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14.jpg" ContentType="image/unknown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9" r:id="rId3"/>
    <p:sldMasterId id="2147483685" r:id="rId4"/>
  </p:sldMasterIdLst>
  <p:notesMasterIdLst>
    <p:notesMasterId r:id="rId35"/>
  </p:notesMasterIdLst>
  <p:sldIdLst>
    <p:sldId id="256" r:id="rId5"/>
    <p:sldId id="1609" r:id="rId6"/>
    <p:sldId id="1728" r:id="rId7"/>
    <p:sldId id="1604" r:id="rId8"/>
    <p:sldId id="278" r:id="rId9"/>
    <p:sldId id="261" r:id="rId10"/>
    <p:sldId id="1048" r:id="rId11"/>
    <p:sldId id="1745" r:id="rId12"/>
    <p:sldId id="1748" r:id="rId13"/>
    <p:sldId id="1710" r:id="rId14"/>
    <p:sldId id="1046" r:id="rId15"/>
    <p:sldId id="1721" r:id="rId16"/>
    <p:sldId id="1749" r:id="rId17"/>
    <p:sldId id="1711" r:id="rId18"/>
    <p:sldId id="1713" r:id="rId19"/>
    <p:sldId id="1708" r:id="rId20"/>
    <p:sldId id="1705" r:id="rId21"/>
    <p:sldId id="793" r:id="rId22"/>
    <p:sldId id="271" r:id="rId23"/>
    <p:sldId id="1733" r:id="rId24"/>
    <p:sldId id="377" r:id="rId25"/>
    <p:sldId id="468" r:id="rId26"/>
    <p:sldId id="466" r:id="rId27"/>
    <p:sldId id="410" r:id="rId28"/>
    <p:sldId id="472" r:id="rId29"/>
    <p:sldId id="1735" r:id="rId30"/>
    <p:sldId id="285" r:id="rId31"/>
    <p:sldId id="1536" r:id="rId32"/>
    <p:sldId id="337" r:id="rId33"/>
    <p:sldId id="338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dec Warm Trial" panose="02000503060000020004" pitchFamily="2" charset="0"/>
      <p:regular r:id="rId42"/>
      <p:bold r:id="rId43"/>
      <p:italic r:id="rId44"/>
      <p:boldItalic r:id="rId45"/>
    </p:embeddedFont>
    <p:embeddedFont>
      <p:font typeface="Montserrat" panose="00000500000000000000" pitchFamily="50" charset="0"/>
      <p:regular r:id="rId46"/>
      <p:bold r:id="rId47"/>
      <p:italic r:id="rId48"/>
      <p:boldItalic r:id="rId49"/>
    </p:embeddedFont>
    <p:embeddedFont>
      <p:font typeface="Montserrat ExtraBold" panose="00000900000000000000" pitchFamily="50" charset="0"/>
      <p:bold r:id="rId50"/>
      <p:boldItalic r:id="rId51"/>
    </p:embeddedFont>
    <p:embeddedFont>
      <p:font typeface="Rubik" panose="00000500000000000000" pitchFamily="2" charset="-79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57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hK8nU6inD0b+a/ZBxNG7Tp2wOcP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mine JEAN" initials="JJ" lastIdx="1" clrIdx="0">
    <p:extLst>
      <p:ext uri="{19B8F6BF-5375-455C-9EA6-DF929625EA0E}">
        <p15:presenceInfo xmlns:p15="http://schemas.microsoft.com/office/powerpoint/2012/main" userId="15eeae85e574c5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5445"/>
    <a:srgbClr val="282826"/>
    <a:srgbClr val="2D2D2D"/>
    <a:srgbClr val="032D12"/>
    <a:srgbClr val="966A42"/>
    <a:srgbClr val="0B9444"/>
    <a:srgbClr val="26565D"/>
    <a:srgbClr val="706456"/>
    <a:srgbClr val="F26122"/>
    <a:srgbClr val="0F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147" autoAdjust="0"/>
  </p:normalViewPr>
  <p:slideViewPr>
    <p:cSldViewPr snapToGrid="0">
      <p:cViewPr varScale="1">
        <p:scale>
          <a:sx n="71" d="100"/>
          <a:sy n="71" d="100"/>
        </p:scale>
        <p:origin x="1138" y="53"/>
      </p:cViewPr>
      <p:guideLst>
        <p:guide orient="horz" pos="2183"/>
        <p:guide pos="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34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40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052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3AAF8-97CB-42DC-8F8F-A992866F81F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28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02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93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397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18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44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82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70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4" name="Google Shape;134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2131" y="1884993"/>
            <a:ext cx="9091669" cy="435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159E-7AEC-4F56-9D9B-2E3DEB7E7EED}" type="datetimeFigureOut">
              <a:rPr lang="fr-FR" smtClean="0"/>
              <a:pPr/>
              <a:t>13/11/2021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AFF3-DBEE-4FC9-8798-89E42F6670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1582401" y="6548845"/>
            <a:ext cx="609599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fld id="{242BBA12-42EC-4A22-969F-6BB618511142}" type="slidenum">
              <a:rPr lang="fr-FR" sz="1600" b="1" smtClean="0">
                <a:solidFill>
                  <a:schemeClr val="bg1"/>
                </a:solidFill>
              </a:rPr>
              <a:pPr algn="ctr"/>
              <a:t>‹N°›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7561F9E-4CF0-488F-8697-EDDDF8FCD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6432" y="106363"/>
            <a:ext cx="10639008" cy="101026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odec Warm Trial" panose="02000503060000020004" pitchFamily="2" charset="0"/>
              </a:defRPr>
            </a:lvl1pPr>
            <a:lvl2pPr>
              <a:defRPr>
                <a:solidFill>
                  <a:schemeClr val="bg1"/>
                </a:solidFill>
                <a:latin typeface="Codec Warm Trial" panose="02000503060000020004" pitchFamily="2" charset="0"/>
              </a:defRPr>
            </a:lvl2pPr>
            <a:lvl3pPr>
              <a:defRPr>
                <a:solidFill>
                  <a:schemeClr val="bg1"/>
                </a:solidFill>
                <a:latin typeface="Codec Warm Trial" panose="0200050306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Codec Warm Trial" panose="0200050306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Codec Warm Trial" panose="02000503060000020004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1853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7"/>
          <p:cNvSpPr/>
          <p:nvPr/>
        </p:nvSpPr>
        <p:spPr>
          <a:xfrm>
            <a:off x="0" y="44779"/>
            <a:ext cx="12195458" cy="828392"/>
          </a:xfrm>
          <a:prstGeom prst="rect">
            <a:avLst/>
          </a:prstGeom>
          <a:solidFill>
            <a:srgbClr val="2710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4" name="Espace réservé pour une image  3"/>
          <p:cNvSpPr>
            <a:spLocks noGrp="1"/>
          </p:cNvSpPr>
          <p:nvPr>
            <p:ph type="pic" idx="13"/>
          </p:nvPr>
        </p:nvSpPr>
        <p:spPr>
          <a:xfrm>
            <a:off x="311837" y="1138920"/>
            <a:ext cx="11360702" cy="430630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5" name="Rectangle 8"/>
          <p:cNvSpPr/>
          <p:nvPr/>
        </p:nvSpPr>
        <p:spPr>
          <a:xfrm>
            <a:off x="12647" y="6442816"/>
            <a:ext cx="12179353" cy="428881"/>
          </a:xfrm>
          <a:prstGeom prst="rect">
            <a:avLst/>
          </a:prstGeom>
          <a:solidFill>
            <a:srgbClr val="2710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Image 9" descr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603" y="6381327"/>
            <a:ext cx="1125141" cy="47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ZoneTexte 11"/>
          <p:cNvSpPr txBox="1"/>
          <p:nvPr/>
        </p:nvSpPr>
        <p:spPr>
          <a:xfrm>
            <a:off x="335361" y="6513489"/>
            <a:ext cx="10567810" cy="264255"/>
          </a:xfrm>
          <a:prstGeom prst="rect">
            <a:avLst/>
          </a:prstGeom>
          <a:solidFill>
            <a:srgbClr val="2710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Open content gracieux -  contenu collaboratif co-produit par les membres du collectif #villageFrancophone 2020  </a:t>
            </a:r>
          </a:p>
        </p:txBody>
      </p:sp>
      <p:sp>
        <p:nvSpPr>
          <p:cNvPr id="39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296609" y="6259380"/>
            <a:ext cx="454269" cy="441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42843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428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227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55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">
  <p:cSld name="1_Diapositive de titr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ctrTitle"/>
          </p:nvPr>
        </p:nvSpPr>
        <p:spPr>
          <a:xfrm>
            <a:off x="2795955" y="261922"/>
            <a:ext cx="9012116" cy="83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1316"/>
              </a:buClr>
              <a:buSzPts val="3900"/>
              <a:buFont typeface="Montserrat ExtraBold"/>
              <a:buNone/>
              <a:defRPr sz="3900" b="1" i="0" u="none" strike="noStrike" cap="none">
                <a:solidFill>
                  <a:schemeClr val="bg1"/>
                </a:solidFill>
                <a:latin typeface="Rubik" panose="00000500000000000000" pitchFamily="2" charset="-79"/>
                <a:ea typeface="Rubik" panose="00000500000000000000" pitchFamily="2" charset="-79"/>
                <a:cs typeface="Rubik" panose="00000500000000000000" pitchFamily="2" charset="-79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6095999" y="1200150"/>
            <a:ext cx="5791201" cy="4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Rubik" panose="00000500000000000000" pitchFamily="2" charset="-79"/>
                <a:ea typeface="Rubik" panose="00000500000000000000" pitchFamily="2" charset="-79"/>
                <a:cs typeface="Rubik" panose="00000500000000000000" pitchFamily="2" charset="-79"/>
                <a:sym typeface="Montserrat Extra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668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192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122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539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321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04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989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965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9855E-190C-4DF5-933F-D23A267E4BC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7A396-B39D-4525-9689-E42CE715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939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F63CF-0B18-1D47-A4BC-49FEBF64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X"/>
          </a:p>
        </p:txBody>
      </p:sp>
    </p:spTree>
    <p:extLst>
      <p:ext uri="{BB962C8B-B14F-4D97-AF65-F5344CB8AC3E}">
        <p14:creationId xmlns:p14="http://schemas.microsoft.com/office/powerpoint/2010/main" val="282865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2262131" y="1884993"/>
            <a:ext cx="9091669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2" name="Google Shape;42;p29"/>
          <p:cNvSpPr txBox="1"/>
          <p:nvPr/>
        </p:nvSpPr>
        <p:spPr>
          <a:xfrm>
            <a:off x="11582401" y="6548845"/>
            <a:ext cx="609599" cy="33855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982598" y="3931016"/>
            <a:ext cx="10599803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58F6-DA33-4B1C-9412-051454072B1C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1EB4-A7F7-4CBA-AC7B-C8418CA2A8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07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BB8793-D54C-0B4C-B382-2AB4BA3A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AF8C39-B7BE-A84F-B284-3E13DB4F9256}" type="datetimeFigureOut">
              <a:rPr lang="fr-MX" smtClean="0"/>
              <a:t>11/13/2021</a:t>
            </a:fld>
            <a:endParaRPr lang="fr-MX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70473A-A49C-C44B-B930-402345FB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MX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8E9B36-5B27-C64F-A565-5E86D121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C9A8F-7A4A-E14D-BDB9-0218B5173FC1}" type="slidenum">
              <a:rPr lang="fr-MX" smtClean="0"/>
              <a:t>‹N°›</a:t>
            </a:fld>
            <a:endParaRPr lang="fr-MX"/>
          </a:p>
        </p:txBody>
      </p:sp>
    </p:spTree>
    <p:extLst>
      <p:ext uri="{BB962C8B-B14F-4D97-AF65-F5344CB8AC3E}">
        <p14:creationId xmlns:p14="http://schemas.microsoft.com/office/powerpoint/2010/main" val="232955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" name="Google Shape;30;p25">
            <a:extLst>
              <a:ext uri="{FF2B5EF4-FFF2-40B4-BE49-F238E27FC236}">
                <a16:creationId xmlns:a16="http://schemas.microsoft.com/office/drawing/2014/main" id="{AF3703A6-93ED-42D6-91D6-F0ECBD83BDC0}"/>
              </a:ext>
            </a:extLst>
          </p:cNvPr>
          <p:cNvSpPr/>
          <p:nvPr userDrawn="1"/>
        </p:nvSpPr>
        <p:spPr>
          <a:xfrm>
            <a:off x="0" y="1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.tiff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>
            <a:off x="-14539" y="-4875"/>
            <a:ext cx="12206539" cy="6876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0E08F0-29A0-4CAB-B665-F8858066B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66" y="437202"/>
            <a:ext cx="12206538" cy="5497434"/>
          </a:xfrm>
          <a:prstGeom prst="rect">
            <a:avLst/>
          </a:prstGeom>
        </p:spPr>
      </p:pic>
      <p:sp>
        <p:nvSpPr>
          <p:cNvPr id="12" name="Google Shape;12;p23"/>
          <p:cNvSpPr/>
          <p:nvPr userDrawn="1"/>
        </p:nvSpPr>
        <p:spPr>
          <a:xfrm>
            <a:off x="-7270" y="376691"/>
            <a:ext cx="12206539" cy="5782061"/>
          </a:xfrm>
          <a:prstGeom prst="rect">
            <a:avLst/>
          </a:prstGeom>
          <a:solidFill>
            <a:srgbClr val="2A2F3D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3;p23"/>
          <p:cNvCxnSpPr/>
          <p:nvPr/>
        </p:nvCxnSpPr>
        <p:spPr>
          <a:xfrm flipH="1">
            <a:off x="3259364" y="19189"/>
            <a:ext cx="3062585" cy="687650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23"/>
          <p:cNvSpPr/>
          <p:nvPr/>
        </p:nvSpPr>
        <p:spPr>
          <a:xfrm>
            <a:off x="6133580" y="22371"/>
            <a:ext cx="211138" cy="357188"/>
          </a:xfrm>
          <a:prstGeom prst="parallelogram">
            <a:avLst>
              <a:gd name="adj" fmla="val 7467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3"/>
          <p:cNvSpPr/>
          <p:nvPr/>
        </p:nvSpPr>
        <p:spPr>
          <a:xfrm>
            <a:off x="4038324" y="807899"/>
            <a:ext cx="2990850" cy="5056188"/>
          </a:xfrm>
          <a:prstGeom prst="parallelogram">
            <a:avLst>
              <a:gd name="adj" fmla="val 74678"/>
            </a:avLst>
          </a:prstGeom>
          <a:solidFill>
            <a:schemeClr val="accent2">
              <a:lumMod val="40000"/>
              <a:lumOff val="60000"/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7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/>
          <p:nvPr/>
        </p:nvSpPr>
        <p:spPr>
          <a:xfrm>
            <a:off x="10331288" y="4925009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5"/>
          <p:cNvSpPr/>
          <p:nvPr/>
        </p:nvSpPr>
        <p:spPr>
          <a:xfrm>
            <a:off x="7019317" y="4070663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5"/>
          <p:cNvSpPr/>
          <p:nvPr/>
        </p:nvSpPr>
        <p:spPr>
          <a:xfrm>
            <a:off x="8649084" y="4928721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5"/>
          <p:cNvSpPr/>
          <p:nvPr/>
        </p:nvSpPr>
        <p:spPr>
          <a:xfrm>
            <a:off x="7009815" y="4927272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5"/>
          <p:cNvSpPr/>
          <p:nvPr/>
        </p:nvSpPr>
        <p:spPr>
          <a:xfrm>
            <a:off x="7019317" y="5739506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5"/>
          <p:cNvSpPr/>
          <p:nvPr/>
        </p:nvSpPr>
        <p:spPr>
          <a:xfrm>
            <a:off x="8671681" y="5747857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5"/>
          <p:cNvSpPr/>
          <p:nvPr/>
        </p:nvSpPr>
        <p:spPr>
          <a:xfrm>
            <a:off x="10334739" y="5746261"/>
            <a:ext cx="1505834" cy="663616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5"/>
          <p:cNvSpPr/>
          <p:nvPr/>
        </p:nvSpPr>
        <p:spPr>
          <a:xfrm>
            <a:off x="0" y="320023"/>
            <a:ext cx="1714500" cy="767125"/>
          </a:xfrm>
          <a:prstGeom prst="rect">
            <a:avLst/>
          </a:prstGeom>
          <a:noFill/>
          <a:ln w="9525" cap="flat" cmpd="sng">
            <a:solidFill>
              <a:schemeClr val="lt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2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26" y="481970"/>
            <a:ext cx="1253712" cy="4432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9" r:id="rId3"/>
    <p:sldLayoutId id="214748368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;p25">
            <a:extLst>
              <a:ext uri="{FF2B5EF4-FFF2-40B4-BE49-F238E27FC236}">
                <a16:creationId xmlns:a16="http://schemas.microsoft.com/office/drawing/2014/main" id="{9E0447A6-E561-4B4E-8FEC-F615AF156AD2}"/>
              </a:ext>
            </a:extLst>
          </p:cNvPr>
          <p:cNvSpPr/>
          <p:nvPr userDrawn="1"/>
        </p:nvSpPr>
        <p:spPr>
          <a:xfrm>
            <a:off x="0" y="1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title"/>
          </p:nvPr>
        </p:nvSpPr>
        <p:spPr>
          <a:xfrm>
            <a:off x="926123" y="801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4" name="Google Shape;8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all" baseline="0">
          <a:solidFill>
            <a:schemeClr val="bg1"/>
          </a:solidFill>
          <a:latin typeface="Rubik" panose="00000500000000000000" pitchFamily="2" charset="-79"/>
          <a:ea typeface="Rubik" panose="00000500000000000000" pitchFamily="2" charset="-79"/>
          <a:cs typeface="Rubik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ubik" panose="00000500000000000000" pitchFamily="2" charset="-79"/>
          <a:ea typeface="Rubik" panose="00000500000000000000" pitchFamily="2" charset="-79"/>
          <a:cs typeface="Rubik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6">
            <a:extLst>
              <a:ext uri="{FF2B5EF4-FFF2-40B4-BE49-F238E27FC236}">
                <a16:creationId xmlns:a16="http://schemas.microsoft.com/office/drawing/2014/main" id="{64CAFA67-9057-EA4A-9FAF-1BECA009410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3985" y="5843877"/>
            <a:ext cx="1085772" cy="76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058055-9224-1043-A885-8886B045DB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43" y="5843877"/>
            <a:ext cx="1150678" cy="66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2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1.jpeg"/><Relationship Id="rId7" Type="http://schemas.openxmlformats.org/officeDocument/2006/relationships/image" Target="../media/image2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e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webp"/><Relationship Id="rId10" Type="http://schemas.openxmlformats.org/officeDocument/2006/relationships/image" Target="../media/image120.jpeg"/><Relationship Id="rId4" Type="http://schemas.openxmlformats.org/officeDocument/2006/relationships/image" Target="../media/image114.jpg"/><Relationship Id="rId9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0.jpeg"/><Relationship Id="rId26" Type="http://schemas.openxmlformats.org/officeDocument/2006/relationships/image" Target="../media/image148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34" Type="http://schemas.openxmlformats.org/officeDocument/2006/relationships/image" Target="../media/image156.sv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2" Type="http://schemas.openxmlformats.org/officeDocument/2006/relationships/image" Target="../media/image124.jpe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29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33.jpeg"/><Relationship Id="rId24" Type="http://schemas.openxmlformats.org/officeDocument/2006/relationships/image" Target="../media/image146.png"/><Relationship Id="rId32" Type="http://schemas.openxmlformats.org/officeDocument/2006/relationships/image" Target="../media/image154.jpeg"/><Relationship Id="rId5" Type="http://schemas.openxmlformats.org/officeDocument/2006/relationships/image" Target="../media/image127.png"/><Relationship Id="rId15" Type="http://schemas.openxmlformats.org/officeDocument/2006/relationships/image" Target="../media/image137.jpe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31" Type="http://schemas.openxmlformats.org/officeDocument/2006/relationships/image" Target="../media/image153.jpe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jpeg"/><Relationship Id="rId27" Type="http://schemas.openxmlformats.org/officeDocument/2006/relationships/image" Target="../media/image149.jpeg"/><Relationship Id="rId30" Type="http://schemas.openxmlformats.org/officeDocument/2006/relationships/image" Target="../media/image152.jpeg"/><Relationship Id="rId35" Type="http://schemas.openxmlformats.org/officeDocument/2006/relationships/image" Target="../media/image157.png"/><Relationship Id="rId8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hyperlink" Target="https://46thj.r.bh.d.sendibt3.com/mk/cl/f/NzQHmoEyuDdMUi3FI3QWffr1i0BgdshnneMbAoXhv513YAwtINjRh6vfxrdTcWPqp9L_LJbf3za14kQUsGiX-P3JUtaDaOGUbT8HXoWBFAIpt-VOo0DGC112AEMMDk6mio8kMm5ClET6QjvwfRImNY5kvs6JXs8w5DIz9YP02cK2JDHUFL_ObhKzcM_Lp1NCZx6NbVmpvPQyBZtTBUo641Vq_obCvvyh815F1DijSknlIOkR9ZDRS7yBdjV2kK6PIjqVl2W6eeSoM5OgKX7oiIYXHHqKc1cCImPZeUOKa5Ma_FdlgNvP8TWWLFKzhQUb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3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yc@ercal-development.com" TargetMode="Externa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26" Type="http://schemas.openxmlformats.org/officeDocument/2006/relationships/image" Target="../media/image208.png"/><Relationship Id="rId39" Type="http://schemas.openxmlformats.org/officeDocument/2006/relationships/image" Target="../media/image221.png"/><Relationship Id="rId21" Type="http://schemas.openxmlformats.org/officeDocument/2006/relationships/image" Target="../media/image203.png"/><Relationship Id="rId34" Type="http://schemas.openxmlformats.org/officeDocument/2006/relationships/image" Target="../media/image216.png"/><Relationship Id="rId42" Type="http://schemas.openxmlformats.org/officeDocument/2006/relationships/image" Target="../media/image224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6" Type="http://schemas.openxmlformats.org/officeDocument/2006/relationships/image" Target="../media/image198.png"/><Relationship Id="rId29" Type="http://schemas.openxmlformats.org/officeDocument/2006/relationships/image" Target="../media/image2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24" Type="http://schemas.openxmlformats.org/officeDocument/2006/relationships/image" Target="../media/image206.png"/><Relationship Id="rId32" Type="http://schemas.openxmlformats.org/officeDocument/2006/relationships/image" Target="../media/image214.png"/><Relationship Id="rId37" Type="http://schemas.openxmlformats.org/officeDocument/2006/relationships/image" Target="../media/image219.png"/><Relationship Id="rId40" Type="http://schemas.openxmlformats.org/officeDocument/2006/relationships/image" Target="../media/image222.png"/><Relationship Id="rId45" Type="http://schemas.openxmlformats.org/officeDocument/2006/relationships/image" Target="../media/image227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36" Type="http://schemas.openxmlformats.org/officeDocument/2006/relationships/image" Target="../media/image218.pn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31" Type="http://schemas.openxmlformats.org/officeDocument/2006/relationships/image" Target="../media/image213.png"/><Relationship Id="rId44" Type="http://schemas.openxmlformats.org/officeDocument/2006/relationships/image" Target="../media/image226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Relationship Id="rId35" Type="http://schemas.openxmlformats.org/officeDocument/2006/relationships/image" Target="../media/image217.png"/><Relationship Id="rId43" Type="http://schemas.openxmlformats.org/officeDocument/2006/relationships/image" Target="../media/image225.png"/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33" Type="http://schemas.openxmlformats.org/officeDocument/2006/relationships/image" Target="../media/image215.png"/><Relationship Id="rId38" Type="http://schemas.openxmlformats.org/officeDocument/2006/relationships/image" Target="../media/image220.png"/><Relationship Id="rId20" Type="http://schemas.openxmlformats.org/officeDocument/2006/relationships/image" Target="../media/image202.png"/><Relationship Id="rId41" Type="http://schemas.openxmlformats.org/officeDocument/2006/relationships/image" Target="../media/image223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6.jpeg"/><Relationship Id="rId21" Type="http://schemas.openxmlformats.org/officeDocument/2006/relationships/image" Target="../media/image243.png"/><Relationship Id="rId42" Type="http://schemas.openxmlformats.org/officeDocument/2006/relationships/image" Target="../media/image261.png"/><Relationship Id="rId47" Type="http://schemas.microsoft.com/office/2007/relationships/hdphoto" Target="../media/hdphoto7.wdp"/><Relationship Id="rId63" Type="http://schemas.openxmlformats.org/officeDocument/2006/relationships/image" Target="../media/image281.png"/><Relationship Id="rId68" Type="http://schemas.openxmlformats.org/officeDocument/2006/relationships/image" Target="../media/image284.jpe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14.xml"/><Relationship Id="rId16" Type="http://schemas.microsoft.com/office/2007/relationships/hdphoto" Target="../media/hdphoto3.wdp"/><Relationship Id="rId29" Type="http://schemas.openxmlformats.org/officeDocument/2006/relationships/image" Target="../media/image249.png"/><Relationship Id="rId11" Type="http://schemas.openxmlformats.org/officeDocument/2006/relationships/image" Target="../media/image234.jpeg"/><Relationship Id="rId24" Type="http://schemas.openxmlformats.org/officeDocument/2006/relationships/image" Target="../media/image245.png"/><Relationship Id="rId32" Type="http://schemas.openxmlformats.org/officeDocument/2006/relationships/image" Target="../media/image252.jpeg"/><Relationship Id="rId37" Type="http://schemas.openxmlformats.org/officeDocument/2006/relationships/image" Target="../media/image256.jpeg"/><Relationship Id="rId40" Type="http://schemas.openxmlformats.org/officeDocument/2006/relationships/image" Target="../media/image259.png"/><Relationship Id="rId45" Type="http://schemas.openxmlformats.org/officeDocument/2006/relationships/image" Target="../media/image264.png"/><Relationship Id="rId53" Type="http://schemas.openxmlformats.org/officeDocument/2006/relationships/image" Target="../media/image271.png"/><Relationship Id="rId58" Type="http://schemas.openxmlformats.org/officeDocument/2006/relationships/image" Target="../media/image276.jpeg"/><Relationship Id="rId66" Type="http://schemas.openxmlformats.org/officeDocument/2006/relationships/hyperlink" Target="https://fr.wikipedia.org/wiki/Num%C3%A9rique" TargetMode="External"/><Relationship Id="rId5" Type="http://schemas.openxmlformats.org/officeDocument/2006/relationships/image" Target="../media/image229.jpeg"/><Relationship Id="rId61" Type="http://schemas.openxmlformats.org/officeDocument/2006/relationships/image" Target="../media/image279.png"/><Relationship Id="rId19" Type="http://schemas.openxmlformats.org/officeDocument/2006/relationships/image" Target="../media/image241.jpeg"/><Relationship Id="rId14" Type="http://schemas.openxmlformats.org/officeDocument/2006/relationships/image" Target="../media/image237.jpeg"/><Relationship Id="rId22" Type="http://schemas.microsoft.com/office/2007/relationships/hdphoto" Target="../media/hdphoto4.wdp"/><Relationship Id="rId27" Type="http://schemas.openxmlformats.org/officeDocument/2006/relationships/image" Target="../media/image247.jpeg"/><Relationship Id="rId30" Type="http://schemas.openxmlformats.org/officeDocument/2006/relationships/image" Target="../media/image250.jpeg"/><Relationship Id="rId35" Type="http://schemas.openxmlformats.org/officeDocument/2006/relationships/image" Target="../media/image254.jpeg"/><Relationship Id="rId43" Type="http://schemas.openxmlformats.org/officeDocument/2006/relationships/image" Target="../media/image262.png"/><Relationship Id="rId48" Type="http://schemas.openxmlformats.org/officeDocument/2006/relationships/image" Target="../media/image266.png"/><Relationship Id="rId56" Type="http://schemas.openxmlformats.org/officeDocument/2006/relationships/image" Target="../media/image274.png"/><Relationship Id="rId64" Type="http://schemas.openxmlformats.org/officeDocument/2006/relationships/image" Target="../media/image282.jpeg"/><Relationship Id="rId69" Type="http://schemas.openxmlformats.org/officeDocument/2006/relationships/image" Target="../media/image285.png"/><Relationship Id="rId8" Type="http://schemas.microsoft.com/office/2007/relationships/hdphoto" Target="../media/hdphoto2.wdp"/><Relationship Id="rId51" Type="http://schemas.openxmlformats.org/officeDocument/2006/relationships/image" Target="../media/image269.png"/><Relationship Id="rId3" Type="http://schemas.openxmlformats.org/officeDocument/2006/relationships/image" Target="../media/image228.png"/><Relationship Id="rId12" Type="http://schemas.openxmlformats.org/officeDocument/2006/relationships/image" Target="../media/image235.jpeg"/><Relationship Id="rId17" Type="http://schemas.openxmlformats.org/officeDocument/2006/relationships/image" Target="../media/image239.png"/><Relationship Id="rId25" Type="http://schemas.microsoft.com/office/2007/relationships/hdphoto" Target="../media/hdphoto5.wdp"/><Relationship Id="rId33" Type="http://schemas.openxmlformats.org/officeDocument/2006/relationships/image" Target="../media/image253.png"/><Relationship Id="rId38" Type="http://schemas.openxmlformats.org/officeDocument/2006/relationships/image" Target="../media/image257.png"/><Relationship Id="rId46" Type="http://schemas.openxmlformats.org/officeDocument/2006/relationships/image" Target="../media/image265.png"/><Relationship Id="rId59" Type="http://schemas.openxmlformats.org/officeDocument/2006/relationships/image" Target="../media/image277.png"/><Relationship Id="rId67" Type="http://schemas.openxmlformats.org/officeDocument/2006/relationships/image" Target="../media/image283.png"/><Relationship Id="rId20" Type="http://schemas.openxmlformats.org/officeDocument/2006/relationships/image" Target="../media/image242.png"/><Relationship Id="rId41" Type="http://schemas.openxmlformats.org/officeDocument/2006/relationships/image" Target="../media/image260.jpeg"/><Relationship Id="rId54" Type="http://schemas.openxmlformats.org/officeDocument/2006/relationships/image" Target="../media/image272.png"/><Relationship Id="rId62" Type="http://schemas.openxmlformats.org/officeDocument/2006/relationships/image" Target="../media/image280.jpeg"/><Relationship Id="rId70" Type="http://schemas.openxmlformats.org/officeDocument/2006/relationships/image" Target="../media/image2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0.jpeg"/><Relationship Id="rId15" Type="http://schemas.openxmlformats.org/officeDocument/2006/relationships/image" Target="../media/image238.png"/><Relationship Id="rId23" Type="http://schemas.openxmlformats.org/officeDocument/2006/relationships/image" Target="../media/image244.jpeg"/><Relationship Id="rId28" Type="http://schemas.openxmlformats.org/officeDocument/2006/relationships/image" Target="../media/image248.jpeg"/><Relationship Id="rId36" Type="http://schemas.openxmlformats.org/officeDocument/2006/relationships/image" Target="../media/image255.png"/><Relationship Id="rId49" Type="http://schemas.openxmlformats.org/officeDocument/2006/relationships/image" Target="../media/image267.png"/><Relationship Id="rId57" Type="http://schemas.openxmlformats.org/officeDocument/2006/relationships/image" Target="../media/image275.jpeg"/><Relationship Id="rId10" Type="http://schemas.openxmlformats.org/officeDocument/2006/relationships/image" Target="../media/image233.jpeg"/><Relationship Id="rId31" Type="http://schemas.openxmlformats.org/officeDocument/2006/relationships/image" Target="../media/image251.jpeg"/><Relationship Id="rId44" Type="http://schemas.openxmlformats.org/officeDocument/2006/relationships/image" Target="../media/image263.jpeg"/><Relationship Id="rId52" Type="http://schemas.openxmlformats.org/officeDocument/2006/relationships/image" Target="../media/image270.jpeg"/><Relationship Id="rId60" Type="http://schemas.openxmlformats.org/officeDocument/2006/relationships/image" Target="../media/image278.jpeg"/><Relationship Id="rId65" Type="http://schemas.openxmlformats.org/officeDocument/2006/relationships/hyperlink" Target="https://fr.wikipedia.org/wiki/Secr%C3%A9taire_d%E2%80%99%C3%89tat" TargetMode="External"/><Relationship Id="rId4" Type="http://schemas.microsoft.com/office/2007/relationships/hdphoto" Target="../media/hdphoto1.wdp"/><Relationship Id="rId9" Type="http://schemas.openxmlformats.org/officeDocument/2006/relationships/image" Target="../media/image232.jpeg"/><Relationship Id="rId13" Type="http://schemas.openxmlformats.org/officeDocument/2006/relationships/image" Target="../media/image236.jpeg"/><Relationship Id="rId18" Type="http://schemas.openxmlformats.org/officeDocument/2006/relationships/image" Target="../media/image240.jpeg"/><Relationship Id="rId39" Type="http://schemas.openxmlformats.org/officeDocument/2006/relationships/image" Target="../media/image258.png"/><Relationship Id="rId34" Type="http://schemas.microsoft.com/office/2007/relationships/hdphoto" Target="../media/hdphoto6.wdp"/><Relationship Id="rId50" Type="http://schemas.openxmlformats.org/officeDocument/2006/relationships/image" Target="../media/image268.jpeg"/><Relationship Id="rId55" Type="http://schemas.openxmlformats.org/officeDocument/2006/relationships/image" Target="../media/image2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22.jpe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e 11">
            <a:extLst>
              <a:ext uri="{FF2B5EF4-FFF2-40B4-BE49-F238E27FC236}">
                <a16:creationId xmlns:a16="http://schemas.microsoft.com/office/drawing/2014/main" id="{17763A30-34B7-4752-A9C4-EE21E13759E1}"/>
              </a:ext>
            </a:extLst>
          </p:cNvPr>
          <p:cNvSpPr/>
          <p:nvPr/>
        </p:nvSpPr>
        <p:spPr>
          <a:xfrm rot="3278571">
            <a:off x="3063726" y="1929514"/>
            <a:ext cx="3386319" cy="3225066"/>
          </a:xfrm>
          <a:prstGeom prst="pen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17;p23">
            <a:extLst>
              <a:ext uri="{FF2B5EF4-FFF2-40B4-BE49-F238E27FC236}">
                <a16:creationId xmlns:a16="http://schemas.microsoft.com/office/drawing/2014/main" id="{EB42B492-8853-4603-AA2D-395CEEE4F332}"/>
              </a:ext>
            </a:extLst>
          </p:cNvPr>
          <p:cNvSpPr txBox="1"/>
          <p:nvPr/>
        </p:nvSpPr>
        <p:spPr>
          <a:xfrm>
            <a:off x="131427" y="280090"/>
            <a:ext cx="515992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2400" b="1" i="0" u="none" strike="noStrike" cap="none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Bienvenue au plus ambitieux programme d’intelligence collective et de réseautage jamais mis en œuvre au CES </a:t>
            </a:r>
            <a:r>
              <a:rPr lang="fr-FR" sz="2400" b="1" i="0" u="none" strike="noStrike" cap="none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 #LasVegas</a:t>
            </a:r>
            <a:endParaRPr lang="fr-FR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A57E5D5-2037-407A-84C5-291C7F92EE20}"/>
              </a:ext>
            </a:extLst>
          </p:cNvPr>
          <p:cNvSpPr/>
          <p:nvPr/>
        </p:nvSpPr>
        <p:spPr>
          <a:xfrm>
            <a:off x="66112" y="6228952"/>
            <a:ext cx="12125888" cy="5318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Temps-forts des délégations au CES du #VillageFrancophone2022</a:t>
            </a:r>
          </a:p>
        </p:txBody>
      </p:sp>
      <p:pic>
        <p:nvPicPr>
          <p:cNvPr id="214" name="Google Shape;214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093" y="2697389"/>
            <a:ext cx="4946733" cy="16037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BC4CC30-3DFC-4A04-A5AA-35C8CDB73125}"/>
              </a:ext>
            </a:extLst>
          </p:cNvPr>
          <p:cNvSpPr txBox="1"/>
          <p:nvPr/>
        </p:nvSpPr>
        <p:spPr>
          <a:xfrm>
            <a:off x="8901902" y="1272441"/>
            <a:ext cx="3135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8 – 7 janvier  2022</a:t>
            </a:r>
          </a:p>
          <a:p>
            <a:pPr algn="r"/>
            <a:r>
              <a:rPr lang="fr-FR" sz="16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Hôtel NEWYORK NEW YORK</a:t>
            </a:r>
          </a:p>
          <a:p>
            <a:pPr algn="r"/>
            <a:r>
              <a:rPr lang="fr-FR" sz="16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Las Vegas Nevada </a:t>
            </a:r>
          </a:p>
          <a:p>
            <a:pPr algn="r"/>
            <a:endParaRPr lang="fr-FR" sz="16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r"/>
            <a:endParaRPr lang="fr-FR" sz="16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4B56535-0C89-464F-8C46-256EE7AF4A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67" y="3093395"/>
            <a:ext cx="2123124" cy="12232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515277-FA3D-4CD7-A623-1C5D6113A4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436" y="5512437"/>
            <a:ext cx="920010" cy="53006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8E9B6B2-9746-4325-9325-1B13878D0FDE}"/>
              </a:ext>
            </a:extLst>
          </p:cNvPr>
          <p:cNvSpPr txBox="1"/>
          <p:nvPr/>
        </p:nvSpPr>
        <p:spPr>
          <a:xfrm>
            <a:off x="10493029" y="5471799"/>
            <a:ext cx="163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 CES </a:t>
            </a:r>
          </a:p>
          <a:p>
            <a:r>
              <a:rPr lang="fr-FR" dirty="0" err="1">
                <a:solidFill>
                  <a:schemeClr val="bg1"/>
                </a:solidFill>
              </a:rPr>
              <a:t>approved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event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3F88E3-E625-44D6-A8DB-3C92B906C5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611" y="155368"/>
            <a:ext cx="2530032" cy="101398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F71D398-F1E9-4E27-B6EB-CBD8CC80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347204" y="4733614"/>
            <a:ext cx="4194481" cy="1945755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7AE5EBC-8811-43E2-BDE9-F4555D1D6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561" y="2309441"/>
            <a:ext cx="3083715" cy="2312786"/>
          </a:xfrm>
          <a:ln>
            <a:solidFill>
              <a:schemeClr val="tx1"/>
            </a:solidFill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B031C5-5123-4FC5-9A79-1717C5B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0166" y="-35253"/>
            <a:ext cx="8734036" cy="464365"/>
          </a:xfrm>
        </p:spPr>
        <p:txBody>
          <a:bodyPr>
            <a:normAutofit lnSpcReduction="10000"/>
          </a:bodyPr>
          <a:lstStyle/>
          <a:p>
            <a:pPr marL="50800" indent="0">
              <a:buNone/>
            </a:pPr>
            <a:r>
              <a:rPr lang="fr-FR" sz="1800" cap="all" dirty="0">
                <a:solidFill>
                  <a:srgbClr val="FFC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Nouveauté 2022 : </a:t>
            </a:r>
            <a:r>
              <a:rPr lang="fr-FR" sz="1800" cap="all" dirty="0">
                <a:latin typeface="Rubik" panose="00000500000000000000" pitchFamily="2" charset="-79"/>
                <a:cs typeface="Rubik" panose="00000500000000000000" pitchFamily="2" charset="-79"/>
              </a:rPr>
              <a:t>tous les soirs à 18h15 à l’HOTEL NEWYORK</a:t>
            </a:r>
            <a:r>
              <a:rPr lang="fr-FR" sz="1800" b="1" cap="all" dirty="0">
                <a:latin typeface="Rubik" panose="00000500000000000000" pitchFamily="2" charset="-79"/>
                <a:cs typeface="Rubik" panose="00000500000000000000" pitchFamily="2" charset="-79"/>
              </a:rPr>
              <a:t>NEWYORK</a:t>
            </a:r>
            <a:endParaRPr lang="fr-FR" sz="1800" b="1" cap="all" dirty="0">
              <a:solidFill>
                <a:srgbClr val="FFC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A32481-D04E-48AD-B5AF-D365BB1B99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946" y="2309440"/>
            <a:ext cx="3177579" cy="2303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E60FCC-0C4F-492E-84A2-2609D135E1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49" y="2276522"/>
            <a:ext cx="5265561" cy="2336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88D0DAA7-160F-44D6-B9FB-0E392EAD274A}"/>
              </a:ext>
            </a:extLst>
          </p:cNvPr>
          <p:cNvSpPr txBox="1"/>
          <p:nvPr/>
        </p:nvSpPr>
        <p:spPr>
          <a:xfrm>
            <a:off x="232811" y="1476612"/>
            <a:ext cx="117263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/>
            <a:r>
              <a:rPr lang="fr-FR" sz="1600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 Soirs à Vegas : 20 médias en interaction avec 30 territoires connectés sur 4 continents. </a:t>
            </a:r>
            <a:r>
              <a:rPr lang="fr-FR" sz="16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grand débriefing – présentera les chroniques, les décryptages thématiques, invités prestigieux, assistez à l’enregistrement de la revue des tendances du CES</a:t>
            </a:r>
          </a:p>
          <a:p>
            <a:pPr marL="50800" indent="0">
              <a:buNone/>
            </a:pPr>
            <a:endParaRPr lang="fr-FR" sz="1600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49B093C-6B82-41A7-9A39-1E10C912F760}"/>
              </a:ext>
            </a:extLst>
          </p:cNvPr>
          <p:cNvSpPr/>
          <p:nvPr/>
        </p:nvSpPr>
        <p:spPr>
          <a:xfrm>
            <a:off x="28381" y="4764860"/>
            <a:ext cx="1384876" cy="1809750"/>
          </a:xfrm>
          <a:prstGeom prst="rightArrow">
            <a:avLst>
              <a:gd name="adj1" fmla="val 78421"/>
              <a:gd name="adj2" fmla="val 30187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2D2D2D"/>
                </a:solidFill>
              </a:rPr>
              <a:t>Plus de 20 médias parmi les partenaires annuels du village</a:t>
            </a:r>
          </a:p>
        </p:txBody>
      </p:sp>
      <p:pic>
        <p:nvPicPr>
          <p:cNvPr id="86" name="Google Shape;312;p11">
            <a:extLst>
              <a:ext uri="{FF2B5EF4-FFF2-40B4-BE49-F238E27FC236}">
                <a16:creationId xmlns:a16="http://schemas.microsoft.com/office/drawing/2014/main" id="{A8967499-6E8F-4DF3-9A4B-25B860491465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936" y="4695516"/>
            <a:ext cx="2845670" cy="194575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3074" name="Picture 2" descr="The Proper Way To Nail Television Interviews">
            <a:extLst>
              <a:ext uri="{FF2B5EF4-FFF2-40B4-BE49-F238E27FC236}">
                <a16:creationId xmlns:a16="http://schemas.microsoft.com/office/drawing/2014/main" id="{1CDB51B2-49C6-4A86-9B76-73442417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9" y="4695515"/>
            <a:ext cx="3438741" cy="19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F88EE538-EB87-4A7B-A11F-85FA4725AD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3144" y="-17301"/>
            <a:ext cx="1968856" cy="148650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BDFEAD9E-4D3A-4521-9B89-3023E17BFD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942" y="61912"/>
            <a:ext cx="578458" cy="231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7" name="Organigramme : Délai 86">
            <a:extLst>
              <a:ext uri="{FF2B5EF4-FFF2-40B4-BE49-F238E27FC236}">
                <a16:creationId xmlns:a16="http://schemas.microsoft.com/office/drawing/2014/main" id="{43E97AD5-C25B-4050-93AC-23DB7C9A214D}"/>
              </a:ext>
            </a:extLst>
          </p:cNvPr>
          <p:cNvSpPr/>
          <p:nvPr/>
        </p:nvSpPr>
        <p:spPr>
          <a:xfrm>
            <a:off x="0" y="-3996"/>
            <a:ext cx="1066800" cy="1486505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6316F84-2D77-4157-AF29-DB4C78CF786B}"/>
              </a:ext>
            </a:extLst>
          </p:cNvPr>
          <p:cNvSpPr txBox="1"/>
          <p:nvPr/>
        </p:nvSpPr>
        <p:spPr>
          <a:xfrm>
            <a:off x="1087891" y="293747"/>
            <a:ext cx="8926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indent="0">
              <a:buNone/>
            </a:pPr>
            <a:r>
              <a:rPr lang="fr-FR" sz="2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Assistez, intervenez et posez vos questions lors de  l’émission </a:t>
            </a:r>
            <a:r>
              <a:rPr lang="fr-FR" sz="24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Grand Débriefing </a:t>
            </a:r>
            <a:r>
              <a:rPr lang="fr-FR" sz="2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diffusée en direct par plus de 20 médias francophones…</a:t>
            </a:r>
          </a:p>
        </p:txBody>
      </p:sp>
    </p:spTree>
    <p:extLst>
      <p:ext uri="{BB962C8B-B14F-4D97-AF65-F5344CB8AC3E}">
        <p14:creationId xmlns:p14="http://schemas.microsoft.com/office/powerpoint/2010/main" val="179219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5546DAD-60E9-42CC-AA5C-95E5F41330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293" y="1733910"/>
            <a:ext cx="4103214" cy="2681006"/>
          </a:xfrm>
          <a:prstGeom prst="rect">
            <a:avLst/>
          </a:prstGeom>
        </p:spPr>
      </p:pic>
      <p:pic>
        <p:nvPicPr>
          <p:cNvPr id="13" name="Google Shape;266;p7">
            <a:extLst>
              <a:ext uri="{FF2B5EF4-FFF2-40B4-BE49-F238E27FC236}">
                <a16:creationId xmlns:a16="http://schemas.microsoft.com/office/drawing/2014/main" id="{F73903DC-8E09-4F76-9D9E-E7F4C154D2A3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462" y="5348016"/>
            <a:ext cx="4723766" cy="1333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385CFB-D0B6-4E82-8D7B-10A75FCEB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5184" y="574272"/>
            <a:ext cx="8854166" cy="8856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Plus business, plus fun, plus interactive… le rendez-vous incontournable des délégations et décideurs francophones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4F8632-1BE9-4331-82C5-606F4A868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62" y="4472546"/>
            <a:ext cx="7121882" cy="2425256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E572912-6F70-4DC3-8F24-0B6AF479E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7" y="6448595"/>
            <a:ext cx="4572000" cy="449207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fr-FR" sz="12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+1000 décideurs francophones présents à la soirée 2020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E608ABE-B936-403F-8B95-084B37480CEC}"/>
              </a:ext>
            </a:extLst>
          </p:cNvPr>
          <p:cNvSpPr txBox="1"/>
          <p:nvPr/>
        </p:nvSpPr>
        <p:spPr>
          <a:xfrm>
            <a:off x="1232808" y="321652"/>
            <a:ext cx="923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La soirée des francophones au CES de Las Vegas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BB28E661-E1AC-449A-ADB6-B5B93B4A3A17}"/>
              </a:ext>
            </a:extLst>
          </p:cNvPr>
          <p:cNvSpPr txBox="1">
            <a:spLocks/>
          </p:cNvSpPr>
          <p:nvPr/>
        </p:nvSpPr>
        <p:spPr>
          <a:xfrm>
            <a:off x="7442444" y="6547820"/>
            <a:ext cx="4628339" cy="349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fr-FR" sz="1050" dirty="0">
                <a:solidFill>
                  <a:schemeClr val="bg1"/>
                </a:solidFill>
                <a:latin typeface="+mn-lt"/>
              </a:rPr>
              <a:t>5</a:t>
            </a:r>
            <a:r>
              <a:rPr lang="fr-FR" sz="1050" baseline="30000" dirty="0">
                <a:solidFill>
                  <a:schemeClr val="bg1"/>
                </a:solidFill>
                <a:latin typeface="+mn-lt"/>
              </a:rPr>
              <a:t>ème</a:t>
            </a:r>
            <a:r>
              <a:rPr lang="fr-FR" sz="1050" dirty="0">
                <a:solidFill>
                  <a:schemeClr val="bg1"/>
                </a:solidFill>
                <a:latin typeface="+mn-lt"/>
              </a:rPr>
              <a:t> édition d’un soirée de réseautage incontournable lancée en 2017</a:t>
            </a:r>
            <a:endParaRPr lang="fr-FR" sz="1050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6A5C0A-AEE5-4774-AC7B-442126EA48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10" y="1668167"/>
            <a:ext cx="2920655" cy="2746749"/>
          </a:xfrm>
          <a:prstGeom prst="rect">
            <a:avLst/>
          </a:prstGeom>
        </p:spPr>
      </p:pic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E96A64CC-BE92-4A7B-827F-9827613257CF}"/>
              </a:ext>
            </a:extLst>
          </p:cNvPr>
          <p:cNvSpPr txBox="1">
            <a:spLocks/>
          </p:cNvSpPr>
          <p:nvPr/>
        </p:nvSpPr>
        <p:spPr>
          <a:xfrm>
            <a:off x="141510" y="1610537"/>
            <a:ext cx="7110338" cy="490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fr-FR" sz="18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soirée « renversante »… à l’hôtel </a:t>
            </a:r>
            <a:r>
              <a:rPr lang="fr-FR" sz="1800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NewYork</a:t>
            </a:r>
            <a:r>
              <a:rPr lang="fr-FR" sz="1800" b="1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NewYork</a:t>
            </a:r>
            <a:r>
              <a:rPr lang="fr-FR" sz="18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</p:txBody>
      </p:sp>
      <p:sp>
        <p:nvSpPr>
          <p:cNvPr id="25" name="Espace réservé du contenu 1">
            <a:extLst>
              <a:ext uri="{FF2B5EF4-FFF2-40B4-BE49-F238E27FC236}">
                <a16:creationId xmlns:a16="http://schemas.microsoft.com/office/drawing/2014/main" id="{4F706849-C1FD-4E08-99B5-539B4A52DD05}"/>
              </a:ext>
            </a:extLst>
          </p:cNvPr>
          <p:cNvSpPr txBox="1">
            <a:spLocks/>
          </p:cNvSpPr>
          <p:nvPr/>
        </p:nvSpPr>
        <p:spPr>
          <a:xfrm>
            <a:off x="3148634" y="3974699"/>
            <a:ext cx="4103214" cy="440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fr-FR" sz="900" dirty="0">
                <a:solidFill>
                  <a:schemeClr val="bg1"/>
                </a:solidFill>
                <a:latin typeface="+mn-lt"/>
              </a:rPr>
              <a:t>Des tours du </a:t>
            </a:r>
            <a:r>
              <a:rPr lang="fr-FR" sz="900" dirty="0" err="1">
                <a:solidFill>
                  <a:schemeClr val="bg1"/>
                </a:solidFill>
                <a:latin typeface="+mn-lt"/>
              </a:rPr>
              <a:t>rollercoaster</a:t>
            </a:r>
            <a:r>
              <a:rPr lang="fr-FR" sz="900" dirty="0">
                <a:solidFill>
                  <a:schemeClr val="bg1"/>
                </a:solidFill>
                <a:latin typeface="+mn-lt"/>
              </a:rPr>
              <a:t> de l’hôtel </a:t>
            </a:r>
            <a:r>
              <a:rPr lang="fr-FR" sz="900" dirty="0" err="1">
                <a:solidFill>
                  <a:schemeClr val="bg1"/>
                </a:solidFill>
                <a:latin typeface="+mn-lt"/>
              </a:rPr>
              <a:t>NewYork</a:t>
            </a:r>
            <a:r>
              <a:rPr lang="fr-FR" sz="900" dirty="0">
                <a:solidFill>
                  <a:schemeClr val="bg1"/>
                </a:solidFill>
                <a:latin typeface="+mn-lt"/>
              </a:rPr>
              <a:t> New York à gagner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B5E02C7-7360-4BAB-A5F0-96F2A0B235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462" y="1610537"/>
            <a:ext cx="4723766" cy="3547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B8AC79D-DFD0-49E1-8602-71F8CEC738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3144" y="-17301"/>
            <a:ext cx="1968856" cy="14865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0C658DD-7CF0-48F5-92A2-DA31E169D2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942" y="61912"/>
            <a:ext cx="578458" cy="231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Organigramme : Délai 20">
            <a:extLst>
              <a:ext uri="{FF2B5EF4-FFF2-40B4-BE49-F238E27FC236}">
                <a16:creationId xmlns:a16="http://schemas.microsoft.com/office/drawing/2014/main" id="{8DA3295B-609D-48EC-B4F3-3A7D840D0A98}"/>
              </a:ext>
            </a:extLst>
          </p:cNvPr>
          <p:cNvSpPr/>
          <p:nvPr/>
        </p:nvSpPr>
        <p:spPr>
          <a:xfrm>
            <a:off x="0" y="-3996"/>
            <a:ext cx="1066800" cy="1486505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1A61C43-898A-45EA-A8AB-1820C96AD7B1}"/>
              </a:ext>
            </a:extLst>
          </p:cNvPr>
          <p:cNvSpPr txBox="1">
            <a:spLocks/>
          </p:cNvSpPr>
          <p:nvPr/>
        </p:nvSpPr>
        <p:spPr>
          <a:xfrm>
            <a:off x="1168741" y="2847"/>
            <a:ext cx="8734036" cy="46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fr-FR" sz="1800" cap="all" dirty="0">
                <a:latin typeface="Rubik" panose="00000500000000000000" pitchFamily="2" charset="-79"/>
                <a:cs typeface="Rubik" panose="00000500000000000000" pitchFamily="2" charset="-79"/>
              </a:rPr>
              <a:t>Le 5 janvier DE 19H00 A 21H30</a:t>
            </a:r>
            <a:endParaRPr lang="fr-FR" sz="1800" cap="all" dirty="0">
              <a:solidFill>
                <a:srgbClr val="FFC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765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23FF994-2290-448E-8E06-EAA581525D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084" y="1543479"/>
            <a:ext cx="3189656" cy="23922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7E287F-A48C-4730-8500-C16A701FB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9"/>
          <a:stretch/>
        </p:blipFill>
        <p:spPr>
          <a:xfrm>
            <a:off x="133179" y="1582964"/>
            <a:ext cx="4628278" cy="2386938"/>
          </a:xfrm>
          <a:prstGeom prst="rect">
            <a:avLst/>
          </a:prstGeom>
        </p:spPr>
      </p:pic>
      <p:pic>
        <p:nvPicPr>
          <p:cNvPr id="77" name="Google Shape;266;p7">
            <a:extLst>
              <a:ext uri="{FF2B5EF4-FFF2-40B4-BE49-F238E27FC236}">
                <a16:creationId xmlns:a16="http://schemas.microsoft.com/office/drawing/2014/main" id="{55DB7E16-74C7-4EC9-9528-0664336714E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30" y="4036285"/>
            <a:ext cx="9055796" cy="26554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F19745-BABF-4CB0-BAD7-54FDE5BF4F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32318" y="248571"/>
            <a:ext cx="8310693" cy="13142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200" dirty="0">
                <a:solidFill>
                  <a:schemeClr val="bg1"/>
                </a:solidFill>
              </a:rPr>
              <a:t>En plus des Soirées officielles du Village, accédez aux soirées, temps forts et « suite party » grâce au réseau international de partenaires et collectifs de #myGlobalVillage</a:t>
            </a:r>
            <a:endParaRPr lang="fr-FR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73BB269-DECA-4A3A-91E4-485B9860E528}"/>
              </a:ext>
            </a:extLst>
          </p:cNvPr>
          <p:cNvSpPr txBox="1"/>
          <p:nvPr/>
        </p:nvSpPr>
        <p:spPr>
          <a:xfrm>
            <a:off x="4172041" y="6103269"/>
            <a:ext cx="2207742" cy="30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Soirée Québec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2542F2-A3FB-4369-9473-22F8ECBA8100}"/>
              </a:ext>
            </a:extLst>
          </p:cNvPr>
          <p:cNvGrpSpPr/>
          <p:nvPr/>
        </p:nvGrpSpPr>
        <p:grpSpPr>
          <a:xfrm>
            <a:off x="9619621" y="2038902"/>
            <a:ext cx="2368150" cy="1441117"/>
            <a:chOff x="7966167" y="1609547"/>
            <a:chExt cx="2857756" cy="181419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AA98817-0616-4C20-86EE-34CC6FEFD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6167" y="1609547"/>
              <a:ext cx="2857756" cy="1814191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55F4D38E-5A85-4BC6-9579-12CEC335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333" y="1659715"/>
              <a:ext cx="908102" cy="591247"/>
            </a:xfrm>
            <a:prstGeom prst="rect">
              <a:avLst/>
            </a:prstGeom>
          </p:spPr>
        </p:pic>
      </p:grpSp>
      <p:pic>
        <p:nvPicPr>
          <p:cNvPr id="72" name="Image 71">
            <a:extLst>
              <a:ext uri="{FF2B5EF4-FFF2-40B4-BE49-F238E27FC236}">
                <a16:creationId xmlns:a16="http://schemas.microsoft.com/office/drawing/2014/main" id="{8B3EFC4C-4036-4DA3-ABE6-413BB74244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157" y="1608829"/>
            <a:ext cx="2718367" cy="23352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E88325-B77A-4569-AD46-7C3CAA2E780E}"/>
              </a:ext>
            </a:extLst>
          </p:cNvPr>
          <p:cNvSpPr txBox="1"/>
          <p:nvPr/>
        </p:nvSpPr>
        <p:spPr>
          <a:xfrm>
            <a:off x="1222457" y="274754"/>
            <a:ext cx="82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Les soirées et les réceptions des partenaires</a:t>
            </a:r>
          </a:p>
        </p:txBody>
      </p:sp>
      <p:pic>
        <p:nvPicPr>
          <p:cNvPr id="1026" name="Picture 2" descr="Résultat de recherche d'images pour &quot;sands expo logo&quot;">
            <a:extLst>
              <a:ext uri="{FF2B5EF4-FFF2-40B4-BE49-F238E27FC236}">
                <a16:creationId xmlns:a16="http://schemas.microsoft.com/office/drawing/2014/main" id="{1E8F55E0-6494-47A0-9030-D1813217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31" y="1652525"/>
            <a:ext cx="1007469" cy="5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4FC22F-B438-4C32-91F2-BFC9F2BC57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9041939">
            <a:off x="1065431" y="2612391"/>
            <a:ext cx="2892612" cy="283115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2FE78EA-AB00-4B8B-AD74-2015FF1966D0}"/>
              </a:ext>
            </a:extLst>
          </p:cNvPr>
          <p:cNvGrpSpPr/>
          <p:nvPr/>
        </p:nvGrpSpPr>
        <p:grpSpPr>
          <a:xfrm>
            <a:off x="9638420" y="3493393"/>
            <a:ext cx="2368150" cy="1599704"/>
            <a:chOff x="7966167" y="3520039"/>
            <a:chExt cx="2855266" cy="1857009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556F2BC-EE05-4E5F-8F09-84B9D7154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6167" y="3520039"/>
              <a:ext cx="2855266" cy="185700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FA2BBEE-6216-418C-AEF2-BF622ED37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9818" y="3617161"/>
              <a:ext cx="913004" cy="41281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EE4EC32-588D-490D-98BC-355E4928C067}"/>
              </a:ext>
            </a:extLst>
          </p:cNvPr>
          <p:cNvGrpSpPr/>
          <p:nvPr/>
        </p:nvGrpSpPr>
        <p:grpSpPr>
          <a:xfrm>
            <a:off x="9638420" y="5105713"/>
            <a:ext cx="2349351" cy="1606124"/>
            <a:chOff x="7899256" y="4914064"/>
            <a:chExt cx="2875245" cy="183274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D04D30E-3950-4385-9C48-796915862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9256" y="4914064"/>
              <a:ext cx="2875245" cy="1832748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8650F859-3A5E-4645-A742-07C6B2DF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2557" y="5046515"/>
              <a:ext cx="854874" cy="42173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7666D3CE-80B6-41FD-8786-90A82CBBFEE8}"/>
              </a:ext>
            </a:extLst>
          </p:cNvPr>
          <p:cNvSpPr txBox="1"/>
          <p:nvPr/>
        </p:nvSpPr>
        <p:spPr>
          <a:xfrm>
            <a:off x="1327139" y="6181216"/>
            <a:ext cx="791261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Incontournable : Au cœur du stand Wallonie </a:t>
            </a:r>
          </a:p>
          <a:p>
            <a:r>
              <a:rPr lang="fr-FR" dirty="0">
                <a:solidFill>
                  <a:schemeClr val="bg1"/>
                </a:solidFill>
              </a:rPr>
              <a:t>2</a:t>
            </a:r>
            <a:r>
              <a:rPr lang="fr-FR" baseline="30000" dirty="0">
                <a:solidFill>
                  <a:schemeClr val="bg1"/>
                </a:solidFill>
              </a:rPr>
              <a:t>ème</a:t>
            </a:r>
            <a:r>
              <a:rPr lang="fr-FR" dirty="0">
                <a:solidFill>
                  <a:schemeClr val="bg1"/>
                </a:solidFill>
              </a:rPr>
              <a:t> édition de  la remise des prix et de la réception de clôture du village francophone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5C86A-E931-417D-BE7F-B73D52E28D55}"/>
              </a:ext>
            </a:extLst>
          </p:cNvPr>
          <p:cNvSpPr/>
          <p:nvPr/>
        </p:nvSpPr>
        <p:spPr>
          <a:xfrm>
            <a:off x="9619622" y="1561658"/>
            <a:ext cx="2368150" cy="4375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Des quotas d’invitations à plus de 7 soirées et réceptions en 2020</a:t>
            </a:r>
          </a:p>
        </p:txBody>
      </p:sp>
      <p:sp>
        <p:nvSpPr>
          <p:cNvPr id="26" name="Organigramme : Délai 25">
            <a:extLst>
              <a:ext uri="{FF2B5EF4-FFF2-40B4-BE49-F238E27FC236}">
                <a16:creationId xmlns:a16="http://schemas.microsoft.com/office/drawing/2014/main" id="{6B141A35-019F-4ABE-A615-93651841E067}"/>
              </a:ext>
            </a:extLst>
          </p:cNvPr>
          <p:cNvSpPr/>
          <p:nvPr/>
        </p:nvSpPr>
        <p:spPr>
          <a:xfrm>
            <a:off x="0" y="-3996"/>
            <a:ext cx="1066800" cy="1486505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699319-0CE9-464F-84F2-EDBDA4EBD87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668" y="0"/>
            <a:ext cx="2493332" cy="14024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C36EB5-002C-4B96-955C-C2418BB2E40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20" y="5700866"/>
            <a:ext cx="1034529" cy="957421"/>
          </a:xfrm>
          <a:prstGeom prst="rect">
            <a:avLst/>
          </a:prstGeom>
        </p:spPr>
      </p:pic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36C69CE7-4205-4EB7-819A-ADB1857D402A}"/>
              </a:ext>
            </a:extLst>
          </p:cNvPr>
          <p:cNvSpPr txBox="1">
            <a:spLocks/>
          </p:cNvSpPr>
          <p:nvPr/>
        </p:nvSpPr>
        <p:spPr>
          <a:xfrm>
            <a:off x="1168741" y="2847"/>
            <a:ext cx="8734036" cy="46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Codec Warm Trial" panose="02000503060000020004" pitchFamily="2" charset="0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fr-FR" sz="1800" cap="all" dirty="0">
                <a:latin typeface="Rubik" panose="00000500000000000000" pitchFamily="2" charset="-79"/>
                <a:cs typeface="Rubik" panose="00000500000000000000" pitchFamily="2" charset="-79"/>
              </a:rPr>
              <a:t>Du 5 AU 7 JANVIER 2022</a:t>
            </a:r>
          </a:p>
        </p:txBody>
      </p:sp>
    </p:spTree>
    <p:extLst>
      <p:ext uri="{BB962C8B-B14F-4D97-AF65-F5344CB8AC3E}">
        <p14:creationId xmlns:p14="http://schemas.microsoft.com/office/powerpoint/2010/main" val="425807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018C1-CE3C-4388-8159-01A58EF4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6" y="204183"/>
            <a:ext cx="10975137" cy="1325563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Visite des lieux emblématiques de votre secteur à Vegas et  rencontres avec les collectifs américains #myGlobalVillage </a:t>
            </a:r>
          </a:p>
        </p:txBody>
      </p:sp>
      <p:sp>
        <p:nvSpPr>
          <p:cNvPr id="3" name="Organigramme : Délai 2">
            <a:extLst>
              <a:ext uri="{FF2B5EF4-FFF2-40B4-BE49-F238E27FC236}">
                <a16:creationId xmlns:a16="http://schemas.microsoft.com/office/drawing/2014/main" id="{9BFFC210-64BE-4816-89F7-A6FC96D92EE8}"/>
              </a:ext>
            </a:extLst>
          </p:cNvPr>
          <p:cNvSpPr/>
          <p:nvPr/>
        </p:nvSpPr>
        <p:spPr>
          <a:xfrm>
            <a:off x="0" y="-3996"/>
            <a:ext cx="1066800" cy="1486505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0F7DF07-C855-4593-AA80-E0D7F490FC15}"/>
              </a:ext>
            </a:extLst>
          </p:cNvPr>
          <p:cNvSpPr/>
          <p:nvPr/>
        </p:nvSpPr>
        <p:spPr>
          <a:xfrm>
            <a:off x="335902" y="1744824"/>
            <a:ext cx="2705878" cy="4833258"/>
          </a:xfrm>
          <a:prstGeom prst="roundRect">
            <a:avLst>
              <a:gd name="adj" fmla="val 83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D47CA8D-D4D7-4D3A-80E2-A12B296FF664}"/>
              </a:ext>
            </a:extLst>
          </p:cNvPr>
          <p:cNvSpPr/>
          <p:nvPr/>
        </p:nvSpPr>
        <p:spPr>
          <a:xfrm>
            <a:off x="3544851" y="5229737"/>
            <a:ext cx="2342763" cy="1325563"/>
          </a:xfrm>
          <a:prstGeom prst="roundRect">
            <a:avLst>
              <a:gd name="adj" fmla="val 83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C28600-A7A7-41AA-A8E8-009CFDBA4964}"/>
              </a:ext>
            </a:extLst>
          </p:cNvPr>
          <p:cNvSpPr txBox="1"/>
          <p:nvPr/>
        </p:nvSpPr>
        <p:spPr>
          <a:xfrm>
            <a:off x="10450285" y="1817861"/>
            <a:ext cx="17417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Délégation </a:t>
            </a:r>
            <a:r>
              <a:rPr lang="fr-FR" b="1" dirty="0" err="1"/>
              <a:t>SporTech</a:t>
            </a:r>
            <a:r>
              <a:rPr lang="fr-FR" b="1" dirty="0"/>
              <a:t> : </a:t>
            </a:r>
            <a:r>
              <a:rPr lang="fr-FR" dirty="0"/>
              <a:t>Visite du Raiders stadium  le stade le plus chers du monde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5A6BE6-2FDA-40D4-A8AD-559520D85F54}"/>
              </a:ext>
            </a:extLst>
          </p:cNvPr>
          <p:cNvSpPr txBox="1"/>
          <p:nvPr/>
        </p:nvSpPr>
        <p:spPr>
          <a:xfrm>
            <a:off x="6019135" y="3590665"/>
            <a:ext cx="17230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Visite des incubateurs du Nevada </a:t>
            </a:r>
            <a:r>
              <a:rPr lang="fr-FR" dirty="0"/>
              <a:t>en lien avec votre secteur ou technologie d’excellence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C965A6-4D69-4D6A-9C31-FB99A774B746}"/>
              </a:ext>
            </a:extLst>
          </p:cNvPr>
          <p:cNvSpPr txBox="1"/>
          <p:nvPr/>
        </p:nvSpPr>
        <p:spPr>
          <a:xfrm>
            <a:off x="5925468" y="5229737"/>
            <a:ext cx="2014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Délégation Tourisme </a:t>
            </a:r>
            <a:r>
              <a:rPr lang="fr-FR" dirty="0"/>
              <a:t>: Visite du Hilton </a:t>
            </a:r>
            <a:r>
              <a:rPr lang="fr-FR" dirty="0" err="1"/>
              <a:t>wolrd</a:t>
            </a:r>
            <a:r>
              <a:rPr lang="fr-FR" dirty="0"/>
              <a:t> ressort le plus Grand hôtel de Las vegas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B67704-280C-46C9-8ED5-D58978E7DD94}"/>
              </a:ext>
            </a:extLst>
          </p:cNvPr>
          <p:cNvSpPr txBox="1"/>
          <p:nvPr/>
        </p:nvSpPr>
        <p:spPr>
          <a:xfrm>
            <a:off x="10409078" y="3544499"/>
            <a:ext cx="1741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Délégation Beauty-Fashion </a:t>
            </a:r>
            <a:r>
              <a:rPr lang="fr-FR" b="1" dirty="0" err="1"/>
              <a:t>luxury</a:t>
            </a:r>
            <a:r>
              <a:rPr lang="fr-FR" b="1" dirty="0"/>
              <a:t> :</a:t>
            </a:r>
            <a:r>
              <a:rPr lang="fr-FR" dirty="0"/>
              <a:t> Les plus grands salons de voiture beautés aux USA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168492-C927-4157-8F44-BF898B6AA61A}"/>
              </a:ext>
            </a:extLst>
          </p:cNvPr>
          <p:cNvSpPr txBox="1"/>
          <p:nvPr/>
        </p:nvSpPr>
        <p:spPr>
          <a:xfrm>
            <a:off x="10450285" y="5230945"/>
            <a:ext cx="1741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SmartCity</a:t>
            </a:r>
            <a:r>
              <a:rPr lang="fr-FR" b="1" dirty="0"/>
              <a:t> </a:t>
            </a:r>
            <a:r>
              <a:rPr lang="fr-FR" b="1" dirty="0" err="1"/>
              <a:t>smartBuilding</a:t>
            </a:r>
            <a:r>
              <a:rPr lang="fr-FR" b="1" dirty="0"/>
              <a:t> </a:t>
            </a:r>
          </a:p>
          <a:p>
            <a:r>
              <a:rPr lang="fr-FR" dirty="0"/>
              <a:t>Visite des sites méga-chantier et du cyber-center de Las Vegas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D11821-18F2-4F0D-9EF2-70C99E385802}"/>
              </a:ext>
            </a:extLst>
          </p:cNvPr>
          <p:cNvSpPr txBox="1"/>
          <p:nvPr/>
        </p:nvSpPr>
        <p:spPr>
          <a:xfrm>
            <a:off x="3490973" y="1787556"/>
            <a:ext cx="42724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Chacune des délégations sectorielle a pris contact en amont du CES avec des lieux emblématiques de votre secteur.</a:t>
            </a:r>
          </a:p>
          <a:p>
            <a:endParaRPr lang="fr-FR" dirty="0"/>
          </a:p>
          <a:p>
            <a:r>
              <a:rPr lang="fr-FR" dirty="0"/>
              <a:t>Inscrivez votre délégation sur les visites thématiques de votre choix parmi dont voici qq exemples 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570E18-1612-4EED-86A8-F0D393E68FE6}"/>
              </a:ext>
            </a:extLst>
          </p:cNvPr>
          <p:cNvSpPr txBox="1"/>
          <p:nvPr/>
        </p:nvSpPr>
        <p:spPr>
          <a:xfrm>
            <a:off x="457200" y="3429000"/>
            <a:ext cx="24912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 ‘l'initiative d’Isabelle Karamooz Fondatrice du Magasine French Quarter et de Veronique Gauthier  Las Vegas dispose du 103</a:t>
            </a:r>
            <a:r>
              <a:rPr lang="fr-FR" baseline="30000" dirty="0"/>
              <a:t>ème</a:t>
            </a:r>
            <a:r>
              <a:rPr lang="fr-FR" dirty="0"/>
              <a:t> village francophone et </a:t>
            </a:r>
            <a:r>
              <a:rPr lang="fr-FR" dirty="0" err="1"/>
              <a:t>myGlobalVillage</a:t>
            </a:r>
            <a:r>
              <a:rPr lang="fr-FR" dirty="0"/>
              <a:t> pour vous accueillir toute l’année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7AA30BA-4674-4133-AE60-D1951D583E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15" y="1832019"/>
            <a:ext cx="1499010" cy="14990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164AD5-F939-4488-B3B3-A4641D5BCF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997" y="5007701"/>
            <a:ext cx="2380617" cy="160823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A5DBA6-FDA5-492A-8E15-3B13B2B04C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644" y="1744824"/>
            <a:ext cx="2356558" cy="14394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ADD2B0D-B2F1-4BAE-9E8C-855BBB0E9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972" y="3517011"/>
            <a:ext cx="2387276" cy="134284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E26FF0-85FF-4B08-AED5-C4A0633B0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167" y="3468955"/>
            <a:ext cx="2240113" cy="138499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C461D6F-B2EB-4FDF-A8D3-983A98FA5C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67"/>
          <a:stretch/>
        </p:blipFill>
        <p:spPr>
          <a:xfrm>
            <a:off x="8013645" y="5051305"/>
            <a:ext cx="2380618" cy="160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4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756CD30-158C-424E-9A0A-2A5A224F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81"/>
            <a:ext cx="12192000" cy="6825237"/>
          </a:xfrm>
          <a:prstGeom prst="rect">
            <a:avLst/>
          </a:prstGeom>
        </p:spPr>
      </p:pic>
      <p:sp>
        <p:nvSpPr>
          <p:cNvPr id="366" name="Google Shape;366;p16"/>
          <p:cNvSpPr/>
          <p:nvPr/>
        </p:nvSpPr>
        <p:spPr>
          <a:xfrm rot="10800000">
            <a:off x="5712947" y="16381"/>
            <a:ext cx="6207887" cy="6858000"/>
          </a:xfrm>
          <a:prstGeom prst="flowChartOnlineStorage">
            <a:avLst/>
          </a:prstGeom>
          <a:solidFill>
            <a:srgbClr val="2A2F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6"/>
          <p:cNvSpPr txBox="1">
            <a:spLocks noGrp="1"/>
          </p:cNvSpPr>
          <p:nvPr>
            <p:ph type="ctrTitle"/>
          </p:nvPr>
        </p:nvSpPr>
        <p:spPr>
          <a:xfrm>
            <a:off x="6961937" y="1783897"/>
            <a:ext cx="4363868" cy="3454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fr-FR" sz="5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Boite à outils et solutions mises à votre disposition de votre délégation</a:t>
            </a:r>
            <a:endParaRPr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Google Shape;214;p1">
            <a:extLst>
              <a:ext uri="{FF2B5EF4-FFF2-40B4-BE49-F238E27FC236}">
                <a16:creationId xmlns:a16="http://schemas.microsoft.com/office/drawing/2014/main" id="{357299B2-A8FA-440B-93C3-39F968EED566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169" y="5943756"/>
            <a:ext cx="1773166" cy="5748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C535E0A-C283-40BF-97C5-4866C21D1EFC}"/>
              </a:ext>
            </a:extLst>
          </p:cNvPr>
          <p:cNvSpPr/>
          <p:nvPr/>
        </p:nvSpPr>
        <p:spPr>
          <a:xfrm>
            <a:off x="6366908" y="16381"/>
            <a:ext cx="1886222" cy="183184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2</a:t>
            </a:r>
          </a:p>
        </p:txBody>
      </p:sp>
      <p:pic>
        <p:nvPicPr>
          <p:cNvPr id="8" name="Google Shape;214;p1">
            <a:extLst>
              <a:ext uri="{FF2B5EF4-FFF2-40B4-BE49-F238E27FC236}">
                <a16:creationId xmlns:a16="http://schemas.microsoft.com/office/drawing/2014/main" id="{F6904167-5157-4D8E-817E-C9A279E71EDB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446" y="400358"/>
            <a:ext cx="3281583" cy="1063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1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BBAF9-E7F6-45DC-93EF-4C365955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1" y="76549"/>
            <a:ext cx="11451084" cy="1325563"/>
          </a:xfrm>
          <a:noFill/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direct de Vegas : </a:t>
            </a:r>
            <a:r>
              <a:rPr lang="fr-FR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 studio connecté pour votre délégation </a:t>
            </a:r>
            <a:br>
              <a:rPr lang="fr-FR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disponible toute la journée pour enregistrer </a:t>
            </a:r>
            <a:r>
              <a:rPr lang="fr-FR" sz="20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votre quotidienne avec vos médias territoriaux, sectoriels ou technologiques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D177425-333C-4802-884D-875D09A25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58" y="1719775"/>
            <a:ext cx="8969916" cy="4351338"/>
          </a:xfr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350CAA3-85EF-4D4E-A56F-85DFC38B1FBF}"/>
              </a:ext>
            </a:extLst>
          </p:cNvPr>
          <p:cNvCxnSpPr>
            <a:cxnSpLocks/>
          </p:cNvCxnSpPr>
          <p:nvPr/>
        </p:nvCxnSpPr>
        <p:spPr>
          <a:xfrm flipV="1">
            <a:off x="4191000" y="2833348"/>
            <a:ext cx="3820193" cy="388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1E8C76E-3F3B-4BC2-B123-F8B94AEBE2C2}"/>
              </a:ext>
            </a:extLst>
          </p:cNvPr>
          <p:cNvSpPr txBox="1"/>
          <p:nvPr/>
        </p:nvSpPr>
        <p:spPr>
          <a:xfrm>
            <a:off x="8100071" y="2490765"/>
            <a:ext cx="295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Possibilité pour un public ou un  journaliste distant d’interagir avec vos invités et votre délégation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74A334-53F3-436C-A7E8-800F80D501C5}"/>
              </a:ext>
            </a:extLst>
          </p:cNvPr>
          <p:cNvCxnSpPr>
            <a:cxnSpLocks/>
          </p:cNvCxnSpPr>
          <p:nvPr/>
        </p:nvCxnSpPr>
        <p:spPr>
          <a:xfrm flipV="1">
            <a:off x="4555724" y="1998875"/>
            <a:ext cx="3078103" cy="259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0D24FAA-2F2E-4496-9879-45F3D74DF72C}"/>
              </a:ext>
            </a:extLst>
          </p:cNvPr>
          <p:cNvSpPr txBox="1"/>
          <p:nvPr/>
        </p:nvSpPr>
        <p:spPr>
          <a:xfrm>
            <a:off x="7633827" y="1814209"/>
            <a:ext cx="29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fond d’écran aux couleurs de votre délégation et de votre média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280268-B6FC-4126-ADB4-1F94BA5E8161}"/>
              </a:ext>
            </a:extLst>
          </p:cNvPr>
          <p:cNvSpPr txBox="1"/>
          <p:nvPr/>
        </p:nvSpPr>
        <p:spPr>
          <a:xfrm>
            <a:off x="7510165" y="4261468"/>
            <a:ext cx="320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Solutions transportable sur un stand de la zone expo du CES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F3E5CA7-F01A-498B-B919-9CEB24C0E2A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851381" y="3530138"/>
            <a:ext cx="3658784" cy="992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3F68818-09DC-46B4-B48C-22D9F6671657}"/>
              </a:ext>
            </a:extLst>
          </p:cNvPr>
          <p:cNvGrpSpPr/>
          <p:nvPr/>
        </p:nvGrpSpPr>
        <p:grpSpPr>
          <a:xfrm>
            <a:off x="1" y="5155651"/>
            <a:ext cx="12192000" cy="1769533"/>
            <a:chOff x="0" y="4979249"/>
            <a:chExt cx="13407411" cy="194593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7A3600D-96D2-4728-B324-D6B0B22B0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979251"/>
              <a:ext cx="4819650" cy="194593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B1DA745-AB9D-4CF5-ACF7-362BE3061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3650" y="4979250"/>
              <a:ext cx="2762250" cy="187874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EDEC55B-DA1A-472B-B859-E46A0641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0412" y="4979249"/>
              <a:ext cx="2486999" cy="1865249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F8F32D8-B3E7-4EF4-B444-B1CEC385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900" y="4979249"/>
              <a:ext cx="3490174" cy="1865249"/>
            </a:xfrm>
            <a:prstGeom prst="rect">
              <a:avLst/>
            </a:prstGeom>
          </p:spPr>
        </p:pic>
      </p:grpSp>
      <p:pic>
        <p:nvPicPr>
          <p:cNvPr id="1026" name="Picture 2" descr="Onedirect - Home | Facebook">
            <a:extLst>
              <a:ext uri="{FF2B5EF4-FFF2-40B4-BE49-F238E27FC236}">
                <a16:creationId xmlns:a16="http://schemas.microsoft.com/office/drawing/2014/main" id="{B2270504-1F97-44E2-A906-C2C49104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4022" y="1453156"/>
            <a:ext cx="3158118" cy="176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CA85EE-7599-481A-ACBA-02D011AE4411}"/>
              </a:ext>
            </a:extLst>
          </p:cNvPr>
          <p:cNvSpPr txBox="1"/>
          <p:nvPr/>
        </p:nvSpPr>
        <p:spPr>
          <a:xfrm>
            <a:off x="187853" y="1705898"/>
            <a:ext cx="1734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partenariat avec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D5285D5-1ADA-4840-B5D2-64C04BE0DACC}"/>
              </a:ext>
            </a:extLst>
          </p:cNvPr>
          <p:cNvCxnSpPr>
            <a:cxnSpLocks/>
          </p:cNvCxnSpPr>
          <p:nvPr/>
        </p:nvCxnSpPr>
        <p:spPr>
          <a:xfrm>
            <a:off x="4343400" y="3374102"/>
            <a:ext cx="3604271" cy="253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A0428B8-C04B-4183-8347-9FAB7CC71554}"/>
              </a:ext>
            </a:extLst>
          </p:cNvPr>
          <p:cNvSpPr txBox="1"/>
          <p:nvPr/>
        </p:nvSpPr>
        <p:spPr>
          <a:xfrm>
            <a:off x="8002184" y="3348289"/>
            <a:ext cx="295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Diffusion en direct et enregistrement pour replay selon vos créneaux </a:t>
            </a:r>
            <a:r>
              <a:rPr lang="fr-FR" dirty="0" err="1"/>
              <a:t>horraires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593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C35AFC77-4BEA-4DBC-8387-E043894DA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36" y="4914001"/>
            <a:ext cx="4620520" cy="179012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065F5BE-856D-4C82-8A9F-BB316B96C3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5" t="13765" b="16144"/>
          <a:stretch/>
        </p:blipFill>
        <p:spPr>
          <a:xfrm>
            <a:off x="4802282" y="5098659"/>
            <a:ext cx="2363020" cy="15081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B0C568C-6DD4-4F1F-9BCB-0C056A9160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283" y="5054997"/>
            <a:ext cx="2421606" cy="1508136"/>
          </a:xfrm>
          <a:prstGeom prst="rect">
            <a:avLst/>
          </a:prstGeom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3486" y="3525433"/>
            <a:ext cx="2421606" cy="143534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13" name="Google Shape;313;p11"/>
          <p:cNvSpPr txBox="1"/>
          <p:nvPr/>
        </p:nvSpPr>
        <p:spPr>
          <a:xfrm>
            <a:off x="371476" y="98337"/>
            <a:ext cx="11820524" cy="124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ubik"/>
              <a:buNone/>
            </a:pPr>
            <a:r>
              <a:rPr lang="fr-FR" sz="2400" b="1" cap="none" dirty="0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Votre délégation en lien à distance avec </a:t>
            </a:r>
            <a:r>
              <a:rPr lang="fr-FR" sz="2400" b="1" dirty="0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votre salle de réunion/studio TV ou stand </a:t>
            </a:r>
            <a:r>
              <a:rPr lang="fr-FR" sz="24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amis aussi </a:t>
            </a:r>
            <a:r>
              <a:rPr lang="fr-FR" sz="2400" b="1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avec +50 médias, territoires et grands groupes</a:t>
            </a:r>
            <a:endParaRPr sz="2400" b="1" cap="none" dirty="0">
              <a:solidFill>
                <a:schemeClr val="accent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14" name="Google Shape;314;p1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631" y="3482285"/>
            <a:ext cx="2363020" cy="146582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315" name="Google Shape;315;p1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631" y="1865071"/>
            <a:ext cx="2363020" cy="157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807" y="1887942"/>
            <a:ext cx="2224319" cy="155467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"/>
          <p:cNvSpPr txBox="1"/>
          <p:nvPr/>
        </p:nvSpPr>
        <p:spPr>
          <a:xfrm>
            <a:off x="4838509" y="3114775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Namur</a:t>
            </a:r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0" name="Google Shape;320;p11"/>
          <p:cNvSpPr txBox="1"/>
          <p:nvPr/>
        </p:nvSpPr>
        <p:spPr>
          <a:xfrm>
            <a:off x="4838509" y="4565487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Nantes</a:t>
            </a:r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1" name="Google Shape;321;p11"/>
          <p:cNvSpPr txBox="1"/>
          <p:nvPr/>
        </p:nvSpPr>
        <p:spPr>
          <a:xfrm>
            <a:off x="7285811" y="3065080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Lausanne  </a:t>
            </a:r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" name="Google Shape;322;p11"/>
          <p:cNvSpPr txBox="1"/>
          <p:nvPr/>
        </p:nvSpPr>
        <p:spPr>
          <a:xfrm>
            <a:off x="4813839" y="6248025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Cannes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3" name="Google Shape;323;p11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12" y="1885937"/>
            <a:ext cx="4563866" cy="292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779" y="1887941"/>
            <a:ext cx="2363020" cy="151569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1"/>
          <p:cNvSpPr txBox="1"/>
          <p:nvPr/>
        </p:nvSpPr>
        <p:spPr>
          <a:xfrm>
            <a:off x="9795737" y="3052248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Marseille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6" name="Google Shape;326;p11"/>
          <p:cNvSpPr txBox="1"/>
          <p:nvPr/>
        </p:nvSpPr>
        <p:spPr>
          <a:xfrm>
            <a:off x="1806928" y="4433693"/>
            <a:ext cx="17138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Paris 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" name="Google Shape;327;p11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142" y="3525433"/>
            <a:ext cx="2264984" cy="143534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28" name="Google Shape;328;p11"/>
          <p:cNvSpPr txBox="1"/>
          <p:nvPr/>
        </p:nvSpPr>
        <p:spPr>
          <a:xfrm>
            <a:off x="7298953" y="4589389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Lausanne  </a:t>
            </a:r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9" name="Google Shape;329;p11"/>
          <p:cNvSpPr txBox="1"/>
          <p:nvPr/>
        </p:nvSpPr>
        <p:spPr>
          <a:xfrm>
            <a:off x="9662779" y="4617964"/>
            <a:ext cx="165059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New York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0" name="Google Shape;330;p11"/>
          <p:cNvSpPr txBox="1"/>
          <p:nvPr/>
        </p:nvSpPr>
        <p:spPr>
          <a:xfrm>
            <a:off x="159604" y="5965506"/>
            <a:ext cx="4618652" cy="738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Intervention à distance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 startups et de décideurs en direct de + 40  salles et des studios connectés et des studios du village francophone associés à l’opération </a:t>
            </a:r>
            <a:endParaRPr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2F7A84-22C4-4D8F-8B0D-D892AA086CD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142" y="5098659"/>
            <a:ext cx="2278301" cy="1464474"/>
          </a:xfrm>
          <a:prstGeom prst="rect">
            <a:avLst/>
          </a:prstGeom>
        </p:spPr>
      </p:pic>
      <p:sp>
        <p:nvSpPr>
          <p:cNvPr id="22" name="Google Shape;322;p11">
            <a:extLst>
              <a:ext uri="{FF2B5EF4-FFF2-40B4-BE49-F238E27FC236}">
                <a16:creationId xmlns:a16="http://schemas.microsoft.com/office/drawing/2014/main" id="{B167EB24-02CB-44F5-8B02-6C1629AA8A04}"/>
              </a:ext>
            </a:extLst>
          </p:cNvPr>
          <p:cNvSpPr txBox="1"/>
          <p:nvPr/>
        </p:nvSpPr>
        <p:spPr>
          <a:xfrm>
            <a:off x="7251901" y="6278266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Paris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Google Shape;322;p11">
            <a:extLst>
              <a:ext uri="{FF2B5EF4-FFF2-40B4-BE49-F238E27FC236}">
                <a16:creationId xmlns:a16="http://schemas.microsoft.com/office/drawing/2014/main" id="{A5FD2F3C-134B-42B2-86C3-9E215FED42B5}"/>
              </a:ext>
            </a:extLst>
          </p:cNvPr>
          <p:cNvSpPr txBox="1"/>
          <p:nvPr/>
        </p:nvSpPr>
        <p:spPr>
          <a:xfrm>
            <a:off x="9673507" y="6217505"/>
            <a:ext cx="171389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Bordeaux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18F52-52F4-4675-8662-E9A4D7D8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71419"/>
            <a:ext cx="11643713" cy="1300389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accent4"/>
                </a:solidFill>
              </a:rPr>
              <a:t>Pour vos relations presse : </a:t>
            </a:r>
            <a:r>
              <a:rPr lang="fr-FR" sz="2400" dirty="0">
                <a:solidFill>
                  <a:schemeClr val="bg1"/>
                </a:solidFill>
              </a:rPr>
              <a:t>Un soutien massif  des médias francophones depuis  l’origine  du village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AC1D6551-C796-4FEC-A38B-BBF5D2544B93}"/>
              </a:ext>
            </a:extLst>
          </p:cNvPr>
          <p:cNvSpPr txBox="1"/>
          <p:nvPr/>
        </p:nvSpPr>
        <p:spPr>
          <a:xfrm>
            <a:off x="132652" y="1497244"/>
            <a:ext cx="11187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 de 30 médias étaient présents, ont valorisé ou diffusés les contenus ou soutenus les précédentes éditions du village francophone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69E8DC91-A1AE-4732-B432-A282C299C2E4}"/>
              </a:ext>
            </a:extLst>
          </p:cNvPr>
          <p:cNvGrpSpPr/>
          <p:nvPr/>
        </p:nvGrpSpPr>
        <p:grpSpPr>
          <a:xfrm>
            <a:off x="872067" y="1805021"/>
            <a:ext cx="10699513" cy="4910903"/>
            <a:chOff x="173477" y="1766053"/>
            <a:chExt cx="10699513" cy="491090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D394640-1EAD-497D-94A6-82B02821C936}"/>
                </a:ext>
              </a:extLst>
            </p:cNvPr>
            <p:cNvSpPr/>
            <p:nvPr/>
          </p:nvSpPr>
          <p:spPr>
            <a:xfrm>
              <a:off x="5700286" y="1810359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57798BD-96D0-409F-AA9A-AA45189F1FA5}"/>
                </a:ext>
              </a:extLst>
            </p:cNvPr>
            <p:cNvSpPr/>
            <p:nvPr/>
          </p:nvSpPr>
          <p:spPr>
            <a:xfrm>
              <a:off x="2918621" y="5578123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68CAEC8-43C4-4534-B11C-139F27F66C71}"/>
                </a:ext>
              </a:extLst>
            </p:cNvPr>
            <p:cNvSpPr/>
            <p:nvPr/>
          </p:nvSpPr>
          <p:spPr>
            <a:xfrm>
              <a:off x="4322474" y="5577786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1D32C9-C845-4CE1-98B7-08627942F702}"/>
                </a:ext>
              </a:extLst>
            </p:cNvPr>
            <p:cNvSpPr/>
            <p:nvPr/>
          </p:nvSpPr>
          <p:spPr>
            <a:xfrm>
              <a:off x="206871" y="5574007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E8A2870-E29D-497A-8472-549ACF301819}"/>
                </a:ext>
              </a:extLst>
            </p:cNvPr>
            <p:cNvSpPr/>
            <p:nvPr/>
          </p:nvSpPr>
          <p:spPr>
            <a:xfrm>
              <a:off x="1610724" y="5573670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55163E-8B23-46AC-9DA7-831FA1A9D0AD}"/>
                </a:ext>
              </a:extLst>
            </p:cNvPr>
            <p:cNvSpPr/>
            <p:nvPr/>
          </p:nvSpPr>
          <p:spPr>
            <a:xfrm>
              <a:off x="5698627" y="5572001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3C2413A-959A-4E00-AADD-3D72F526710A}"/>
                </a:ext>
              </a:extLst>
            </p:cNvPr>
            <p:cNvSpPr/>
            <p:nvPr/>
          </p:nvSpPr>
          <p:spPr>
            <a:xfrm>
              <a:off x="9773837" y="5579462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DBAC933-4376-4C1F-A3B6-198E536989DF}"/>
                </a:ext>
              </a:extLst>
            </p:cNvPr>
            <p:cNvSpPr/>
            <p:nvPr/>
          </p:nvSpPr>
          <p:spPr>
            <a:xfrm>
              <a:off x="7062087" y="5575346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34FB5B8-722D-427D-816F-2A34A4A6294A}"/>
                </a:ext>
              </a:extLst>
            </p:cNvPr>
            <p:cNvSpPr/>
            <p:nvPr/>
          </p:nvSpPr>
          <p:spPr>
            <a:xfrm>
              <a:off x="8465940" y="5575009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95C8C6F-EF32-4FE2-AA56-8C5CDD3DBFE4}"/>
                </a:ext>
              </a:extLst>
            </p:cNvPr>
            <p:cNvSpPr/>
            <p:nvPr/>
          </p:nvSpPr>
          <p:spPr>
            <a:xfrm>
              <a:off x="9775496" y="1817820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2F6EC54-1EE2-4B44-BB75-67820D831933}"/>
                </a:ext>
              </a:extLst>
            </p:cNvPr>
            <p:cNvSpPr/>
            <p:nvPr/>
          </p:nvSpPr>
          <p:spPr>
            <a:xfrm>
              <a:off x="8467599" y="1813367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3D49B7F-AD29-43BA-A059-3A88D8592B04}"/>
                </a:ext>
              </a:extLst>
            </p:cNvPr>
            <p:cNvSpPr/>
            <p:nvPr/>
          </p:nvSpPr>
          <p:spPr>
            <a:xfrm>
              <a:off x="7063746" y="1813704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E0D4C59-A7FF-46AE-82BA-05C2CC154BBB}"/>
                </a:ext>
              </a:extLst>
            </p:cNvPr>
            <p:cNvSpPr/>
            <p:nvPr/>
          </p:nvSpPr>
          <p:spPr>
            <a:xfrm>
              <a:off x="2920280" y="3111722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DD68669-011A-4E6C-A4FB-1E3B0BED6269}"/>
                </a:ext>
              </a:extLst>
            </p:cNvPr>
            <p:cNvSpPr/>
            <p:nvPr/>
          </p:nvSpPr>
          <p:spPr>
            <a:xfrm>
              <a:off x="4324133" y="3111385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5CCFE9F-B2C0-4686-AFB9-AC78868627A8}"/>
                </a:ext>
              </a:extLst>
            </p:cNvPr>
            <p:cNvSpPr/>
            <p:nvPr/>
          </p:nvSpPr>
          <p:spPr>
            <a:xfrm>
              <a:off x="208530" y="3107606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24755C5-DEBD-4123-88AA-7FA4525CD3E9}"/>
                </a:ext>
              </a:extLst>
            </p:cNvPr>
            <p:cNvSpPr/>
            <p:nvPr/>
          </p:nvSpPr>
          <p:spPr>
            <a:xfrm>
              <a:off x="1612383" y="3107269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E5B8F3A-DCFC-4D9D-8081-28895991C098}"/>
                </a:ext>
              </a:extLst>
            </p:cNvPr>
            <p:cNvSpPr/>
            <p:nvPr/>
          </p:nvSpPr>
          <p:spPr>
            <a:xfrm>
              <a:off x="5700286" y="3105600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82E4C4D-21D4-48D6-9F7B-F3A66C061BFD}"/>
                </a:ext>
              </a:extLst>
            </p:cNvPr>
            <p:cNvSpPr/>
            <p:nvPr/>
          </p:nvSpPr>
          <p:spPr>
            <a:xfrm>
              <a:off x="9775496" y="3113061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7F39B52-E0AE-45A8-83FE-1582DEF7204F}"/>
                </a:ext>
              </a:extLst>
            </p:cNvPr>
            <p:cNvSpPr/>
            <p:nvPr/>
          </p:nvSpPr>
          <p:spPr>
            <a:xfrm>
              <a:off x="7063746" y="3108945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27FA1FD-62DE-4BE1-8A6E-66F143A9908D}"/>
                </a:ext>
              </a:extLst>
            </p:cNvPr>
            <p:cNvSpPr/>
            <p:nvPr/>
          </p:nvSpPr>
          <p:spPr>
            <a:xfrm>
              <a:off x="8467599" y="3108608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2507B8F-6BA4-4969-A421-457417031366}"/>
                </a:ext>
              </a:extLst>
            </p:cNvPr>
            <p:cNvSpPr/>
            <p:nvPr/>
          </p:nvSpPr>
          <p:spPr>
            <a:xfrm>
              <a:off x="2920280" y="4354823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442B145-385C-4595-BBB4-CA8E543A3E0B}"/>
                </a:ext>
              </a:extLst>
            </p:cNvPr>
            <p:cNvSpPr/>
            <p:nvPr/>
          </p:nvSpPr>
          <p:spPr>
            <a:xfrm>
              <a:off x="4324133" y="4354486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372667C-92E9-4D34-B818-848D2217638B}"/>
                </a:ext>
              </a:extLst>
            </p:cNvPr>
            <p:cNvSpPr/>
            <p:nvPr/>
          </p:nvSpPr>
          <p:spPr>
            <a:xfrm>
              <a:off x="208530" y="4350707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3BB70165-1E36-4EDE-86A7-01B02688D6C2}"/>
                </a:ext>
              </a:extLst>
            </p:cNvPr>
            <p:cNvSpPr/>
            <p:nvPr/>
          </p:nvSpPr>
          <p:spPr>
            <a:xfrm>
              <a:off x="1612383" y="4350370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104CC90-D54D-4AC1-B6DC-E046FB6695F7}"/>
                </a:ext>
              </a:extLst>
            </p:cNvPr>
            <p:cNvSpPr/>
            <p:nvPr/>
          </p:nvSpPr>
          <p:spPr>
            <a:xfrm>
              <a:off x="5700286" y="4348701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5889D50-03DE-4529-B914-A1D34AEB229F}"/>
                </a:ext>
              </a:extLst>
            </p:cNvPr>
            <p:cNvSpPr/>
            <p:nvPr/>
          </p:nvSpPr>
          <p:spPr>
            <a:xfrm>
              <a:off x="9775496" y="4356162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2BD1E66-A53D-4713-BC64-2618EC54BB7D}"/>
                </a:ext>
              </a:extLst>
            </p:cNvPr>
            <p:cNvSpPr/>
            <p:nvPr/>
          </p:nvSpPr>
          <p:spPr>
            <a:xfrm>
              <a:off x="7063746" y="4352046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0C3124B-9D66-4FF6-9B8D-B08AABB0AE19}"/>
                </a:ext>
              </a:extLst>
            </p:cNvPr>
            <p:cNvSpPr/>
            <p:nvPr/>
          </p:nvSpPr>
          <p:spPr>
            <a:xfrm>
              <a:off x="8467599" y="4351709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4BABD65-35ED-4BA4-A1B6-46D24CDBC1A4}"/>
                </a:ext>
              </a:extLst>
            </p:cNvPr>
            <p:cNvSpPr/>
            <p:nvPr/>
          </p:nvSpPr>
          <p:spPr>
            <a:xfrm>
              <a:off x="2920280" y="1816481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45E2BDC-5C57-4570-945E-AA1EDA25D912}"/>
                </a:ext>
              </a:extLst>
            </p:cNvPr>
            <p:cNvSpPr/>
            <p:nvPr/>
          </p:nvSpPr>
          <p:spPr>
            <a:xfrm>
              <a:off x="4324133" y="1816144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5554D2E-41B8-4804-848E-AB69C97980C1}"/>
                </a:ext>
              </a:extLst>
            </p:cNvPr>
            <p:cNvSpPr/>
            <p:nvPr/>
          </p:nvSpPr>
          <p:spPr>
            <a:xfrm>
              <a:off x="208530" y="1812365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A94226D-848E-4E06-A837-F5296238C222}"/>
                </a:ext>
              </a:extLst>
            </p:cNvPr>
            <p:cNvSpPr/>
            <p:nvPr/>
          </p:nvSpPr>
          <p:spPr>
            <a:xfrm>
              <a:off x="1612383" y="1812028"/>
              <a:ext cx="1097494" cy="1097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16187F14-AF29-4217-95B1-7453480BA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4534" y="4630994"/>
              <a:ext cx="931950" cy="398246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960774FE-7FB6-4150-A1A5-4A63C3E13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7979" y="1766053"/>
              <a:ext cx="1562984" cy="1104909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181DE878-6C4F-487D-A72E-C80BE0388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416" y="3486993"/>
              <a:ext cx="881831" cy="338165"/>
            </a:xfrm>
            <a:prstGeom prst="rect">
              <a:avLst/>
            </a:prstGeom>
          </p:spPr>
        </p:pic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F5C69831-8015-47E9-8EB3-2EDD7C266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6144" y="3388564"/>
              <a:ext cx="891423" cy="522968"/>
            </a:xfrm>
            <a:prstGeom prst="rect">
              <a:avLst/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38F36D12-E461-4A3C-AC8D-70F68E21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8683" y="2014750"/>
              <a:ext cx="692050" cy="692050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B55E7343-61A4-4B6B-AF04-EEBB1F19A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296" y="3233633"/>
              <a:ext cx="825865" cy="688758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006F32F9-6BEE-45B6-ADB2-76918DAC5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7288" y="4636817"/>
              <a:ext cx="876634" cy="290063"/>
            </a:xfrm>
            <a:prstGeom prst="rect">
              <a:avLst/>
            </a:prstGeom>
          </p:spPr>
        </p:pic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id="{932C1474-61EC-489F-8521-56F8DA41E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6415" y="3463248"/>
              <a:ext cx="847947" cy="335889"/>
            </a:xfrm>
            <a:prstGeom prst="rect">
              <a:avLst/>
            </a:prstGeom>
          </p:spPr>
        </p:pic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AAC5138B-4734-4C55-B888-44517C3A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8993" y="4660124"/>
              <a:ext cx="1307386" cy="387602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2B27C7BF-A636-4318-B7C8-105E5846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3311" y="2220597"/>
              <a:ext cx="947267" cy="311163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8C777F45-4A6D-443C-B534-A71F335EA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0173" y="3624350"/>
              <a:ext cx="855552" cy="97338"/>
            </a:xfrm>
            <a:prstGeom prst="rect">
              <a:avLst/>
            </a:prstGeom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96174D77-9E04-4BB2-A740-66E91126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3163" y="6018447"/>
              <a:ext cx="831728" cy="176110"/>
            </a:xfrm>
            <a:prstGeom prst="rect">
              <a:avLst/>
            </a:prstGeom>
          </p:spPr>
        </p:pic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4877605B-091A-4244-B14F-FE7AE2FFB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038" y="6065237"/>
              <a:ext cx="886712" cy="171447"/>
            </a:xfrm>
            <a:prstGeom prst="rect">
              <a:avLst/>
            </a:prstGeom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CC7A9618-2A64-458E-A95F-F9F6A21B8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609" y="5925088"/>
              <a:ext cx="855552" cy="388887"/>
            </a:xfrm>
            <a:prstGeom prst="rect">
              <a:avLst/>
            </a:prstGeom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519C14F1-4D57-4463-8F78-AEC6611E6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9400" y="2260495"/>
              <a:ext cx="936306" cy="268796"/>
            </a:xfrm>
            <a:prstGeom prst="rect">
              <a:avLst/>
            </a:prstGeom>
          </p:spPr>
        </p:pic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E16336B3-59D0-4D0E-8E40-D7AB6E51A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9795" y="4602419"/>
              <a:ext cx="955319" cy="601808"/>
            </a:xfrm>
            <a:prstGeom prst="rect">
              <a:avLst/>
            </a:prstGeom>
          </p:spPr>
        </p:pic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DFC0812E-727E-414B-9BFB-0AB77CD00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7460" y="3533500"/>
              <a:ext cx="1056582" cy="307908"/>
            </a:xfrm>
            <a:prstGeom prst="rect">
              <a:avLst/>
            </a:prstGeom>
          </p:spPr>
        </p:pic>
        <p:pic>
          <p:nvPicPr>
            <p:cNvPr id="154" name="Image 153">
              <a:extLst>
                <a:ext uri="{FF2B5EF4-FFF2-40B4-BE49-F238E27FC236}">
                  <a16:creationId xmlns:a16="http://schemas.microsoft.com/office/drawing/2014/main" id="{CCC71FA7-0548-4AE1-9D2B-21E0718DE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0738" y="5649381"/>
              <a:ext cx="1003161" cy="1003161"/>
            </a:xfrm>
            <a:prstGeom prst="rect">
              <a:avLst/>
            </a:prstGeom>
          </p:spPr>
        </p:pic>
        <p:pic>
          <p:nvPicPr>
            <p:cNvPr id="155" name="Image 154">
              <a:extLst>
                <a:ext uri="{FF2B5EF4-FFF2-40B4-BE49-F238E27FC236}">
                  <a16:creationId xmlns:a16="http://schemas.microsoft.com/office/drawing/2014/main" id="{17FDC322-4002-4AD2-9F03-CB7F71F33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1135" y="4425706"/>
              <a:ext cx="943484" cy="943484"/>
            </a:xfrm>
            <a:prstGeom prst="rect">
              <a:avLst/>
            </a:prstGeom>
          </p:spPr>
        </p:pic>
        <p:pic>
          <p:nvPicPr>
            <p:cNvPr id="156" name="Image 155">
              <a:extLst>
                <a:ext uri="{FF2B5EF4-FFF2-40B4-BE49-F238E27FC236}">
                  <a16:creationId xmlns:a16="http://schemas.microsoft.com/office/drawing/2014/main" id="{A8AC3C45-513D-46FF-BB76-AE2BF961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0940" y="3436385"/>
              <a:ext cx="969907" cy="397472"/>
            </a:xfrm>
            <a:prstGeom prst="rect">
              <a:avLst/>
            </a:prstGeom>
          </p:spPr>
        </p:pic>
        <p:pic>
          <p:nvPicPr>
            <p:cNvPr id="157" name="Picture 2">
              <a:extLst>
                <a:ext uri="{FF2B5EF4-FFF2-40B4-BE49-F238E27FC236}">
                  <a16:creationId xmlns:a16="http://schemas.microsoft.com/office/drawing/2014/main" id="{74E438CB-57E2-4788-8F48-5EF5D99D8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1576" y="2151936"/>
              <a:ext cx="810601" cy="45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5668DAAD-D418-4C6C-A216-E00EBAB45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5694" y="2277404"/>
              <a:ext cx="934365" cy="121175"/>
            </a:xfrm>
            <a:prstGeom prst="rect">
              <a:avLst/>
            </a:prstGeom>
          </p:spPr>
        </p:pic>
        <p:pic>
          <p:nvPicPr>
            <p:cNvPr id="159" name="Image 158">
              <a:extLst>
                <a:ext uri="{FF2B5EF4-FFF2-40B4-BE49-F238E27FC236}">
                  <a16:creationId xmlns:a16="http://schemas.microsoft.com/office/drawing/2014/main" id="{5C91FDE9-57FB-47D0-85B8-1EAB7DC7A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358" y="4696307"/>
              <a:ext cx="1246933" cy="435848"/>
            </a:xfrm>
            <a:prstGeom prst="rect">
              <a:avLst/>
            </a:prstGeom>
          </p:spPr>
        </p:pic>
        <p:pic>
          <p:nvPicPr>
            <p:cNvPr id="160" name="Image 159">
              <a:extLst>
                <a:ext uri="{FF2B5EF4-FFF2-40B4-BE49-F238E27FC236}">
                  <a16:creationId xmlns:a16="http://schemas.microsoft.com/office/drawing/2014/main" id="{F1DEDA57-657A-4F36-A484-1B56720FA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477" y="4793333"/>
              <a:ext cx="1139737" cy="306852"/>
            </a:xfrm>
            <a:prstGeom prst="rect">
              <a:avLst/>
            </a:prstGeom>
          </p:spPr>
        </p:pic>
        <p:pic>
          <p:nvPicPr>
            <p:cNvPr id="161" name="Image 160">
              <a:extLst>
                <a:ext uri="{FF2B5EF4-FFF2-40B4-BE49-F238E27FC236}">
                  <a16:creationId xmlns:a16="http://schemas.microsoft.com/office/drawing/2014/main" id="{6EAF37EE-84D9-4D3C-92EF-9FC4A0C80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964" y="1864823"/>
              <a:ext cx="979940" cy="979940"/>
            </a:xfrm>
            <a:prstGeom prst="rect">
              <a:avLst/>
            </a:prstGeom>
          </p:spPr>
        </p:pic>
        <p:pic>
          <p:nvPicPr>
            <p:cNvPr id="162" name="Picture 4" descr="My Luxembourg - Home | Facebook">
              <a:extLst>
                <a:ext uri="{FF2B5EF4-FFF2-40B4-BE49-F238E27FC236}">
                  <a16:creationId xmlns:a16="http://schemas.microsoft.com/office/drawing/2014/main" id="{A37EF3FE-95C6-45DE-82B6-2AD89F8F1F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77" y="5615467"/>
              <a:ext cx="927703" cy="927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Image 162">
              <a:extLst>
                <a:ext uri="{FF2B5EF4-FFF2-40B4-BE49-F238E27FC236}">
                  <a16:creationId xmlns:a16="http://schemas.microsoft.com/office/drawing/2014/main" id="{CE2BB393-66B0-4D31-9FD8-8ED02D7C9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9263" y="5694582"/>
              <a:ext cx="872130" cy="873087"/>
            </a:xfrm>
            <a:prstGeom prst="rect">
              <a:avLst/>
            </a:prstGeom>
          </p:spPr>
        </p:pic>
        <p:pic>
          <p:nvPicPr>
            <p:cNvPr id="164" name="Picture 6" descr="TF1 — Wikipédia">
              <a:extLst>
                <a:ext uri="{FF2B5EF4-FFF2-40B4-BE49-F238E27FC236}">
                  <a16:creationId xmlns:a16="http://schemas.microsoft.com/office/drawing/2014/main" id="{F51C36FA-1F0B-4BCA-9FE3-DA1419525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940" y="1918929"/>
              <a:ext cx="551739" cy="2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Image 164">
              <a:extLst>
                <a:ext uri="{FF2B5EF4-FFF2-40B4-BE49-F238E27FC236}">
                  <a16:creationId xmlns:a16="http://schemas.microsoft.com/office/drawing/2014/main" id="{99CC95A1-F032-406B-BE7D-718A5C08A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227" y="5632071"/>
              <a:ext cx="988788" cy="988788"/>
            </a:xfrm>
            <a:prstGeom prst="rect">
              <a:avLst/>
            </a:prstGeom>
          </p:spPr>
        </p:pic>
      </p:grpSp>
      <p:pic>
        <p:nvPicPr>
          <p:cNvPr id="166" name="Picture 2" descr="French Quarter Magazine (@French_USA) | Twitter">
            <a:extLst>
              <a:ext uri="{FF2B5EF4-FFF2-40B4-BE49-F238E27FC236}">
                <a16:creationId xmlns:a16="http://schemas.microsoft.com/office/drawing/2014/main" id="{FF04C7FD-185C-44D4-BCA8-9F3A9190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0993" y="3237022"/>
            <a:ext cx="949930" cy="9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4" descr="RSC RADIO SUPPLY CHAIN | LinkedIn">
            <a:extLst>
              <a:ext uri="{FF2B5EF4-FFF2-40B4-BE49-F238E27FC236}">
                <a16:creationId xmlns:a16="http://schemas.microsoft.com/office/drawing/2014/main" id="{0A627F95-1CD3-468E-B797-8714F4F3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9224" y="4440619"/>
            <a:ext cx="1025721" cy="10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Graphique 167">
            <a:extLst>
              <a:ext uri="{FF2B5EF4-FFF2-40B4-BE49-F238E27FC236}">
                <a16:creationId xmlns:a16="http://schemas.microsoft.com/office/drawing/2014/main" id="{F0A0404E-F60B-4212-8202-96F29DDB6109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86246" y="2331344"/>
            <a:ext cx="941103" cy="1167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E80227-2F5A-4231-86EF-FF651C896114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785" y="5942681"/>
            <a:ext cx="1268674" cy="3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26AB9CCF-EF56-4979-956D-1EAA44615424}"/>
              </a:ext>
            </a:extLst>
          </p:cNvPr>
          <p:cNvGrpSpPr/>
          <p:nvPr/>
        </p:nvGrpSpPr>
        <p:grpSpPr>
          <a:xfrm>
            <a:off x="308453" y="947737"/>
            <a:ext cx="3864144" cy="5899150"/>
            <a:chOff x="152400" y="280988"/>
            <a:chExt cx="4410075" cy="6732587"/>
          </a:xfrm>
        </p:grpSpPr>
        <p:pic>
          <p:nvPicPr>
            <p:cNvPr id="33" name="Espace réservé du contenu 8">
              <a:extLst>
                <a:ext uri="{FF2B5EF4-FFF2-40B4-BE49-F238E27FC236}">
                  <a16:creationId xmlns:a16="http://schemas.microsoft.com/office/drawing/2014/main" id="{FE6C28C9-AF3B-4D50-9DEA-153DB1759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ACFD6"/>
                </a:clrFrom>
                <a:clrTo>
                  <a:srgbClr val="FACF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52400" y="280988"/>
              <a:ext cx="4410075" cy="6732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5051AFF-98F1-4095-8844-FB8C11EE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1977" y="1978729"/>
              <a:ext cx="1816254" cy="324090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5F0D9BE-339F-4BD9-B287-5BC06348C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6579" y="1421623"/>
              <a:ext cx="1146716" cy="434429"/>
            </a:xfrm>
            <a:prstGeom prst="rect">
              <a:avLst/>
            </a:prstGeom>
          </p:spPr>
        </p:pic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8A3767B9-3339-4756-81D7-78D2CC9B4D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627" y="56560"/>
            <a:ext cx="11591925" cy="1325562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 : </a:t>
            </a:r>
            <a:r>
              <a:rPr lang="fr-FR" sz="28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pour ne rater aucun temps fort laissez vous guider par </a:t>
            </a:r>
            <a:r>
              <a:rPr lang="fr-FR" sz="28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#myGlobalVison </a:t>
            </a:r>
            <a:r>
              <a:rPr lang="fr-FR" sz="28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l’apps de visite des 53 événements annuels du village francophone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9141D6A-E6D8-4975-903E-3E859D55884A}"/>
              </a:ext>
            </a:extLst>
          </p:cNvPr>
          <p:cNvCxnSpPr>
            <a:cxnSpLocks/>
          </p:cNvCxnSpPr>
          <p:nvPr/>
        </p:nvCxnSpPr>
        <p:spPr>
          <a:xfrm flipV="1">
            <a:off x="2971022" y="1714501"/>
            <a:ext cx="1303168" cy="1260997"/>
          </a:xfrm>
          <a:prstGeom prst="line">
            <a:avLst/>
          </a:prstGeom>
          <a:ln w="28575">
            <a:solidFill>
              <a:srgbClr val="F08A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65952D4-5DB8-499E-AB3F-EFF943228CD4}"/>
              </a:ext>
            </a:extLst>
          </p:cNvPr>
          <p:cNvCxnSpPr>
            <a:cxnSpLocks/>
          </p:cNvCxnSpPr>
          <p:nvPr/>
        </p:nvCxnSpPr>
        <p:spPr>
          <a:xfrm>
            <a:off x="2971800" y="3076024"/>
            <a:ext cx="1194593" cy="191051"/>
          </a:xfrm>
          <a:prstGeom prst="line">
            <a:avLst/>
          </a:prstGeom>
          <a:ln w="28575">
            <a:solidFill>
              <a:srgbClr val="F08A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28E441D-D0FE-4559-93D0-1FF7E184F5A0}"/>
              </a:ext>
            </a:extLst>
          </p:cNvPr>
          <p:cNvCxnSpPr>
            <a:cxnSpLocks/>
          </p:cNvCxnSpPr>
          <p:nvPr/>
        </p:nvCxnSpPr>
        <p:spPr>
          <a:xfrm>
            <a:off x="2895600" y="3171549"/>
            <a:ext cx="1585450" cy="1489197"/>
          </a:xfrm>
          <a:prstGeom prst="line">
            <a:avLst/>
          </a:prstGeom>
          <a:ln w="28575">
            <a:solidFill>
              <a:srgbClr val="F08A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1A24EC9-B287-4D33-8F06-A837CCD1432D}"/>
              </a:ext>
            </a:extLst>
          </p:cNvPr>
          <p:cNvSpPr txBox="1"/>
          <p:nvPr/>
        </p:nvSpPr>
        <p:spPr>
          <a:xfrm>
            <a:off x="4274190" y="1496806"/>
            <a:ext cx="192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Parcours thématique :</a:t>
            </a:r>
          </a:p>
          <a:p>
            <a:r>
              <a:rPr lang="fr-FR" sz="1600" dirty="0"/>
              <a:t>Emplacement, stand, descriptif et photo de la démo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3CD9AD1-4126-41CC-A660-C4545CB950B5}"/>
              </a:ext>
            </a:extLst>
          </p:cNvPr>
          <p:cNvSpPr txBox="1"/>
          <p:nvPr/>
        </p:nvSpPr>
        <p:spPr>
          <a:xfrm>
            <a:off x="4219575" y="2737470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Qui la présente ?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7538A83-0604-4096-B0BE-6BB5A25ADCE0}"/>
              </a:ext>
            </a:extLst>
          </p:cNvPr>
          <p:cNvSpPr txBox="1"/>
          <p:nvPr/>
        </p:nvSpPr>
        <p:spPr>
          <a:xfrm>
            <a:off x="4219575" y="3052741"/>
            <a:ext cx="2402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Je note la démo et </a:t>
            </a:r>
            <a:r>
              <a:rPr lang="fr-FR" sz="1600" b="1" dirty="0"/>
              <a:t>participe à la qualification des meilleures solutions</a:t>
            </a:r>
            <a:r>
              <a:rPr lang="fr-FR" sz="1600" dirty="0"/>
              <a:t> de mon secteurs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4434C82-393A-46BA-A057-0C2860BF90A7}"/>
              </a:ext>
            </a:extLst>
          </p:cNvPr>
          <p:cNvSpPr txBox="1"/>
          <p:nvPr/>
        </p:nvSpPr>
        <p:spPr>
          <a:xfrm>
            <a:off x="4244425" y="4411082"/>
            <a:ext cx="1851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Je pose mes questions en live </a:t>
            </a:r>
            <a:r>
              <a:rPr lang="fr-FR" sz="1600" dirty="0"/>
              <a:t>lors de l’émission grand débat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100E3CE5-9201-4C5A-8FC0-F77242FCD7F5}"/>
              </a:ext>
            </a:extLst>
          </p:cNvPr>
          <p:cNvSpPr/>
          <p:nvPr/>
        </p:nvSpPr>
        <p:spPr>
          <a:xfrm>
            <a:off x="0" y="2555610"/>
            <a:ext cx="1596871" cy="2839704"/>
          </a:xfrm>
          <a:prstGeom prst="wedgeRoundRectCallout">
            <a:avLst>
              <a:gd name="adj1" fmla="val 69665"/>
              <a:gd name="adj2" fmla="val -42232"/>
              <a:gd name="adj3" fmla="val 16667"/>
            </a:avLst>
          </a:prstGeom>
          <a:solidFill>
            <a:srgbClr val="F08A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Vos visites thématiques du salon et vos outils de mise en relation sur le salon  </a:t>
            </a:r>
          </a:p>
          <a:p>
            <a:r>
              <a:rPr lang="fr-FR" b="1" dirty="0">
                <a:solidFill>
                  <a:schemeClr val="bg1"/>
                </a:solidFill>
              </a:rPr>
              <a:t>Votes lors des sessions de pitch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E97808F-9882-4C54-9475-9B767203622F}"/>
              </a:ext>
            </a:extLst>
          </p:cNvPr>
          <p:cNvGrpSpPr/>
          <p:nvPr/>
        </p:nvGrpSpPr>
        <p:grpSpPr>
          <a:xfrm>
            <a:off x="6096000" y="1025527"/>
            <a:ext cx="3820470" cy="5832473"/>
            <a:chOff x="7077869" y="1028702"/>
            <a:chExt cx="3820470" cy="5832473"/>
          </a:xfrm>
        </p:grpSpPr>
        <p:pic>
          <p:nvPicPr>
            <p:cNvPr id="22" name="Espace réservé du contenu 8">
              <a:extLst>
                <a:ext uri="{FF2B5EF4-FFF2-40B4-BE49-F238E27FC236}">
                  <a16:creationId xmlns:a16="http://schemas.microsoft.com/office/drawing/2014/main" id="{9ACAF373-A0B3-4268-B27A-93D5BF0C2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ACFD6"/>
                </a:clrFrom>
                <a:clrTo>
                  <a:srgbClr val="FACF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077869" y="1028702"/>
              <a:ext cx="3820470" cy="5832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679CC47-C118-4688-80E4-133FAF256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2547" y="2045474"/>
              <a:ext cx="993406" cy="376348"/>
            </a:xfrm>
            <a:prstGeom prst="rect">
              <a:avLst/>
            </a:prstGeom>
          </p:spPr>
        </p:pic>
      </p:grp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4902E3F-7AF8-41BF-B932-7640FEA341DD}"/>
              </a:ext>
            </a:extLst>
          </p:cNvPr>
          <p:cNvCxnSpPr>
            <a:cxnSpLocks/>
          </p:cNvCxnSpPr>
          <p:nvPr/>
        </p:nvCxnSpPr>
        <p:spPr>
          <a:xfrm flipV="1">
            <a:off x="8895572" y="1815027"/>
            <a:ext cx="1303168" cy="1260997"/>
          </a:xfrm>
          <a:prstGeom prst="line">
            <a:avLst/>
          </a:prstGeom>
          <a:ln w="28575">
            <a:solidFill>
              <a:srgbClr val="F08A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1FBC926-9CC7-4383-9EDB-36DCBB7B8A7E}"/>
              </a:ext>
            </a:extLst>
          </p:cNvPr>
          <p:cNvCxnSpPr>
            <a:cxnSpLocks/>
          </p:cNvCxnSpPr>
          <p:nvPr/>
        </p:nvCxnSpPr>
        <p:spPr>
          <a:xfrm>
            <a:off x="8896350" y="3176550"/>
            <a:ext cx="1194593" cy="191051"/>
          </a:xfrm>
          <a:prstGeom prst="line">
            <a:avLst/>
          </a:prstGeom>
          <a:ln w="28575">
            <a:solidFill>
              <a:srgbClr val="F08A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AA64C042-A4C5-43E2-973A-BD90A814FA5B}"/>
              </a:ext>
            </a:extLst>
          </p:cNvPr>
          <p:cNvCxnSpPr>
            <a:cxnSpLocks/>
          </p:cNvCxnSpPr>
          <p:nvPr/>
        </p:nvCxnSpPr>
        <p:spPr>
          <a:xfrm>
            <a:off x="8820150" y="3272075"/>
            <a:ext cx="1378590" cy="1890941"/>
          </a:xfrm>
          <a:prstGeom prst="line">
            <a:avLst/>
          </a:prstGeom>
          <a:ln w="28575">
            <a:solidFill>
              <a:srgbClr val="F08A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BAA20CFA-DC0F-4856-A527-5B4F0A071E45}"/>
              </a:ext>
            </a:extLst>
          </p:cNvPr>
          <p:cNvSpPr txBox="1"/>
          <p:nvPr/>
        </p:nvSpPr>
        <p:spPr>
          <a:xfrm>
            <a:off x="10198740" y="1597332"/>
            <a:ext cx="192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Votre journée étape par étape:</a:t>
            </a:r>
          </a:p>
          <a:p>
            <a:r>
              <a:rPr lang="fr-FR" sz="1600" dirty="0"/>
              <a:t>Emplacements, stands, hôtels, salles et tiers lieux 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7327539-ADE7-4442-BA71-C613E3699C52}"/>
              </a:ext>
            </a:extLst>
          </p:cNvPr>
          <p:cNvSpPr txBox="1"/>
          <p:nvPr/>
        </p:nvSpPr>
        <p:spPr>
          <a:xfrm>
            <a:off x="10130013" y="3132090"/>
            <a:ext cx="2061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Des opportunités en temps réel.</a:t>
            </a:r>
            <a:r>
              <a:rPr lang="fr-FR" sz="1600" dirty="0"/>
              <a:t> Un quota additionnel d’invitations aux réceptions et soirées de Vegas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66D5B01-96A4-41A2-8070-F5CF3D82F546}"/>
              </a:ext>
            </a:extLst>
          </p:cNvPr>
          <p:cNvSpPr txBox="1"/>
          <p:nvPr/>
        </p:nvSpPr>
        <p:spPr>
          <a:xfrm>
            <a:off x="10090943" y="5013984"/>
            <a:ext cx="1851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Les coordonnées des contacts croisés </a:t>
            </a:r>
            <a:r>
              <a:rPr lang="fr-FR" sz="1600" dirty="0"/>
              <a:t>lors des différents temps forts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D8BEA8-3730-4237-9479-34CCEA0DB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053" y="2472710"/>
            <a:ext cx="1342336" cy="894891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2D27C379-1CB0-4852-B881-39E81BC47311}"/>
              </a:ext>
            </a:extLst>
          </p:cNvPr>
          <p:cNvSpPr txBox="1"/>
          <p:nvPr/>
        </p:nvSpPr>
        <p:spPr>
          <a:xfrm>
            <a:off x="7593708" y="3314871"/>
            <a:ext cx="1322681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solidFill>
                  <a:schemeClr val="bg1"/>
                </a:solidFill>
              </a:rPr>
              <a:t>Soirée Québec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3FD6AA2-E2BA-449E-883B-F380054E61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388" y="3588499"/>
            <a:ext cx="1522516" cy="73798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31A20EA-4DDB-4C5D-8BBD-9F08078626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8303" y="4325589"/>
            <a:ext cx="1411867" cy="737983"/>
          </a:xfrm>
          <a:prstGeom prst="rect">
            <a:avLst/>
          </a:prstGeom>
        </p:spPr>
      </p:pic>
      <p:sp>
        <p:nvSpPr>
          <p:cNvPr id="47" name="Bulle narrative : rectangle à coins arrondis 46">
            <a:extLst>
              <a:ext uri="{FF2B5EF4-FFF2-40B4-BE49-F238E27FC236}">
                <a16:creationId xmlns:a16="http://schemas.microsoft.com/office/drawing/2014/main" id="{89326B1F-C19B-4BD9-81DF-EB7538C0206A}"/>
              </a:ext>
            </a:extLst>
          </p:cNvPr>
          <p:cNvSpPr/>
          <p:nvPr/>
        </p:nvSpPr>
        <p:spPr>
          <a:xfrm>
            <a:off x="6224999" y="4009069"/>
            <a:ext cx="1743529" cy="2307893"/>
          </a:xfrm>
          <a:prstGeom prst="wedgeRoundRectCallout">
            <a:avLst>
              <a:gd name="adj1" fmla="val 69665"/>
              <a:gd name="adj2" fmla="val -42232"/>
              <a:gd name="adj3" fmla="val 16667"/>
            </a:avLst>
          </a:prstGeom>
          <a:solidFill>
            <a:srgbClr val="F08A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Votre parcours personnalisé, vos réceptions, soirées et « suite parties » en dehors des heures d’ouverture du CES</a:t>
            </a:r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7830EF-D0C4-4ED1-853D-43E2F08CC099}"/>
              </a:ext>
            </a:extLst>
          </p:cNvPr>
          <p:cNvSpPr/>
          <p:nvPr/>
        </p:nvSpPr>
        <p:spPr>
          <a:xfrm>
            <a:off x="7015477" y="1760964"/>
            <a:ext cx="1614951" cy="22727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Lancé à Vegas</a:t>
            </a:r>
          </a:p>
        </p:txBody>
      </p:sp>
    </p:spTree>
    <p:extLst>
      <p:ext uri="{BB962C8B-B14F-4D97-AF65-F5344CB8AC3E}">
        <p14:creationId xmlns:p14="http://schemas.microsoft.com/office/powerpoint/2010/main" val="141508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DBB2150-C6E2-4EB5-B161-5C620FB9A6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2126" y="-543946"/>
            <a:ext cx="12192000" cy="7925474"/>
          </a:xfrm>
          <a:prstGeom prst="rect">
            <a:avLst/>
          </a:prstGeom>
          <a:effectLst>
            <a:softEdge rad="1142483"/>
          </a:effectLst>
        </p:spPr>
      </p:pic>
      <p:sp>
        <p:nvSpPr>
          <p:cNvPr id="366" name="Google Shape;366;p16"/>
          <p:cNvSpPr/>
          <p:nvPr/>
        </p:nvSpPr>
        <p:spPr>
          <a:xfrm rot="10800000">
            <a:off x="5984110" y="0"/>
            <a:ext cx="6207887" cy="6858000"/>
          </a:xfrm>
          <a:prstGeom prst="flowChartOnlineStorage">
            <a:avLst/>
          </a:prstGeom>
          <a:solidFill>
            <a:srgbClr val="2A2F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6"/>
          <p:cNvSpPr txBox="1">
            <a:spLocks noGrp="1"/>
          </p:cNvSpPr>
          <p:nvPr>
            <p:ph type="ctrTitle"/>
          </p:nvPr>
        </p:nvSpPr>
        <p:spPr>
          <a:xfrm>
            <a:off x="7186243" y="3299974"/>
            <a:ext cx="4854574" cy="106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fr-FR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 D’HEBERGEMENT</a:t>
            </a:r>
            <a:endParaRPr sz="3200" dirty="0"/>
          </a:p>
        </p:txBody>
      </p:sp>
      <p:sp>
        <p:nvSpPr>
          <p:cNvPr id="368" name="Google Shape;368;p16"/>
          <p:cNvSpPr/>
          <p:nvPr/>
        </p:nvSpPr>
        <p:spPr>
          <a:xfrm>
            <a:off x="6538342" y="2746009"/>
            <a:ext cx="60500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option 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Vos solutions de transport  </a:t>
            </a:r>
            <a:endParaRPr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1EC9B8-9599-4ECC-AFA4-F055C2C4BB8F}"/>
              </a:ext>
            </a:extLst>
          </p:cNvPr>
          <p:cNvSpPr/>
          <p:nvPr/>
        </p:nvSpPr>
        <p:spPr>
          <a:xfrm>
            <a:off x="5975506" y="10249"/>
            <a:ext cx="1886222" cy="183184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1</a:t>
            </a:r>
          </a:p>
        </p:txBody>
      </p:sp>
      <p:pic>
        <p:nvPicPr>
          <p:cNvPr id="11" name="Google Shape;214;p1">
            <a:extLst>
              <a:ext uri="{FF2B5EF4-FFF2-40B4-BE49-F238E27FC236}">
                <a16:creationId xmlns:a16="http://schemas.microsoft.com/office/drawing/2014/main" id="{6B8C84F5-EB2A-409F-9601-FED425D7881B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044" y="394226"/>
            <a:ext cx="3281583" cy="1063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606AD6C-B51C-4BE7-9152-BF907F9E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31"/>
            <a:ext cx="12192000" cy="6858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799807F-28DD-4582-B426-482023F6C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09" y="196837"/>
            <a:ext cx="9833029" cy="832720"/>
          </a:xfrm>
        </p:spPr>
        <p:txBody>
          <a:bodyPr/>
          <a:lstStyle/>
          <a:p>
            <a:r>
              <a:rPr lang="fr-FR" sz="2800" b="0" dirty="0">
                <a:latin typeface="Rubik" panose="00000500000000000000" pitchFamily="2" charset="-79"/>
                <a:cs typeface="Rubik" panose="00000500000000000000" pitchFamily="2" charset="-79"/>
              </a:rPr>
              <a:t>7 pays et 51 délégations ont affiliés leur délégation au Village Francophone et à #myGlobalVillage en 2020…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C213F1-55F5-4D17-B035-617104E38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9059" y="4616492"/>
            <a:ext cx="7540966" cy="1750775"/>
          </a:xfrm>
          <a:solidFill>
            <a:schemeClr val="tx1">
              <a:alpha val="65000"/>
            </a:schemeClr>
          </a:solidFill>
        </p:spPr>
        <p:txBody>
          <a:bodyPr/>
          <a:lstStyle/>
          <a:p>
            <a:pPr marL="228600" indent="0"/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" panose="00000500000000000000" pitchFamily="2" charset="-79"/>
                <a:cs typeface="Rubik" panose="00000500000000000000" pitchFamily="2" charset="-79"/>
              </a:rPr>
              <a:t>Rejoignez</a:t>
            </a: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" panose="00000500000000000000" pitchFamily="2" charset="-79"/>
                <a:cs typeface="Rubik" panose="00000500000000000000" pitchFamily="2" charset="-79"/>
              </a:rPr>
              <a:t> les </a:t>
            </a:r>
            <a:r>
              <a:rPr lang="fr-FR" sz="3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" panose="00000500000000000000" pitchFamily="2" charset="-79"/>
                <a:cs typeface="Rubik" panose="00000500000000000000" pitchFamily="2" charset="-79"/>
              </a:rPr>
              <a:t>19 pays et les  </a:t>
            </a:r>
            <a:r>
              <a:rPr lang="fr-FR" sz="3600" u="sng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70 délégations </a:t>
            </a: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" panose="00000500000000000000" pitchFamily="2" charset="-79"/>
                <a:cs typeface="Rubik" panose="00000500000000000000" pitchFamily="2" charset="-79"/>
              </a:rPr>
              <a:t>attendues ou mobilisées pour l’édition 2022</a:t>
            </a:r>
          </a:p>
        </p:txBody>
      </p:sp>
    </p:spTree>
    <p:extLst>
      <p:ext uri="{BB962C8B-B14F-4D97-AF65-F5344CB8AC3E}">
        <p14:creationId xmlns:p14="http://schemas.microsoft.com/office/powerpoint/2010/main" val="3810138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E1B2E94-21E3-4561-8D13-D3CD6CFA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563" y="25174"/>
            <a:ext cx="7265437" cy="68328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071224-495B-4985-92DB-AE0C63F95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214257" cy="6858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107650-353B-4165-88B3-6913A3041E9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95228"/>
            <a:ext cx="10599803" cy="999089"/>
          </a:xfrm>
          <a:solidFill>
            <a:schemeClr val="tx1"/>
          </a:solidFill>
        </p:spPr>
        <p:txBody>
          <a:bodyPr/>
          <a:lstStyle/>
          <a:p>
            <a:pPr marL="50800" indent="0">
              <a:buNone/>
            </a:pPr>
            <a:r>
              <a:rPr lang="fr-FR" sz="2000" b="1" dirty="0">
                <a:latin typeface="Rubik" panose="00000500000000000000" pitchFamily="2" charset="-79"/>
                <a:cs typeface="Rubik" panose="00000500000000000000" pitchFamily="2" charset="-79"/>
              </a:rPr>
              <a:t>Après 24 mois sans salon nous avons choisi un lieu emblématique et fun de Las Vegas… idéalement positionné pour optimiser votre visite du CES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443C41-9263-4FF2-98DE-EB93F4C91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605" y="3994058"/>
            <a:ext cx="3069395" cy="27590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B65DA9-6FA7-4910-8C42-B74567D7E8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480" y="3984458"/>
            <a:ext cx="2133353" cy="27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6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397963-FB16-B74A-A78C-4BB22D0DF7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33737"/>
            <a:ext cx="12192000" cy="7925474"/>
          </a:xfrm>
          <a:prstGeom prst="rect">
            <a:avLst/>
          </a:prstGeom>
          <a:effectLst>
            <a:softEdge rad="1142483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273B9B-74D9-7145-AEC8-0DBA82BA2415}"/>
              </a:ext>
            </a:extLst>
          </p:cNvPr>
          <p:cNvSpPr txBox="1"/>
          <p:nvPr/>
        </p:nvSpPr>
        <p:spPr>
          <a:xfrm>
            <a:off x="4366031" y="261486"/>
            <a:ext cx="7444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MX" sz="1800" b="1" dirty="0">
                <a:solidFill>
                  <a:schemeClr val="bg1"/>
                </a:solidFill>
                <a:latin typeface="Montserrat" pitchFamily="2" charset="77"/>
              </a:rPr>
              <a:t>STATION MONORAIL EN FACE, AU MGM, PERMETTANT UN ACCES DIRECT AU CONVENTION CENTER ET À L’EUREKA PARK DU VENETIAN !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8698912-ED28-4D03-9CE6-0E3403BDF198}"/>
              </a:ext>
            </a:extLst>
          </p:cNvPr>
          <p:cNvSpPr txBox="1"/>
          <p:nvPr/>
        </p:nvSpPr>
        <p:spPr>
          <a:xfrm>
            <a:off x="4366031" y="5761787"/>
            <a:ext cx="7700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sz="2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 algn="r"/>
            <a:r>
              <a:rPr lang="fr-FR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Hôtel 4 ****</a:t>
            </a:r>
            <a:endParaRPr lang="fr-FR" sz="36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 algn="r"/>
            <a:r>
              <a:rPr lang="fr-FR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53EEF3-7D1C-4991-9FDB-7E3DF7975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675" y="4605210"/>
            <a:ext cx="3577114" cy="1433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Monorail, Tram &amp;amp; Strip Map | Las Vegas Maps | VegasJourney.com">
            <a:extLst>
              <a:ext uri="{FF2B5EF4-FFF2-40B4-BE49-F238E27FC236}">
                <a16:creationId xmlns:a16="http://schemas.microsoft.com/office/drawing/2014/main" id="{15104780-1DCF-4506-8AB0-0A7E6CB4E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3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83EF4B-82A8-4F55-BAE4-BCEEB3C70455}"/>
              </a:ext>
            </a:extLst>
          </p:cNvPr>
          <p:cNvSpPr txBox="1"/>
          <p:nvPr/>
        </p:nvSpPr>
        <p:spPr>
          <a:xfrm>
            <a:off x="882690" y="4816122"/>
            <a:ext cx="129805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Montserrat" pitchFamily="2" charset="77"/>
              </a:rPr>
              <a:t>NY NY</a:t>
            </a:r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343F2102-62E1-4271-8762-C39BDDBBD263}"/>
              </a:ext>
            </a:extLst>
          </p:cNvPr>
          <p:cNvSpPr/>
          <p:nvPr/>
        </p:nvSpPr>
        <p:spPr>
          <a:xfrm rot="8207561">
            <a:off x="2024052" y="4471010"/>
            <a:ext cx="315346" cy="329416"/>
          </a:xfrm>
          <a:prstGeom prst="teardrop">
            <a:avLst>
              <a:gd name="adj" fmla="val 156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9259A1-ABFD-4C22-AB22-243FB4738EE4}"/>
              </a:ext>
            </a:extLst>
          </p:cNvPr>
          <p:cNvSpPr txBox="1"/>
          <p:nvPr/>
        </p:nvSpPr>
        <p:spPr>
          <a:xfrm>
            <a:off x="5358298" y="5900287"/>
            <a:ext cx="212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X" sz="1600" dirty="0">
                <a:solidFill>
                  <a:schemeClr val="bg1"/>
                </a:solidFill>
                <a:latin typeface="Montserrat" pitchFamily="2" charset="77"/>
              </a:rPr>
              <a:t>Station monorail en face, au MGM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D6E7035-E930-431E-8843-7579D656A6AE}"/>
              </a:ext>
            </a:extLst>
          </p:cNvPr>
          <p:cNvCxnSpPr>
            <a:cxnSpLocks/>
          </p:cNvCxnSpPr>
          <p:nvPr/>
        </p:nvCxnSpPr>
        <p:spPr>
          <a:xfrm flipH="1" flipV="1">
            <a:off x="2365272" y="4843163"/>
            <a:ext cx="3035403" cy="1177134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8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D82D1F-A9E7-4B40-B722-B08CECB3DE45}"/>
              </a:ext>
            </a:extLst>
          </p:cNvPr>
          <p:cNvSpPr/>
          <p:nvPr/>
        </p:nvSpPr>
        <p:spPr>
          <a:xfrm>
            <a:off x="326073" y="5640475"/>
            <a:ext cx="11635268" cy="10939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X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0D28BF-2C97-3243-8375-2E7496046584}"/>
              </a:ext>
            </a:extLst>
          </p:cNvPr>
          <p:cNvSpPr txBox="1"/>
          <p:nvPr/>
        </p:nvSpPr>
        <p:spPr>
          <a:xfrm>
            <a:off x="9393873" y="735835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ontserrat" pitchFamily="2" charset="77"/>
              </a:rPr>
              <a:t>LES CHAMBRES</a:t>
            </a:r>
            <a:endParaRPr lang="fr-MX" sz="2000" b="1" dirty="0">
              <a:solidFill>
                <a:schemeClr val="bg1"/>
              </a:solidFill>
              <a:highlight>
                <a:srgbClr val="FFFF00"/>
              </a:highlight>
              <a:latin typeface="Montserrat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B2EF25-D762-EB45-B846-010C5351F5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34" y="1600586"/>
            <a:ext cx="5221219" cy="39446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47F165-CD06-6A49-B2FF-387658F5B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70" y="1600586"/>
            <a:ext cx="5232400" cy="39243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5C6345-802B-5E43-9BD4-053B1318BE8F}"/>
              </a:ext>
            </a:extLst>
          </p:cNvPr>
          <p:cNvSpPr txBox="1"/>
          <p:nvPr/>
        </p:nvSpPr>
        <p:spPr>
          <a:xfrm>
            <a:off x="773670" y="5684982"/>
            <a:ext cx="7055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X" sz="1600" dirty="0">
                <a:latin typeface="Montserrat" pitchFamily="2" charset="77"/>
              </a:rPr>
              <a:t>Chambres de 33m2 avec au choix : 1 lit king size ou 2 lits queen size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94116D-99B1-40E1-97D8-91A054CB0F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683" y="5728842"/>
            <a:ext cx="1913660" cy="7669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A9AA76-DFB2-449A-B4B0-078351532F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593" y="5738685"/>
            <a:ext cx="1913660" cy="7669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54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67B64293-184C-E64D-8D5D-97AB1ED3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5697" y="361702"/>
            <a:ext cx="2256030" cy="22560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7C838-2471-2948-86C1-074BB70F449F}"/>
              </a:ext>
            </a:extLst>
          </p:cNvPr>
          <p:cNvSpPr txBox="1"/>
          <p:nvPr/>
        </p:nvSpPr>
        <p:spPr>
          <a:xfrm>
            <a:off x="546543" y="1607320"/>
            <a:ext cx="4286699" cy="2020824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Vivez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des sensations fortes à plus de 100 km/h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montant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à bord du premier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roller coaster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au monde à proposer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une</a:t>
            </a:r>
            <a:r>
              <a:rPr lang="en-US" sz="1600" kern="1200" dirty="0">
                <a:solidFill>
                  <a:prstClr val="white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manœuvre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de torsion et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plongée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à 180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degrés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chute de 60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mètres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295F719-ED65-9B44-8864-5F942A9F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2540" y="2722161"/>
            <a:ext cx="3178912" cy="3178912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14005B2-A477-8C46-9BBB-E215A5504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4EF9615-740F-1A43-BF86-7C83CD0E4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7C4570B-EC5F-2D49-A2BE-1EF0FF46E2DA}"/>
              </a:ext>
            </a:extLst>
          </p:cNvPr>
          <p:cNvSpPr/>
          <p:nvPr/>
        </p:nvSpPr>
        <p:spPr>
          <a:xfrm>
            <a:off x="8287331" y="2780574"/>
            <a:ext cx="1916606" cy="1935616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1F8E42-5F27-5C46-9B05-DCC835329B8D}"/>
              </a:ext>
            </a:extLst>
          </p:cNvPr>
          <p:cNvSpPr txBox="1"/>
          <p:nvPr/>
        </p:nvSpPr>
        <p:spPr>
          <a:xfrm>
            <a:off x="8268430" y="3354778"/>
            <a:ext cx="1954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X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L’EXPERIENCE BIG APPLE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X" sz="1200" i="1" dirty="0">
                <a:solidFill>
                  <a:prstClr val="white"/>
                </a:solidFill>
                <a:latin typeface="Montserrat" pitchFamily="2" charset="77"/>
              </a:rPr>
              <a:t>Prix sur demande</a:t>
            </a:r>
            <a:endParaRPr kumimoji="0" lang="fr-MX" sz="12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B98BACFF-48CB-4E4A-9CFB-CDD853F658E3}"/>
              </a:ext>
            </a:extLst>
          </p:cNvPr>
          <p:cNvSpPr txBox="1"/>
          <p:nvPr/>
        </p:nvSpPr>
        <p:spPr>
          <a:xfrm>
            <a:off x="546543" y="3600455"/>
            <a:ext cx="4286699" cy="1654837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allez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tester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connaissances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et affronter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adversaires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sur les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derniers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jeux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vidéo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d'arcade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de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Big Apple Arcade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meilleure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salle de jeux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d’arcade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de Las Vegas ! 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31A927-6E21-114A-B165-32C4B8A68986}"/>
              </a:ext>
            </a:extLst>
          </p:cNvPr>
          <p:cNvSpPr txBox="1"/>
          <p:nvPr/>
        </p:nvSpPr>
        <p:spPr>
          <a:xfrm>
            <a:off x="1761570" y="612010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ontserrat" pitchFamily="2" charset="77"/>
              </a:rPr>
              <a:t>LES ACTIVITES</a:t>
            </a:r>
            <a:endParaRPr lang="fr-MX" sz="2000" b="1" dirty="0">
              <a:solidFill>
                <a:schemeClr val="bg1"/>
              </a:solidFill>
              <a:highlight>
                <a:srgbClr val="FFFF00"/>
              </a:highlight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1791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468C89-2505-D84D-B329-05FFD4037B6F}"/>
              </a:ext>
            </a:extLst>
          </p:cNvPr>
          <p:cNvSpPr/>
          <p:nvPr/>
        </p:nvSpPr>
        <p:spPr>
          <a:xfrm>
            <a:off x="403246" y="5810231"/>
            <a:ext cx="1324484" cy="8027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X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B5C7B-837E-524A-87DA-C43212D1DA31}"/>
              </a:ext>
            </a:extLst>
          </p:cNvPr>
          <p:cNvSpPr/>
          <p:nvPr/>
        </p:nvSpPr>
        <p:spPr>
          <a:xfrm>
            <a:off x="10564324" y="5850152"/>
            <a:ext cx="1324484" cy="8027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X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eform: Shape 40">
            <a:extLst>
              <a:ext uri="{FF2B5EF4-FFF2-40B4-BE49-F238E27FC236}">
                <a16:creationId xmlns:a16="http://schemas.microsoft.com/office/drawing/2014/main" id="{30E0417C-4940-974F-8585-F8EB74086133}"/>
              </a:ext>
            </a:extLst>
          </p:cNvPr>
          <p:cNvSpPr/>
          <p:nvPr/>
        </p:nvSpPr>
        <p:spPr>
          <a:xfrm rot="10800000">
            <a:off x="0" y="353428"/>
            <a:ext cx="3264880" cy="1169832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rgbClr val="FF33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462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7CD84D-142D-6D4F-8283-F7FD863A0E9F}"/>
              </a:ext>
            </a:extLst>
          </p:cNvPr>
          <p:cNvSpPr txBox="1"/>
          <p:nvPr/>
        </p:nvSpPr>
        <p:spPr>
          <a:xfrm>
            <a:off x="154331" y="676734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Montserrat" pitchFamily="2" charset="77"/>
              </a:rPr>
              <a:t>FORFAITS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723C21-EE68-D446-9234-76A3E4198FDD}"/>
              </a:ext>
            </a:extLst>
          </p:cNvPr>
          <p:cNvSpPr txBox="1"/>
          <p:nvPr/>
        </p:nvSpPr>
        <p:spPr>
          <a:xfrm>
            <a:off x="303192" y="1887234"/>
            <a:ext cx="654619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Les tarifs de nos forfaits voyages inclus : </a:t>
            </a:r>
          </a:p>
          <a:p>
            <a:endParaRPr lang="fr-FR" sz="1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fr-FR" sz="1400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Vol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sur Vegas au départ de Paris ou Province ou International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Les </a:t>
            </a: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taxes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aériennes et d’ aéroport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Les </a:t>
            </a: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nuits d’hôtel 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incluant les taxes et </a:t>
            </a:r>
            <a:r>
              <a:rPr lang="fr-FR" sz="1400" dirty="0" err="1">
                <a:solidFill>
                  <a:schemeClr val="bg1"/>
                </a:solidFill>
                <a:latin typeface="Montserrat" pitchFamily="2" charset="77"/>
              </a:rPr>
              <a:t>resort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Montserrat" pitchFamily="2" charset="77"/>
              </a:rPr>
              <a:t>fees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L’internet illimité WIFI en chambre 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L’accès gratuit à la salle de sport de l’hôtel - SPA 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Les appels locaux gratuits depuis votre chambre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 </a:t>
            </a: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petit déjeuner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buffet à l’hôtel chaque matin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 </a:t>
            </a: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badge visiteur CES 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( </a:t>
            </a:r>
            <a:r>
              <a:rPr lang="fr-FR" sz="1400" i="1" dirty="0">
                <a:solidFill>
                  <a:schemeClr val="bg1"/>
                </a:solidFill>
                <a:latin typeface="Montserrat" pitchFamily="2" charset="77"/>
              </a:rPr>
              <a:t>augmentation de 285 € si souscription après le 8.12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Les </a:t>
            </a: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transferts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aéroport/hôtel /aéroport privatifs Pink </a:t>
            </a:r>
            <a:r>
              <a:rPr lang="fr-FR" sz="1400" dirty="0" err="1">
                <a:solidFill>
                  <a:schemeClr val="bg1"/>
                </a:solidFill>
                <a:latin typeface="Montserrat" pitchFamily="2" charset="77"/>
              </a:rPr>
              <a:t>Sky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Montserrat" pitchFamily="2" charset="77"/>
              </a:rPr>
              <a:t>Travel</a:t>
            </a:r>
            <a:endParaRPr lang="fr-FR" sz="1400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Un </a:t>
            </a:r>
            <a:r>
              <a:rPr lang="fr-FR" sz="1400" b="1" dirty="0" err="1">
                <a:solidFill>
                  <a:schemeClr val="bg1"/>
                </a:solidFill>
                <a:latin typeface="Montserrat" pitchFamily="2" charset="77"/>
              </a:rPr>
              <a:t>Pass</a:t>
            </a: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-Monorail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valable pendant tout votre séjour pour des déplacements illimités au salon et sur tout le </a:t>
            </a:r>
            <a:r>
              <a:rPr lang="fr-FR" sz="1400" dirty="0" err="1">
                <a:solidFill>
                  <a:schemeClr val="bg1"/>
                </a:solidFill>
                <a:latin typeface="Montserrat" pitchFamily="2" charset="77"/>
              </a:rPr>
              <a:t>Strip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 de Vegas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bg1"/>
                </a:solidFill>
                <a:latin typeface="Montserrat" pitchFamily="2" charset="77"/>
              </a:rPr>
              <a:t>Notre équipe </a:t>
            </a:r>
            <a:r>
              <a:rPr lang="fr-FR" sz="1400" dirty="0">
                <a:solidFill>
                  <a:schemeClr val="bg1"/>
                </a:solidFill>
                <a:latin typeface="Montserrat" pitchFamily="2" charset="77"/>
              </a:rPr>
              <a:t>sur place pour vous assister 24H/24</a:t>
            </a:r>
          </a:p>
          <a:p>
            <a:endParaRPr lang="fr-FR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FF3A30-07E8-4241-9121-B42CBB2C9580}"/>
              </a:ext>
            </a:extLst>
          </p:cNvPr>
          <p:cNvSpPr txBox="1"/>
          <p:nvPr/>
        </p:nvSpPr>
        <p:spPr>
          <a:xfrm>
            <a:off x="303192" y="5698149"/>
            <a:ext cx="11234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LU" sz="1400" b="1" dirty="0">
                <a:solidFill>
                  <a:schemeClr val="bg1"/>
                </a:solidFill>
                <a:latin typeface="Montserrat" pitchFamily="2" charset="77"/>
              </a:rPr>
              <a:t>NB </a:t>
            </a:r>
            <a:r>
              <a:rPr lang="fr-LU" sz="1400" dirty="0">
                <a:solidFill>
                  <a:schemeClr val="bg1"/>
                </a:solidFill>
                <a:latin typeface="Montserrat" pitchFamily="2" charset="77"/>
              </a:rPr>
              <a:t>: Les chambres sont équipées de 1 ou 2 grands lits , ce qui permet de partager sa chambre avec un collègue. </a:t>
            </a:r>
          </a:p>
          <a:p>
            <a:pPr algn="just"/>
            <a:r>
              <a:rPr lang="fr-LU" sz="1400" dirty="0">
                <a:solidFill>
                  <a:schemeClr val="bg1"/>
                </a:solidFill>
                <a:latin typeface="Montserrat" pitchFamily="2" charset="77"/>
              </a:rPr>
              <a:t>Les tarifs dans nos grilles vous donnent le choix d’ un logement seul ou à 2.            </a:t>
            </a:r>
          </a:p>
          <a:p>
            <a:pPr algn="just"/>
            <a:r>
              <a:rPr lang="fr-LU" sz="1400" dirty="0">
                <a:solidFill>
                  <a:schemeClr val="bg1"/>
                </a:solidFill>
                <a:latin typeface="Montserrat" pitchFamily="2" charset="77"/>
              </a:rPr>
              <a:t>Le prix indiqué reste par personne.</a:t>
            </a:r>
          </a:p>
          <a:p>
            <a:endParaRPr lang="fr-MX" dirty="0">
              <a:solidFill>
                <a:schemeClr val="bg1"/>
              </a:solidFill>
            </a:endParaRPr>
          </a:p>
        </p:txBody>
      </p:sp>
      <p:pic>
        <p:nvPicPr>
          <p:cNvPr id="15" name="Picture 4" descr="Forfaits Voyages">
            <a:hlinkClick r:id="rId2"/>
            <a:extLst>
              <a:ext uri="{FF2B5EF4-FFF2-40B4-BE49-F238E27FC236}">
                <a16:creationId xmlns:a16="http://schemas.microsoft.com/office/drawing/2014/main" id="{62E2FDFB-0FD8-A846-ABEE-61903193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812" y="353427"/>
            <a:ext cx="5392188" cy="43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E80841-C51B-7348-A491-6A1ACE0434E2}"/>
              </a:ext>
            </a:extLst>
          </p:cNvPr>
          <p:cNvSpPr txBox="1">
            <a:spLocks/>
          </p:cNvSpPr>
          <p:nvPr/>
        </p:nvSpPr>
        <p:spPr>
          <a:xfrm>
            <a:off x="7830589" y="353427"/>
            <a:ext cx="4361411" cy="1169834"/>
          </a:xfrm>
          <a:prstGeom prst="rect">
            <a:avLst/>
          </a:prstGeom>
          <a:solidFill>
            <a:srgbClr val="FF3399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prstClr val="white"/>
                </a:solidFill>
                <a:latin typeface="Montserrat" pitchFamily="2" charset="77"/>
              </a:rPr>
              <a:t>PINK SKY TRAVEL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050" b="1" dirty="0">
              <a:solidFill>
                <a:prstClr val="white"/>
              </a:solidFill>
              <a:latin typeface="Montserrat" pitchFamily="2" charset="77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Montserrat" pitchFamily="2" charset="77"/>
              </a:rPr>
              <a:t>PARTENAIRE VOYAGE DU CES  </a:t>
            </a:r>
          </a:p>
          <a:p>
            <a:pPr marL="0" indent="0" algn="r">
              <a:lnSpc>
                <a:spcPts val="1056"/>
              </a:lnSpc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Montserrat" pitchFamily="2" charset="77"/>
              </a:rPr>
              <a:t> DEPUIS </a:t>
            </a:r>
            <a:r>
              <a:rPr lang="en-US" sz="1600" b="1" dirty="0">
                <a:solidFill>
                  <a:prstClr val="white"/>
                </a:solidFill>
                <a:latin typeface="Montserrat" pitchFamily="2" charset="77"/>
              </a:rPr>
              <a:t>+ DE 30 ANS !</a:t>
            </a:r>
          </a:p>
        </p:txBody>
      </p:sp>
    </p:spTree>
    <p:extLst>
      <p:ext uri="{BB962C8B-B14F-4D97-AF65-F5344CB8AC3E}">
        <p14:creationId xmlns:p14="http://schemas.microsoft.com/office/powerpoint/2010/main" val="210855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1D9CE1-DC03-EE47-8B5A-B01BE2504181}"/>
              </a:ext>
            </a:extLst>
          </p:cNvPr>
          <p:cNvSpPr/>
          <p:nvPr/>
        </p:nvSpPr>
        <p:spPr>
          <a:xfrm>
            <a:off x="10564324" y="6206610"/>
            <a:ext cx="1324484" cy="8027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X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C0DF0D-0425-7E47-81BF-70B625E0097E}"/>
              </a:ext>
            </a:extLst>
          </p:cNvPr>
          <p:cNvSpPr/>
          <p:nvPr/>
        </p:nvSpPr>
        <p:spPr>
          <a:xfrm>
            <a:off x="303192" y="5808914"/>
            <a:ext cx="11738016" cy="11329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X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209D64-9B9E-C44C-ADDD-686DA4F54CE8}"/>
              </a:ext>
            </a:extLst>
          </p:cNvPr>
          <p:cNvSpPr/>
          <p:nvPr/>
        </p:nvSpPr>
        <p:spPr>
          <a:xfrm>
            <a:off x="226992" y="366790"/>
            <a:ext cx="11738016" cy="10125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X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465DE6-1994-E146-841D-2BEDF7C901EC}"/>
              </a:ext>
            </a:extLst>
          </p:cNvPr>
          <p:cNvSpPr txBox="1"/>
          <p:nvPr/>
        </p:nvSpPr>
        <p:spPr>
          <a:xfrm>
            <a:off x="226992" y="366790"/>
            <a:ext cx="6374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LES </a:t>
            </a:r>
            <a:r>
              <a:rPr lang="fr-FR" sz="2000" b="1" kern="1200" dirty="0">
                <a:solidFill>
                  <a:prstClr val="white"/>
                </a:solidFill>
                <a:latin typeface="Montserrat" pitchFamily="2" charset="77"/>
                <a:ea typeface="+mn-ea"/>
                <a:cs typeface="+mn-cs"/>
              </a:rPr>
              <a:t>FORFAITS TRANSPORTS ET HEBERGEMENT </a:t>
            </a:r>
            <a:endParaRPr kumimoji="0" lang="fr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0548FA-5EB6-0945-A1F2-7DF2865AED71}"/>
              </a:ext>
            </a:extLst>
          </p:cNvPr>
          <p:cNvSpPr/>
          <p:nvPr/>
        </p:nvSpPr>
        <p:spPr>
          <a:xfrm>
            <a:off x="11096785" y="5386168"/>
            <a:ext cx="1106730" cy="11329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X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C25BA3-D41B-4D40-8969-497B697B8C9F}"/>
              </a:ext>
            </a:extLst>
          </p:cNvPr>
          <p:cNvSpPr txBox="1"/>
          <p:nvPr/>
        </p:nvSpPr>
        <p:spPr>
          <a:xfrm>
            <a:off x="431193" y="5979725"/>
            <a:ext cx="10399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Ces offres sont à titre indicatif, nous pouvons egalement vous proposer d’autres villes de départ, d’autres trajets et d’autres hôtels à Las Vegas.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152637-9C4B-6242-B90F-3A341C19F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73" y="766900"/>
            <a:ext cx="13969459" cy="9871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D6605-8B4C-F34A-A87F-9131AD2F22AB}"/>
              </a:ext>
            </a:extLst>
          </p:cNvPr>
          <p:cNvSpPr/>
          <p:nvPr/>
        </p:nvSpPr>
        <p:spPr>
          <a:xfrm flipV="1">
            <a:off x="455592" y="5741390"/>
            <a:ext cx="4602545" cy="2314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X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B2D73FD-0BC2-43A0-8AA3-1845B357C279}"/>
              </a:ext>
            </a:extLst>
          </p:cNvPr>
          <p:cNvSpPr/>
          <p:nvPr/>
        </p:nvSpPr>
        <p:spPr>
          <a:xfrm>
            <a:off x="66675" y="3867150"/>
            <a:ext cx="1247775" cy="11329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 jours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2D35AFC-DDD8-4A4D-8E63-8942328F8F82}"/>
              </a:ext>
            </a:extLst>
          </p:cNvPr>
          <p:cNvSpPr/>
          <p:nvPr/>
        </p:nvSpPr>
        <p:spPr>
          <a:xfrm>
            <a:off x="40537" y="1747114"/>
            <a:ext cx="1247775" cy="11329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 jours</a:t>
            </a:r>
          </a:p>
        </p:txBody>
      </p:sp>
      <p:sp>
        <p:nvSpPr>
          <p:cNvPr id="1021" name="Text Placeholder 2">
            <a:extLst>
              <a:ext uri="{FF2B5EF4-FFF2-40B4-BE49-F238E27FC236}">
                <a16:creationId xmlns:a16="http://schemas.microsoft.com/office/drawing/2014/main" id="{5543D32B-F751-4336-A31C-CCECA2385014}"/>
              </a:ext>
            </a:extLst>
          </p:cNvPr>
          <p:cNvSpPr txBox="1">
            <a:spLocks/>
          </p:cNvSpPr>
          <p:nvPr/>
        </p:nvSpPr>
        <p:spPr>
          <a:xfrm>
            <a:off x="7842104" y="-55956"/>
            <a:ext cx="4361411" cy="822127"/>
          </a:xfrm>
          <a:prstGeom prst="rect">
            <a:avLst/>
          </a:prstGeom>
          <a:solidFill>
            <a:srgbClr val="FF3399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prstClr val="white"/>
                </a:solidFill>
                <a:latin typeface="Montserrat" pitchFamily="2" charset="77"/>
              </a:rPr>
              <a:t>PINK SKY TRAVEL</a:t>
            </a:r>
            <a:endParaRPr lang="en-US" sz="1050" b="1" dirty="0">
              <a:solidFill>
                <a:prstClr val="white"/>
              </a:solidFill>
              <a:latin typeface="Montserrat" pitchFamily="2" charset="77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Montserrat" pitchFamily="2" charset="77"/>
              </a:rPr>
              <a:t>PARTENAIRE VOYAGE DU CES  </a:t>
            </a:r>
          </a:p>
          <a:p>
            <a:pPr marL="0" indent="0" algn="r">
              <a:lnSpc>
                <a:spcPts val="1056"/>
              </a:lnSpc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Montserrat" pitchFamily="2" charset="77"/>
              </a:rPr>
              <a:t> DEPUIS </a:t>
            </a:r>
            <a:r>
              <a:rPr lang="en-US" sz="1600" b="1" dirty="0">
                <a:solidFill>
                  <a:prstClr val="white"/>
                </a:solidFill>
                <a:latin typeface="Montserrat" pitchFamily="2" charset="77"/>
              </a:rPr>
              <a:t>+ DE 30 ANS !</a:t>
            </a:r>
          </a:p>
        </p:txBody>
      </p:sp>
    </p:spTree>
    <p:extLst>
      <p:ext uri="{BB962C8B-B14F-4D97-AF65-F5344CB8AC3E}">
        <p14:creationId xmlns:p14="http://schemas.microsoft.com/office/powerpoint/2010/main" val="2991812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99C889-C52A-4C47-AF79-9FABCC8BFC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6504"/>
            <a:ext cx="4652430" cy="56507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EE5037-A6AE-4A56-9EB1-09336A5C81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422" y="4352924"/>
            <a:ext cx="4008578" cy="1964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AF5D6D-1BC2-4FE4-A057-EF17DD9C67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705" y="4044594"/>
            <a:ext cx="3685084" cy="27026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5B50FB-2F59-4204-B800-015220CFB0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420" y="759418"/>
            <a:ext cx="5402580" cy="30014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0FB131-3CFF-42E3-95B3-08E887231E03}"/>
              </a:ext>
            </a:extLst>
          </p:cNvPr>
          <p:cNvSpPr/>
          <p:nvPr/>
        </p:nvSpPr>
        <p:spPr>
          <a:xfrm>
            <a:off x="6789420" y="319836"/>
            <a:ext cx="540258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Information / Contact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8F73598-518E-4165-A0BB-9319FDFC7E83}"/>
              </a:ext>
            </a:extLst>
          </p:cNvPr>
          <p:cNvSpPr txBox="1">
            <a:spLocks/>
          </p:cNvSpPr>
          <p:nvPr/>
        </p:nvSpPr>
        <p:spPr>
          <a:xfrm>
            <a:off x="448969" y="4949191"/>
            <a:ext cx="3096570" cy="1624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b="1" dirty="0">
                <a:solidFill>
                  <a:schemeClr val="bg1"/>
                </a:solidFill>
              </a:rPr>
              <a:t>Coordinateur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b="1" dirty="0">
                <a:solidFill>
                  <a:schemeClr val="bg1"/>
                </a:solidFill>
              </a:rPr>
              <a:t>Yann COLLOT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yc@ercal-development.com</a:t>
            </a:r>
            <a:endParaRPr lang="fr-FR" sz="18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dirty="0">
                <a:solidFill>
                  <a:schemeClr val="bg1"/>
                </a:solidFill>
              </a:rPr>
              <a:t>+33 6 19 26 26 82</a:t>
            </a:r>
          </a:p>
        </p:txBody>
      </p:sp>
      <p:pic>
        <p:nvPicPr>
          <p:cNvPr id="16" name="Google Shape;214;p1">
            <a:extLst>
              <a:ext uri="{FF2B5EF4-FFF2-40B4-BE49-F238E27FC236}">
                <a16:creationId xmlns:a16="http://schemas.microsoft.com/office/drawing/2014/main" id="{4B4BE0F2-41BB-43FC-8D26-9CB2353C2400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56"/>
            <a:ext cx="3946849" cy="127397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845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75C59BB9-0A75-47DD-B0DC-30BB9B92D5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580" y="1874092"/>
            <a:ext cx="908717" cy="91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AF2ABB-0A87-4508-AC06-82D14EB656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79" y="1846949"/>
            <a:ext cx="911796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06A5A8-9E8E-49A1-BA2D-788C32B69E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458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3436AA-2AE8-49F7-ABC4-0E0A6FD90C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571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0D6D7E-B55B-4B8B-9E3A-26DAA8190E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684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2521A9-E555-46E2-BB0B-61B6153177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909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A94719-E949-4EE4-ABE3-1C61B6F61A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022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C775E9-793C-4A41-92F3-153D5EA2848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647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86BD75-834B-4F43-90DA-C9D00ACC95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135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580BB7-EE5E-4A41-B17A-B4A4EEB2ADD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8113165" y="1846897"/>
            <a:ext cx="909660" cy="91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2F2545-2E33-457B-A6D2-BCA71BCE89B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360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C7CCD2-CC39-4FF5-9F18-A843C633D42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473" y="1846949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776466-FC5D-42C2-85E0-B9617BA6F1C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665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3C0798-B996-4C33-8065-B899FBC58F5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445" y="1846949"/>
            <a:ext cx="911796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10D42C3-C285-4F27-87CC-4038635E1C7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813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322E7BA-DFDD-4C22-AB54-2461D8BC399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656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31F867-7B3E-4BA6-B467-69435EBAA9C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19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352C17F-C2DF-4F66-8740-EDAE76371EE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317" y="2952774"/>
            <a:ext cx="911796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8ACB69-65CB-4412-B73B-4110E094739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317" y="2952774"/>
            <a:ext cx="909660" cy="91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A4D996-9243-4379-98BB-6381BD8EE24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150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8C97406-789F-4686-9FBF-B8AA7310F27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983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A0FCF3E-F417-4C1B-AEAD-FDD3D63354A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17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AFD1A4A-66AC-44DC-9581-80C3DDAF2744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650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5AC461-449F-4274-8130-3756A98563C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317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6BD19C-8C75-48CD-BAF6-91271DF094C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150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1590FB0-0724-4E89-A422-B1B75897D069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84" y="295277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BA2AB24-B735-4AAF-8FD5-9414945B1F06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79" y="4114565"/>
            <a:ext cx="911796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99E6862-5B9C-40B1-A0B5-449E67B36E42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97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9BA768F-1E97-42B0-9B5F-839462BA09E5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313" y="4114565"/>
            <a:ext cx="911796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19FA2EE-D376-4305-A990-450FF0C4550C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28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699725F-1648-4CE6-9494-5A5B5022DB53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31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B830D41-0160-4B1E-8596-945CEB04CFCF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661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006F0F5-5E0D-4397-ACFD-C47A55A499DE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582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8753E87-D83C-4CF3-B85C-4BD45747A6F9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998" y="4114565"/>
            <a:ext cx="911796" cy="91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44A791F-4D0E-4C78-BF4A-44A7FB65629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16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8076F11-2653-4067-AB36-086EEE34E14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132" y="4114565"/>
            <a:ext cx="911796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D9FA3F3-F2D4-43EF-BEE1-1B0E4FEE8E17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850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F1C5715-C001-4734-B6F4-9C6A264EC665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401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7EEDB37-0D91-4E82-B40A-7952F216F746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953" y="4114565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8A418DB-C92F-42DE-9ED7-03E00A44FA3F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0" y="4114564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2F9044B-E5D4-4B1A-A7B3-C3A81AC8A1F2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19" y="5280758"/>
            <a:ext cx="909660" cy="91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6FAB331-9C0E-462B-9E16-FF197AA5A34C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24" y="5280758"/>
            <a:ext cx="909660" cy="91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4E88A28-401F-41D8-9B13-53E24D6ADAC0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33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DBED6A8-EBB8-41B0-A136-3F4D543AE16D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638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A4B9F67-32FD-4F93-8560-F93342D3E6CE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642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CB8993F-9092-4B98-A794-0C875CDB0AB7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268" y="2950743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EAAC097D-1BF0-4D20-9C4D-BC9262B317DC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51" y="5280758"/>
            <a:ext cx="909660" cy="90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C8A5831-CA09-46AB-8849-0B27139CD04D}"/>
              </a:ext>
            </a:extLst>
          </p:cNvPr>
          <p:cNvSpPr/>
          <p:nvPr/>
        </p:nvSpPr>
        <p:spPr>
          <a:xfrm>
            <a:off x="-1" y="0"/>
            <a:ext cx="12203289" cy="1669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Titre 1">
            <a:extLst>
              <a:ext uri="{FF2B5EF4-FFF2-40B4-BE49-F238E27FC236}">
                <a16:creationId xmlns:a16="http://schemas.microsoft.com/office/drawing/2014/main" id="{16198068-4310-43EE-B5D0-14544B9A08B0}"/>
              </a:ext>
            </a:extLst>
          </p:cNvPr>
          <p:cNvSpPr txBox="1">
            <a:spLocks/>
          </p:cNvSpPr>
          <p:nvPr/>
        </p:nvSpPr>
        <p:spPr>
          <a:xfrm>
            <a:off x="314619" y="171898"/>
            <a:ext cx="1185397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cap="all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 delà du ces… connectez votre entreprise ou votre territoire à plus de 50 événements affiliés au village francophones… 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DF96A91-5BD4-42CA-AEAC-D2540EFAD3CD}"/>
              </a:ext>
            </a:extLst>
          </p:cNvPr>
          <p:cNvSpPr txBox="1"/>
          <p:nvPr/>
        </p:nvSpPr>
        <p:spPr>
          <a:xfrm>
            <a:off x="10992422" y="5269469"/>
            <a:ext cx="97810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1600" b="1" dirty="0"/>
          </a:p>
          <a:p>
            <a:pPr algn="ctr"/>
            <a:r>
              <a:rPr lang="fr-FR" sz="1200" b="1" dirty="0"/>
              <a:t>Votre événement</a:t>
            </a:r>
          </a:p>
          <a:p>
            <a:pPr algn="ctr"/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550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FB0BF22-070F-40C1-A045-E419F1A5A3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81" t="5347" r="12275" b="-5347"/>
          <a:stretch/>
        </p:blipFill>
        <p:spPr>
          <a:xfrm>
            <a:off x="6598407" y="3757820"/>
            <a:ext cx="1143264" cy="147711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32" name="Groupe 1031">
            <a:extLst>
              <a:ext uri="{FF2B5EF4-FFF2-40B4-BE49-F238E27FC236}">
                <a16:creationId xmlns:a16="http://schemas.microsoft.com/office/drawing/2014/main" id="{741AAC2E-72CB-4BF2-B48C-47EEBC0251D2}"/>
              </a:ext>
            </a:extLst>
          </p:cNvPr>
          <p:cNvGrpSpPr/>
          <p:nvPr/>
        </p:nvGrpSpPr>
        <p:grpSpPr>
          <a:xfrm>
            <a:off x="3326138" y="2238938"/>
            <a:ext cx="1128163" cy="1404668"/>
            <a:chOff x="2909823" y="1009300"/>
            <a:chExt cx="1555653" cy="1938502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A1B6581F-4F28-467E-BBCE-E7F7570B2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8916" y="1009300"/>
              <a:ext cx="1516653" cy="14564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97AB38E-BA3C-4BA2-844A-EFA408BA6E90}"/>
                </a:ext>
              </a:extLst>
            </p:cNvPr>
            <p:cNvSpPr/>
            <p:nvPr/>
          </p:nvSpPr>
          <p:spPr>
            <a:xfrm>
              <a:off x="2909823" y="2395633"/>
              <a:ext cx="1555653" cy="55216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Bertrand </a:t>
              </a:r>
              <a:r>
                <a:rPr lang="fr-FR" sz="800" b="1" cap="all" dirty="0" err="1">
                  <a:solidFill>
                    <a:schemeClr val="bg1"/>
                  </a:solidFill>
                </a:rPr>
                <a:t>Blanpain</a:t>
              </a:r>
              <a:r>
                <a:rPr lang="fr-FR" sz="8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Président du directoire </a:t>
              </a:r>
            </a:p>
            <a:p>
              <a:r>
                <a:rPr lang="fr-FR" sz="700" b="1" dirty="0">
                  <a:solidFill>
                    <a:schemeClr val="bg1"/>
                  </a:solidFill>
                </a:rPr>
                <a:t>ARKEA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77670DB-799C-4CAD-9F9F-460E2F260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"/>
          <a:stretch/>
        </p:blipFill>
        <p:spPr>
          <a:xfrm>
            <a:off x="1205151" y="3779801"/>
            <a:ext cx="1035248" cy="1076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3634695-ED56-4946-805E-40F88F0B991D}"/>
              </a:ext>
            </a:extLst>
          </p:cNvPr>
          <p:cNvSpPr/>
          <p:nvPr/>
        </p:nvSpPr>
        <p:spPr>
          <a:xfrm>
            <a:off x="1192625" y="4828143"/>
            <a:ext cx="1046607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Laurent GHOUZY</a:t>
            </a:r>
          </a:p>
          <a:p>
            <a:r>
              <a:rPr lang="fr-FR" sz="500" dirty="0" err="1">
                <a:solidFill>
                  <a:schemeClr val="bg1"/>
                </a:solidFill>
              </a:rPr>
              <a:t>Managing</a:t>
            </a:r>
            <a:r>
              <a:rPr lang="fr-FR" sz="500" dirty="0">
                <a:solidFill>
                  <a:schemeClr val="bg1"/>
                </a:solidFill>
              </a:rPr>
              <a:t> </a:t>
            </a:r>
            <a:r>
              <a:rPr lang="fr-FR" sz="500" dirty="0" err="1">
                <a:solidFill>
                  <a:schemeClr val="bg1"/>
                </a:solidFill>
              </a:rPr>
              <a:t>partner</a:t>
            </a:r>
            <a:endParaRPr lang="fr-FR" sz="500" dirty="0">
              <a:solidFill>
                <a:schemeClr val="bg1"/>
              </a:solidFill>
            </a:endParaRPr>
          </a:p>
          <a:p>
            <a:r>
              <a:rPr lang="fr-FR" sz="700" dirty="0">
                <a:solidFill>
                  <a:schemeClr val="bg1"/>
                </a:solidFill>
              </a:rPr>
              <a:t>THE MERCHANT CLUB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AF9B08-2A56-4251-8899-6533B74830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686" y="3761421"/>
            <a:ext cx="1070180" cy="1139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42F93FDC-D6F4-4D09-9742-E5C65BADD2D9}"/>
              </a:ext>
            </a:extLst>
          </p:cNvPr>
          <p:cNvSpPr/>
          <p:nvPr/>
        </p:nvSpPr>
        <p:spPr>
          <a:xfrm>
            <a:off x="4428098" y="4823551"/>
            <a:ext cx="1103232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Patrice BEGAY</a:t>
            </a:r>
          </a:p>
          <a:p>
            <a:r>
              <a:rPr lang="fr-FR" sz="500" dirty="0">
                <a:solidFill>
                  <a:schemeClr val="bg1"/>
                </a:solidFill>
              </a:rPr>
              <a:t>Directeur Exécutif</a:t>
            </a:r>
            <a:br>
              <a:rPr lang="fr-FR" sz="500" dirty="0">
                <a:solidFill>
                  <a:schemeClr val="bg1"/>
                </a:solidFill>
              </a:rPr>
            </a:br>
            <a:r>
              <a:rPr lang="fr-FR" sz="800" cap="all" dirty="0">
                <a:solidFill>
                  <a:schemeClr val="bg1"/>
                </a:solidFill>
              </a:rPr>
              <a:t>Bpifrance</a:t>
            </a:r>
            <a:endParaRPr lang="fr-FR" sz="500" cap="all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44EAEB-8E4D-44A2-9C2B-553D533461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"/>
          <a:stretch/>
        </p:blipFill>
        <p:spPr>
          <a:xfrm>
            <a:off x="9963079" y="2231058"/>
            <a:ext cx="1076894" cy="1064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7763E1-782B-4418-9921-23B6F1D3849F}"/>
              </a:ext>
            </a:extLst>
          </p:cNvPr>
          <p:cNvSpPr/>
          <p:nvPr/>
        </p:nvSpPr>
        <p:spPr>
          <a:xfrm>
            <a:off x="9955502" y="3231638"/>
            <a:ext cx="110501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700" b="1" dirty="0">
                <a:solidFill>
                  <a:schemeClr val="bg1"/>
                </a:solidFill>
              </a:rPr>
              <a:t>Bertrand </a:t>
            </a:r>
            <a:r>
              <a:rPr lang="fr-FR" sz="700" b="1" cap="all" dirty="0">
                <a:solidFill>
                  <a:schemeClr val="bg1"/>
                </a:solidFill>
              </a:rPr>
              <a:t>Barthelemy</a:t>
            </a:r>
            <a:r>
              <a:rPr lang="fr-FR" sz="7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500" dirty="0">
                <a:solidFill>
                  <a:schemeClr val="bg1"/>
                </a:solidFill>
              </a:rPr>
              <a:t>CEO </a:t>
            </a:r>
          </a:p>
          <a:p>
            <a:r>
              <a:rPr lang="fr-FR" sz="800" b="1" dirty="0">
                <a:solidFill>
                  <a:schemeClr val="bg1"/>
                </a:solidFill>
              </a:rPr>
              <a:t>FLOWBIRD</a:t>
            </a:r>
          </a:p>
        </p:txBody>
      </p:sp>
      <p:grpSp>
        <p:nvGrpSpPr>
          <p:cNvPr id="1035" name="Groupe 1034">
            <a:extLst>
              <a:ext uri="{FF2B5EF4-FFF2-40B4-BE49-F238E27FC236}">
                <a16:creationId xmlns:a16="http://schemas.microsoft.com/office/drawing/2014/main" id="{7843B1DD-A405-4B58-98FC-9EDC46D06CD2}"/>
              </a:ext>
            </a:extLst>
          </p:cNvPr>
          <p:cNvGrpSpPr/>
          <p:nvPr/>
        </p:nvGrpSpPr>
        <p:grpSpPr>
          <a:xfrm>
            <a:off x="4427729" y="2240131"/>
            <a:ext cx="1064100" cy="1419222"/>
            <a:chOff x="11125500" y="2096400"/>
            <a:chExt cx="1064100" cy="1419222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BF1A7E7-7E14-4B81-AB43-BED860049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43256" y="2096400"/>
              <a:ext cx="1046088" cy="1097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83DA55-6706-4060-A101-C16C63CA9546}"/>
                </a:ext>
              </a:extLst>
            </p:cNvPr>
            <p:cNvSpPr/>
            <p:nvPr/>
          </p:nvSpPr>
          <p:spPr>
            <a:xfrm>
              <a:off x="11125500" y="3100124"/>
              <a:ext cx="1064100" cy="4154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Nicholas Paris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CEO </a:t>
              </a:r>
            </a:p>
            <a:p>
              <a:r>
                <a:rPr lang="fr-FR" sz="800" dirty="0">
                  <a:solidFill>
                    <a:schemeClr val="bg1"/>
                  </a:solidFill>
                </a:rPr>
                <a:t>GILSON </a:t>
              </a:r>
            </a:p>
          </p:txBody>
        </p: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99AB8F5F-384F-4C1D-82F3-127FA146BD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96" y="2247095"/>
            <a:ext cx="1076858" cy="1041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F516964-8217-40C8-A4D7-91F1224B3EB7}"/>
              </a:ext>
            </a:extLst>
          </p:cNvPr>
          <p:cNvSpPr/>
          <p:nvPr/>
        </p:nvSpPr>
        <p:spPr>
          <a:xfrm>
            <a:off x="6559452" y="3228595"/>
            <a:ext cx="1094405" cy="4154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Erik GRAB</a:t>
            </a:r>
            <a:endParaRPr lang="fr-FR" sz="800" b="1" cap="all" dirty="0">
              <a:solidFill>
                <a:schemeClr val="bg1"/>
              </a:solidFill>
            </a:endParaRPr>
          </a:p>
          <a:p>
            <a:r>
              <a:rPr lang="fr-FR" sz="500" dirty="0">
                <a:solidFill>
                  <a:schemeClr val="bg1"/>
                </a:solidFill>
              </a:rPr>
              <a:t>VP Stratégie</a:t>
            </a:r>
          </a:p>
          <a:p>
            <a:r>
              <a:rPr lang="fr-FR" sz="800" b="1" cap="all" dirty="0">
                <a:solidFill>
                  <a:schemeClr val="bg1"/>
                </a:solidFill>
              </a:rPr>
              <a:t>Michelin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C33F774-6A0D-4395-B6E4-FCAB26205A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785" y="5292221"/>
            <a:ext cx="1053056" cy="1062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499D8D1C-FCAB-4315-917B-80C73A86DE18}"/>
              </a:ext>
            </a:extLst>
          </p:cNvPr>
          <p:cNvSpPr/>
          <p:nvPr/>
        </p:nvSpPr>
        <p:spPr>
          <a:xfrm>
            <a:off x="2272589" y="6302543"/>
            <a:ext cx="1030602" cy="415498"/>
          </a:xfrm>
          <a:prstGeom prst="rect">
            <a:avLst/>
          </a:prstGeom>
          <a:solidFill>
            <a:srgbClr val="404040"/>
          </a:solidFill>
        </p:spPr>
        <p:txBody>
          <a:bodyPr wrap="square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Philippe REYNARDT</a:t>
            </a:r>
          </a:p>
          <a:p>
            <a:r>
              <a:rPr lang="fr-FR" sz="500" dirty="0">
                <a:solidFill>
                  <a:schemeClr val="bg1"/>
                </a:solidFill>
              </a:rPr>
              <a:t>président</a:t>
            </a:r>
          </a:p>
          <a:p>
            <a:r>
              <a:rPr lang="fr-FR" sz="800" b="1" dirty="0" err="1">
                <a:solidFill>
                  <a:schemeClr val="bg1"/>
                </a:solidFill>
              </a:rPr>
              <a:t>Wallimage</a:t>
            </a:r>
            <a:r>
              <a:rPr lang="fr-FR" sz="800" b="1" dirty="0">
                <a:solidFill>
                  <a:schemeClr val="bg1"/>
                </a:solidFill>
              </a:rPr>
              <a:t> RTBF 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EFD2B2B2-6773-4AE7-8591-5C41935DEBA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8"/>
          <a:stretch/>
        </p:blipFill>
        <p:spPr>
          <a:xfrm>
            <a:off x="5518869" y="5305512"/>
            <a:ext cx="1086495" cy="1064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58F3FF2B-A94C-424D-8E1B-4A39DF5C60A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443" y="3779801"/>
            <a:ext cx="1105691" cy="1084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544643E-61C0-4717-9427-FDD1FC8264BE}"/>
              </a:ext>
            </a:extLst>
          </p:cNvPr>
          <p:cNvSpPr/>
          <p:nvPr/>
        </p:nvSpPr>
        <p:spPr>
          <a:xfrm>
            <a:off x="3320851" y="4844432"/>
            <a:ext cx="1109365" cy="400110"/>
          </a:xfrm>
          <a:prstGeom prst="rect">
            <a:avLst/>
          </a:prstGeom>
          <a:solidFill>
            <a:srgbClr val="404040"/>
          </a:solidFill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Pierre</a:t>
            </a:r>
            <a:r>
              <a:rPr lang="fr-FR" sz="800" dirty="0"/>
              <a:t> </a:t>
            </a:r>
            <a:r>
              <a:rPr lang="fr-FR" sz="800" b="1" dirty="0">
                <a:solidFill>
                  <a:schemeClr val="bg1"/>
                </a:solidFill>
              </a:rPr>
              <a:t>GATTAZ</a:t>
            </a:r>
          </a:p>
          <a:p>
            <a:r>
              <a:rPr lang="fr-FR" sz="500" b="1" dirty="0">
                <a:solidFill>
                  <a:schemeClr val="bg1"/>
                </a:solidFill>
              </a:rPr>
              <a:t>Président</a:t>
            </a:r>
          </a:p>
          <a:p>
            <a:r>
              <a:rPr lang="fr-FR" sz="700" b="1" dirty="0">
                <a:solidFill>
                  <a:schemeClr val="bg1"/>
                </a:solidFill>
              </a:rPr>
              <a:t>MEDEEF Business Europe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C65473-93C0-46B9-BF08-3291C0D3130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65" r="-1575"/>
          <a:stretch/>
        </p:blipFill>
        <p:spPr>
          <a:xfrm>
            <a:off x="3332254" y="5300037"/>
            <a:ext cx="1115936" cy="1407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B4D8F6-413A-4A4B-9FEA-18DE13A1E8CF}"/>
              </a:ext>
            </a:extLst>
          </p:cNvPr>
          <p:cNvSpPr txBox="1"/>
          <p:nvPr/>
        </p:nvSpPr>
        <p:spPr>
          <a:xfrm>
            <a:off x="3322413" y="6293251"/>
            <a:ext cx="1124750" cy="415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Jérôme DILLARD</a:t>
            </a:r>
          </a:p>
          <a:p>
            <a:r>
              <a:rPr lang="fr-FR" sz="500" dirty="0">
                <a:solidFill>
                  <a:schemeClr val="bg1"/>
                </a:solidFill>
              </a:rPr>
              <a:t>CEO –</a:t>
            </a:r>
          </a:p>
          <a:p>
            <a:r>
              <a:rPr lang="fr-FR" sz="800" dirty="0">
                <a:solidFill>
                  <a:schemeClr val="bg1"/>
                </a:solidFill>
              </a:rPr>
              <a:t>TF1  </a:t>
            </a:r>
            <a:r>
              <a:rPr lang="fr-FR" sz="800" dirty="0" err="1">
                <a:solidFill>
                  <a:schemeClr val="bg1"/>
                </a:solidFill>
              </a:rPr>
              <a:t>Teleshopping</a:t>
            </a:r>
            <a:r>
              <a:rPr lang="fr-FR" sz="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8D8CC18-86B9-4594-996A-61D941966B9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343" y="3790640"/>
            <a:ext cx="1049028" cy="1096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CD6DD1-5C75-47A5-8FA3-D865E51C520D}"/>
              </a:ext>
            </a:extLst>
          </p:cNvPr>
          <p:cNvSpPr/>
          <p:nvPr/>
        </p:nvSpPr>
        <p:spPr>
          <a:xfrm>
            <a:off x="2234883" y="4816627"/>
            <a:ext cx="1089958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800" b="1" dirty="0" err="1">
                <a:solidFill>
                  <a:schemeClr val="bg1"/>
                </a:solidFill>
              </a:rPr>
              <a:t>Jean-philippe</a:t>
            </a:r>
            <a:r>
              <a:rPr lang="fr-FR" sz="800" b="1" dirty="0">
                <a:solidFill>
                  <a:schemeClr val="bg1"/>
                </a:solidFill>
              </a:rPr>
              <a:t> PEPIN</a:t>
            </a:r>
          </a:p>
          <a:p>
            <a:r>
              <a:rPr lang="fr-FR" sz="700" dirty="0">
                <a:solidFill>
                  <a:schemeClr val="bg1"/>
                </a:solidFill>
              </a:rPr>
              <a:t>Banque de </a:t>
            </a:r>
            <a:r>
              <a:rPr lang="fr-FR" sz="700" dirty="0" err="1">
                <a:solidFill>
                  <a:schemeClr val="bg1"/>
                </a:solidFill>
              </a:rPr>
              <a:t>dév</a:t>
            </a:r>
            <a:r>
              <a:rPr lang="fr-FR" sz="700" dirty="0">
                <a:solidFill>
                  <a:schemeClr val="bg1"/>
                </a:solidFill>
              </a:rPr>
              <a:t>. du Canada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D620A20-CCF1-4C76-9495-1395DAAAC70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08" y="692360"/>
            <a:ext cx="1052694" cy="12122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E15313D-0CDD-45B7-AC46-735E600E05DC}"/>
              </a:ext>
            </a:extLst>
          </p:cNvPr>
          <p:cNvSpPr txBox="1"/>
          <p:nvPr/>
        </p:nvSpPr>
        <p:spPr>
          <a:xfrm>
            <a:off x="1175657" y="1674789"/>
            <a:ext cx="1078346" cy="415498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r>
              <a:rPr lang="fr-FR" sz="500" b="1" dirty="0">
                <a:solidFill>
                  <a:schemeClr val="bg1"/>
                </a:solidFill>
              </a:rPr>
              <a:t>Agnès</a:t>
            </a:r>
            <a:r>
              <a:rPr lang="fr-FR" sz="600" b="1" dirty="0">
                <a:solidFill>
                  <a:schemeClr val="bg1"/>
                </a:solidFill>
              </a:rPr>
              <a:t> </a:t>
            </a:r>
            <a:r>
              <a:rPr lang="fr-FR" sz="600" b="1" cap="all" dirty="0" err="1">
                <a:solidFill>
                  <a:schemeClr val="bg1"/>
                </a:solidFill>
              </a:rPr>
              <a:t>Pannier-Runacher</a:t>
            </a:r>
            <a:endParaRPr lang="fr-FR" sz="600" b="1" cap="all" dirty="0">
              <a:solidFill>
                <a:schemeClr val="bg1"/>
              </a:solidFill>
            </a:endParaRPr>
          </a:p>
          <a:p>
            <a:r>
              <a:rPr lang="fr-FR" sz="500" dirty="0">
                <a:solidFill>
                  <a:schemeClr val="bg1"/>
                </a:solidFill>
              </a:rPr>
              <a:t>Ministre déléguée de l'Économie, des Finances et de la Relance, en charge de l’industrie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89933DC0-A6F2-4D27-98BF-BAF0F829367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108" y="3755800"/>
            <a:ext cx="1109786" cy="1097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9C18D9F3-F5B4-4F58-BBD0-D1B1963301F8}"/>
              </a:ext>
            </a:extLst>
          </p:cNvPr>
          <p:cNvSpPr txBox="1"/>
          <p:nvPr/>
        </p:nvSpPr>
        <p:spPr>
          <a:xfrm>
            <a:off x="7707480" y="4845735"/>
            <a:ext cx="1143263" cy="4154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Bertrand</a:t>
            </a:r>
            <a:r>
              <a:rPr lang="fr-FR" sz="800" b="1" cap="all" dirty="0">
                <a:solidFill>
                  <a:schemeClr val="bg1"/>
                </a:solidFill>
              </a:rPr>
              <a:t> PULLES</a:t>
            </a:r>
          </a:p>
          <a:p>
            <a:r>
              <a:rPr lang="en-US" sz="500" dirty="0">
                <a:solidFill>
                  <a:schemeClr val="bg1"/>
                </a:solidFill>
              </a:rPr>
              <a:t>CEO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EXTEND AM 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39E1A59D-0E1B-4CB3-8684-BB501DFD36E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5890" y="3748757"/>
            <a:ext cx="1070180" cy="1142845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88BD82E4-2784-4653-8C78-587DC8571485}"/>
              </a:ext>
            </a:extLst>
          </p:cNvPr>
          <p:cNvSpPr txBox="1"/>
          <p:nvPr/>
        </p:nvSpPr>
        <p:spPr>
          <a:xfrm>
            <a:off x="5508838" y="4823907"/>
            <a:ext cx="1076974" cy="430887"/>
          </a:xfrm>
          <a:prstGeom prst="rect">
            <a:avLst/>
          </a:prstGeom>
          <a:solidFill>
            <a:srgbClr val="404040"/>
          </a:solidFill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Gregory OGOREK</a:t>
            </a:r>
          </a:p>
          <a:p>
            <a:r>
              <a:rPr lang="en-US" sz="600" dirty="0">
                <a:solidFill>
                  <a:schemeClr val="bg1"/>
                </a:solidFill>
              </a:rPr>
              <a:t>President &amp; CCO - </a:t>
            </a:r>
            <a:r>
              <a:rPr lang="en-US" sz="700" dirty="0">
                <a:solidFill>
                  <a:schemeClr val="bg1"/>
                </a:solidFill>
              </a:rPr>
              <a:t>eSight International </a:t>
            </a:r>
            <a:endParaRPr lang="fr-FR" sz="600" dirty="0">
              <a:solidFill>
                <a:schemeClr val="bg1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A009BF6-A987-4959-8038-81CC6F1BE6DE}"/>
              </a:ext>
            </a:extLst>
          </p:cNvPr>
          <p:cNvSpPr txBox="1"/>
          <p:nvPr/>
        </p:nvSpPr>
        <p:spPr>
          <a:xfrm>
            <a:off x="6586918" y="4834149"/>
            <a:ext cx="1145594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Kevin MORISS </a:t>
            </a:r>
            <a:endParaRPr lang="fr-FR" sz="800" b="1" dirty="0">
              <a:solidFill>
                <a:schemeClr val="bg1"/>
              </a:solidFill>
            </a:endParaRPr>
          </a:p>
          <a:p>
            <a:r>
              <a:rPr lang="en-US" sz="700" dirty="0">
                <a:solidFill>
                  <a:schemeClr val="bg1"/>
                </a:solidFill>
              </a:rPr>
              <a:t>CEO</a:t>
            </a:r>
            <a:r>
              <a:rPr lang="en-US" sz="700" b="1" dirty="0">
                <a:solidFill>
                  <a:schemeClr val="bg1"/>
                </a:solidFill>
              </a:rPr>
              <a:t>U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STORMCAST </a:t>
            </a:r>
            <a:endParaRPr lang="fr-FR" sz="700" b="1" dirty="0">
              <a:solidFill>
                <a:schemeClr val="bg1"/>
              </a:solidFill>
            </a:endParaRPr>
          </a:p>
        </p:txBody>
      </p:sp>
      <p:pic>
        <p:nvPicPr>
          <p:cNvPr id="66" name="Picture 2" descr="Lovens Pierre-François (@pflovens_) | Twitter">
            <a:extLst>
              <a:ext uri="{FF2B5EF4-FFF2-40B4-BE49-F238E27FC236}">
                <a16:creationId xmlns:a16="http://schemas.microsoft.com/office/drawing/2014/main" id="{0D9589D9-B67F-4888-B422-158FC5FAC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1600" y="5295361"/>
            <a:ext cx="1037500" cy="1030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BFBCE24-7115-423B-BA50-FE8A05450952}"/>
              </a:ext>
            </a:extLst>
          </p:cNvPr>
          <p:cNvSpPr/>
          <p:nvPr/>
        </p:nvSpPr>
        <p:spPr>
          <a:xfrm>
            <a:off x="4489414" y="6296641"/>
            <a:ext cx="1029780" cy="430887"/>
          </a:xfrm>
          <a:prstGeom prst="rect">
            <a:avLst/>
          </a:prstGeom>
          <a:solidFill>
            <a:srgbClr val="404040"/>
          </a:solidFill>
        </p:spPr>
        <p:txBody>
          <a:bodyPr wrap="square">
            <a:spAutoFit/>
          </a:bodyPr>
          <a:lstStyle/>
          <a:p>
            <a:r>
              <a:rPr lang="fr-FR" sz="700" b="1" dirty="0">
                <a:solidFill>
                  <a:schemeClr val="bg1"/>
                </a:solidFill>
              </a:rPr>
              <a:t>Pierre-François LOWENS</a:t>
            </a:r>
            <a:endParaRPr lang="fr-FR" sz="500" b="1" dirty="0">
              <a:solidFill>
                <a:schemeClr val="bg1"/>
              </a:solidFill>
            </a:endParaRPr>
          </a:p>
          <a:p>
            <a:r>
              <a:rPr lang="fr-FR" sz="800" b="1" dirty="0">
                <a:solidFill>
                  <a:schemeClr val="bg1"/>
                </a:solidFill>
              </a:rPr>
              <a:t> La Libre Belgique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959AC5-F989-4AD7-88CA-78D8377A3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5838" y="5296162"/>
            <a:ext cx="1120773" cy="1438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Flèche : pentagone 75">
            <a:extLst>
              <a:ext uri="{FF2B5EF4-FFF2-40B4-BE49-F238E27FC236}">
                <a16:creationId xmlns:a16="http://schemas.microsoft.com/office/drawing/2014/main" id="{BEC19B79-0535-4B42-8A80-FA76D4403D0C}"/>
              </a:ext>
            </a:extLst>
          </p:cNvPr>
          <p:cNvSpPr/>
          <p:nvPr/>
        </p:nvSpPr>
        <p:spPr>
          <a:xfrm>
            <a:off x="-14531" y="719756"/>
            <a:ext cx="1221894" cy="1354409"/>
          </a:xfrm>
          <a:prstGeom prst="homePlate">
            <a:avLst>
              <a:gd name="adj" fmla="val 19653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+500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LEADERS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POLITIQUES</a:t>
            </a:r>
          </a:p>
          <a:p>
            <a:pPr algn="ctr"/>
            <a:r>
              <a:rPr lang="fr-FR" sz="800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PARMI LESQUELS…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BE18365-5846-42BE-8F2C-F2358312BE3B}"/>
              </a:ext>
            </a:extLst>
          </p:cNvPr>
          <p:cNvSpPr/>
          <p:nvPr/>
        </p:nvSpPr>
        <p:spPr>
          <a:xfrm>
            <a:off x="6588809" y="6294522"/>
            <a:ext cx="1098593" cy="446276"/>
          </a:xfrm>
          <a:prstGeom prst="rect">
            <a:avLst/>
          </a:prstGeom>
          <a:solidFill>
            <a:srgbClr val="404040"/>
          </a:solidFill>
        </p:spPr>
        <p:txBody>
          <a:bodyPr wrap="square">
            <a:spAutoFit/>
          </a:bodyPr>
          <a:lstStyle/>
          <a:p>
            <a:r>
              <a:rPr lang="fr-FR" sz="700" b="1" dirty="0">
                <a:solidFill>
                  <a:schemeClr val="bg1"/>
                </a:solidFill>
              </a:rPr>
              <a:t>Sébastien</a:t>
            </a:r>
            <a:r>
              <a:rPr lang="fr-FR" sz="800" dirty="0">
                <a:solidFill>
                  <a:schemeClr val="bg1"/>
                </a:solidFill>
              </a:rPr>
              <a:t> COUASNON</a:t>
            </a:r>
          </a:p>
          <a:p>
            <a:r>
              <a:rPr lang="fr-FR" sz="700" b="1" dirty="0">
                <a:solidFill>
                  <a:schemeClr val="bg1"/>
                </a:solidFill>
              </a:rPr>
              <a:t> Tech &amp; Co</a:t>
            </a:r>
          </a:p>
          <a:p>
            <a:r>
              <a:rPr lang="fr-FR" sz="800" b="1" dirty="0">
                <a:solidFill>
                  <a:schemeClr val="bg1"/>
                </a:solidFill>
              </a:rPr>
              <a:t>BFM Business </a:t>
            </a:r>
          </a:p>
        </p:txBody>
      </p:sp>
      <p:pic>
        <p:nvPicPr>
          <p:cNvPr id="97" name="Image 96">
            <a:extLst>
              <a:ext uri="{FF2B5EF4-FFF2-40B4-BE49-F238E27FC236}">
                <a16:creationId xmlns:a16="http://schemas.microsoft.com/office/drawing/2014/main" id="{31505421-FE7F-4137-AE5C-B551FC13E9D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21" t="7080" r="8138"/>
          <a:stretch/>
        </p:blipFill>
        <p:spPr>
          <a:xfrm>
            <a:off x="9933375" y="3743005"/>
            <a:ext cx="1126779" cy="1185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99565B84-94EB-48AB-8DA0-AA9B10ACD0E5}"/>
              </a:ext>
            </a:extLst>
          </p:cNvPr>
          <p:cNvSpPr txBox="1"/>
          <p:nvPr/>
        </p:nvSpPr>
        <p:spPr>
          <a:xfrm>
            <a:off x="9929716" y="4853025"/>
            <a:ext cx="1148563" cy="369332"/>
          </a:xfrm>
          <a:prstGeom prst="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chemeClr val="bg1"/>
                </a:solidFill>
              </a:rPr>
              <a:t>Christopher Hayes – </a:t>
            </a:r>
          </a:p>
          <a:p>
            <a:r>
              <a:rPr lang="fr-FR" sz="600" b="1" dirty="0">
                <a:solidFill>
                  <a:schemeClr val="bg1"/>
                </a:solidFill>
              </a:rPr>
              <a:t>VP</a:t>
            </a:r>
          </a:p>
          <a:p>
            <a:r>
              <a:rPr lang="fr-FR" sz="600" b="1" dirty="0" err="1">
                <a:solidFill>
                  <a:schemeClr val="bg1"/>
                </a:solidFill>
              </a:rPr>
              <a:t>Jefferies</a:t>
            </a:r>
            <a:r>
              <a:rPr lang="fr-FR" sz="600" b="1" dirty="0">
                <a:solidFill>
                  <a:schemeClr val="bg1"/>
                </a:solidFill>
              </a:rPr>
              <a:t> </a:t>
            </a:r>
            <a:r>
              <a:rPr lang="fr-FR" sz="600" b="1" dirty="0" err="1">
                <a:solidFill>
                  <a:schemeClr val="bg1"/>
                </a:solidFill>
              </a:rPr>
              <a:t>Mobility</a:t>
            </a:r>
            <a:endParaRPr lang="fr-FR" sz="600" dirty="0">
              <a:solidFill>
                <a:schemeClr val="bg1"/>
              </a:solidFill>
            </a:endParaRPr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FF8BC4D2-2AD4-499D-9C86-E2821E6D1F3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101" y="5293981"/>
            <a:ext cx="1092388" cy="1433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7" name="ZoneTexte 106">
            <a:extLst>
              <a:ext uri="{FF2B5EF4-FFF2-40B4-BE49-F238E27FC236}">
                <a16:creationId xmlns:a16="http://schemas.microsoft.com/office/drawing/2014/main" id="{3B6EE0C5-D349-4C37-BA3A-BC056726663C}"/>
              </a:ext>
            </a:extLst>
          </p:cNvPr>
          <p:cNvSpPr txBox="1"/>
          <p:nvPr/>
        </p:nvSpPr>
        <p:spPr>
          <a:xfrm>
            <a:off x="7713591" y="6306830"/>
            <a:ext cx="1106725" cy="4462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bg1"/>
                </a:solidFill>
              </a:rPr>
              <a:t>Bruno </a:t>
            </a:r>
            <a:r>
              <a:rPr lang="fr-FR" sz="700" b="1" cap="all" dirty="0" err="1">
                <a:solidFill>
                  <a:schemeClr val="bg1"/>
                </a:solidFill>
              </a:rPr>
              <a:t>Guglielminetti</a:t>
            </a:r>
            <a:endParaRPr lang="fr-FR" sz="700" b="1" cap="all" dirty="0">
              <a:solidFill>
                <a:schemeClr val="bg1"/>
              </a:solidFill>
            </a:endParaRPr>
          </a:p>
          <a:p>
            <a:r>
              <a:rPr lang="fr-FR" sz="800" b="1" cap="all" dirty="0">
                <a:solidFill>
                  <a:schemeClr val="bg1"/>
                </a:solidFill>
              </a:rPr>
              <a:t>Mon carnet</a:t>
            </a:r>
          </a:p>
          <a:p>
            <a:endParaRPr lang="fr-FR" sz="800" cap="all" dirty="0">
              <a:solidFill>
                <a:schemeClr val="bg1"/>
              </a:solidFill>
            </a:endParaRPr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393CFDBE-3C96-4767-A4B2-2F56047970E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634" y="3719054"/>
            <a:ext cx="1039035" cy="1188826"/>
          </a:xfrm>
          <a:prstGeom prst="rect">
            <a:avLst/>
          </a:prstGeom>
        </p:spPr>
      </p:pic>
      <p:sp>
        <p:nvSpPr>
          <p:cNvPr id="112" name="ZoneTexte 111">
            <a:extLst>
              <a:ext uri="{FF2B5EF4-FFF2-40B4-BE49-F238E27FC236}">
                <a16:creationId xmlns:a16="http://schemas.microsoft.com/office/drawing/2014/main" id="{AFC0A86F-0872-4820-8F4B-E9C3BCBB9C61}"/>
              </a:ext>
            </a:extLst>
          </p:cNvPr>
          <p:cNvSpPr txBox="1"/>
          <p:nvPr/>
        </p:nvSpPr>
        <p:spPr>
          <a:xfrm>
            <a:off x="11077058" y="4853208"/>
            <a:ext cx="10390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chemeClr val="bg1"/>
                </a:solidFill>
              </a:rPr>
              <a:t>Jérôme GRANDIDIER</a:t>
            </a:r>
          </a:p>
          <a:p>
            <a:r>
              <a:rPr lang="fr-FR" sz="600" dirty="0">
                <a:solidFill>
                  <a:schemeClr val="bg1"/>
                </a:solidFill>
              </a:rPr>
              <a:t>Président</a:t>
            </a:r>
          </a:p>
          <a:p>
            <a:r>
              <a:rPr lang="fr-FR" sz="600" b="1" dirty="0">
                <a:solidFill>
                  <a:schemeClr val="bg1"/>
                </a:solidFill>
              </a:rPr>
              <a:t>LUXFACTORY</a:t>
            </a:r>
          </a:p>
        </p:txBody>
      </p:sp>
      <p:sp>
        <p:nvSpPr>
          <p:cNvPr id="114" name="Flèche : pentagone 113">
            <a:extLst>
              <a:ext uri="{FF2B5EF4-FFF2-40B4-BE49-F238E27FC236}">
                <a16:creationId xmlns:a16="http://schemas.microsoft.com/office/drawing/2014/main" id="{BA73950D-1BEA-40D1-9BA0-131E089911F4}"/>
              </a:ext>
            </a:extLst>
          </p:cNvPr>
          <p:cNvSpPr/>
          <p:nvPr/>
        </p:nvSpPr>
        <p:spPr>
          <a:xfrm>
            <a:off x="-18645" y="2206892"/>
            <a:ext cx="1221894" cy="1414145"/>
          </a:xfrm>
          <a:prstGeom prst="homePlate">
            <a:avLst>
              <a:gd name="adj" fmla="val 19653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+2500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DIRIGEANTS</a:t>
            </a:r>
          </a:p>
          <a:p>
            <a:pPr algn="ctr"/>
            <a:r>
              <a:rPr lang="fr-FR" sz="1100" b="1" cap="all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inspirants</a:t>
            </a:r>
          </a:p>
          <a:p>
            <a:pPr algn="ctr"/>
            <a:endParaRPr lang="fr-FR" sz="1100" b="1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800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PARMI LESQUELS…</a:t>
            </a:r>
          </a:p>
        </p:txBody>
      </p:sp>
      <p:sp>
        <p:nvSpPr>
          <p:cNvPr id="120" name="Flèche : pentagone 119">
            <a:extLst>
              <a:ext uri="{FF2B5EF4-FFF2-40B4-BE49-F238E27FC236}">
                <a16:creationId xmlns:a16="http://schemas.microsoft.com/office/drawing/2014/main" id="{BBCE8FB4-CF27-44F4-9A74-2214CEA81D4F}"/>
              </a:ext>
            </a:extLst>
          </p:cNvPr>
          <p:cNvSpPr/>
          <p:nvPr/>
        </p:nvSpPr>
        <p:spPr>
          <a:xfrm>
            <a:off x="-56863" y="3790640"/>
            <a:ext cx="1260111" cy="1390606"/>
          </a:xfrm>
          <a:prstGeom prst="homePlate">
            <a:avLst>
              <a:gd name="adj" fmla="val 19653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+500</a:t>
            </a:r>
          </a:p>
          <a:p>
            <a:pPr algn="ctr"/>
            <a:r>
              <a:rPr lang="fr-FR" sz="9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INVESTISSEURS</a:t>
            </a:r>
          </a:p>
          <a:p>
            <a:pPr algn="ctr"/>
            <a:r>
              <a:rPr lang="fr-FR" sz="1200" b="1" cap="all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Engagés</a:t>
            </a:r>
            <a:endParaRPr lang="fr-FR" sz="800" b="1" cap="all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endParaRPr lang="fr-FR" sz="800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800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PARMI LESQUELS…</a:t>
            </a:r>
          </a:p>
        </p:txBody>
      </p:sp>
      <p:pic>
        <p:nvPicPr>
          <p:cNvPr id="1036" name="Image 1035">
            <a:extLst>
              <a:ext uri="{FF2B5EF4-FFF2-40B4-BE49-F238E27FC236}">
                <a16:creationId xmlns:a16="http://schemas.microsoft.com/office/drawing/2014/main" id="{91BB0385-59EC-4657-8A72-9130D2EB565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2375" y="5245924"/>
            <a:ext cx="1136437" cy="1409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9" name="Image 1038">
            <a:extLst>
              <a:ext uri="{FF2B5EF4-FFF2-40B4-BE49-F238E27FC236}">
                <a16:creationId xmlns:a16="http://schemas.microsoft.com/office/drawing/2014/main" id="{38A42F45-03EE-4D45-BD65-6162A3E1B811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3206" y="2231201"/>
            <a:ext cx="1095889" cy="1372722"/>
          </a:xfrm>
          <a:prstGeom prst="rect">
            <a:avLst/>
          </a:prstGeom>
        </p:spPr>
      </p:pic>
      <p:sp>
        <p:nvSpPr>
          <p:cNvPr id="160" name="ZoneTexte 159">
            <a:extLst>
              <a:ext uri="{FF2B5EF4-FFF2-40B4-BE49-F238E27FC236}">
                <a16:creationId xmlns:a16="http://schemas.microsoft.com/office/drawing/2014/main" id="{5ACD4625-44CC-49EF-BF72-254DA28F1256}"/>
              </a:ext>
            </a:extLst>
          </p:cNvPr>
          <p:cNvSpPr txBox="1"/>
          <p:nvPr/>
        </p:nvSpPr>
        <p:spPr>
          <a:xfrm>
            <a:off x="8854685" y="3182416"/>
            <a:ext cx="1095523" cy="461665"/>
          </a:xfrm>
          <a:prstGeom prst="rect">
            <a:avLst/>
          </a:prstGeom>
          <a:solidFill>
            <a:srgbClr val="404040"/>
          </a:solidFill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Dick </a:t>
            </a:r>
            <a:r>
              <a:rPr lang="fr-FR" sz="900" dirty="0" err="1">
                <a:solidFill>
                  <a:schemeClr val="bg1"/>
                </a:solidFill>
              </a:rPr>
              <a:t>Lippin</a:t>
            </a:r>
            <a:endParaRPr lang="fr-FR" sz="900" dirty="0">
              <a:solidFill>
                <a:schemeClr val="bg1"/>
              </a:solidFill>
            </a:endParaRPr>
          </a:p>
          <a:p>
            <a:r>
              <a:rPr lang="fr-FR" sz="700" dirty="0">
                <a:solidFill>
                  <a:schemeClr val="bg1"/>
                </a:solidFill>
              </a:rPr>
              <a:t>Chairman et fondateur </a:t>
            </a:r>
            <a:r>
              <a:rPr lang="fr-FR" sz="800" dirty="0">
                <a:solidFill>
                  <a:schemeClr val="bg1"/>
                </a:solidFill>
              </a:rPr>
              <a:t>LIPPIN GROUP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CAAE57-E7C8-454A-86E7-70A81F6B6772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147" y="5253632"/>
            <a:ext cx="1077104" cy="1415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French Village">
            <a:extLst>
              <a:ext uri="{FF2B5EF4-FFF2-40B4-BE49-F238E27FC236}">
                <a16:creationId xmlns:a16="http://schemas.microsoft.com/office/drawing/2014/main" id="{FAB65216-8675-463B-BA2A-9D7F9DBD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402" y="5262099"/>
            <a:ext cx="1036719" cy="113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ATRICE COURTABAN">
            <a:extLst>
              <a:ext uri="{FF2B5EF4-FFF2-40B4-BE49-F238E27FC236}">
                <a16:creationId xmlns:a16="http://schemas.microsoft.com/office/drawing/2014/main" id="{C3FD68A5-50A2-45EC-8BC0-BF50F7CF6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2625" y="5309278"/>
            <a:ext cx="1055275" cy="11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Espace réservé du texte 2">
            <a:extLst>
              <a:ext uri="{FF2B5EF4-FFF2-40B4-BE49-F238E27FC236}">
                <a16:creationId xmlns:a16="http://schemas.microsoft.com/office/drawing/2014/main" id="{75663980-AD94-4B53-B575-1BA26D8A8A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72713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cap="all" dirty="0">
                <a:solidFill>
                  <a:schemeClr val="bg1"/>
                </a:solidFill>
                <a:latin typeface="Rubik" panose="00000500000000000000" pitchFamily="2" charset="-79"/>
                <a:ea typeface="Open Sans" panose="020B0606030504020204" pitchFamily="34" charset="0"/>
                <a:cs typeface="Rubik" panose="00000500000000000000" pitchFamily="2" charset="-79"/>
              </a:rPr>
              <a:t>+4000 décideurs politiques, grands dirigeants, investisseurs et journalistes francophones sont venus ou </a:t>
            </a:r>
            <a:r>
              <a:rPr lang="fr-FR" sz="2000" b="1" cap="all" dirty="0">
                <a:solidFill>
                  <a:schemeClr val="accent4"/>
                </a:solidFill>
                <a:latin typeface="Rubik" panose="00000500000000000000" pitchFamily="2" charset="-79"/>
                <a:ea typeface="Open Sans" panose="020B0606030504020204" pitchFamily="34" charset="0"/>
                <a:cs typeface="Rubik" panose="00000500000000000000" pitchFamily="2" charset="-79"/>
              </a:rPr>
              <a:t>seront mobilisés au Village 2021…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5E89AD-3DE1-42A0-992A-880EA40B82E6}"/>
              </a:ext>
            </a:extLst>
          </p:cNvPr>
          <p:cNvSpPr txBox="1"/>
          <p:nvPr/>
        </p:nvSpPr>
        <p:spPr>
          <a:xfrm>
            <a:off x="8791072" y="6327329"/>
            <a:ext cx="1071684" cy="415498"/>
          </a:xfrm>
          <a:prstGeom prst="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Bruno LATOUR</a:t>
            </a:r>
          </a:p>
          <a:p>
            <a:r>
              <a:rPr lang="fr-FR" sz="500" b="1" dirty="0">
                <a:solidFill>
                  <a:schemeClr val="bg1"/>
                </a:solidFill>
              </a:rPr>
              <a:t>Fondateur</a:t>
            </a:r>
          </a:p>
          <a:p>
            <a:r>
              <a:rPr lang="fr-FR" sz="800" b="1" dirty="0">
                <a:solidFill>
                  <a:schemeClr val="bg1"/>
                </a:solidFill>
              </a:rPr>
              <a:t>DOMOTIC NEWS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23" name="Picture 4" descr="Perpignan intègre le cluster French South Digital et vise le label French  Tech - Made In Perpignan">
            <a:extLst>
              <a:ext uri="{FF2B5EF4-FFF2-40B4-BE49-F238E27FC236}">
                <a16:creationId xmlns:a16="http://schemas.microsoft.com/office/drawing/2014/main" id="{535EBA74-80C1-47BD-8956-0C13B21C7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35993" y="3740646"/>
            <a:ext cx="1081128" cy="1235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BC1F415-0CE0-4A10-9BF0-0AA361ED784F}"/>
              </a:ext>
            </a:extLst>
          </p:cNvPr>
          <p:cNvSpPr txBox="1"/>
          <p:nvPr/>
        </p:nvSpPr>
        <p:spPr>
          <a:xfrm>
            <a:off x="8836084" y="4820334"/>
            <a:ext cx="1107820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Emmanuel STERN</a:t>
            </a:r>
            <a:endParaRPr lang="fr-FR" sz="800" b="1" cap="all" dirty="0">
              <a:solidFill>
                <a:schemeClr val="bg1"/>
              </a:solidFill>
            </a:endParaRPr>
          </a:p>
          <a:p>
            <a:r>
              <a:rPr lang="en-US" sz="500" dirty="0">
                <a:solidFill>
                  <a:schemeClr val="bg1"/>
                </a:solidFill>
              </a:rPr>
              <a:t>CEO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SAGANE</a:t>
            </a:r>
          </a:p>
        </p:txBody>
      </p:sp>
      <p:sp>
        <p:nvSpPr>
          <p:cNvPr id="124" name="Flèche : pentagone 123">
            <a:extLst>
              <a:ext uri="{FF2B5EF4-FFF2-40B4-BE49-F238E27FC236}">
                <a16:creationId xmlns:a16="http://schemas.microsoft.com/office/drawing/2014/main" id="{B54AC3C0-9DB2-4546-8356-289D61B95FC9}"/>
              </a:ext>
            </a:extLst>
          </p:cNvPr>
          <p:cNvSpPr/>
          <p:nvPr/>
        </p:nvSpPr>
        <p:spPr>
          <a:xfrm>
            <a:off x="-75235" y="5309277"/>
            <a:ext cx="1221894" cy="1354309"/>
          </a:xfrm>
          <a:prstGeom prst="homePlate">
            <a:avLst>
              <a:gd name="adj" fmla="val 19653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+500</a:t>
            </a:r>
            <a:endParaRPr lang="fr-FR" sz="1600" b="1" cap="all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1050" b="1" cap="all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Médias </a:t>
            </a:r>
            <a:r>
              <a:rPr lang="fr-FR" sz="1050" b="1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INFLUENTS</a:t>
            </a:r>
            <a:endParaRPr lang="fr-FR" sz="1050" b="1" cap="all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endParaRPr lang="fr-FR" sz="800" dirty="0">
              <a:solidFill>
                <a:schemeClr val="tx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800" dirty="0">
                <a:solidFill>
                  <a:schemeClr val="tx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PARMI LESQUELS…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663D38C-7003-4213-AB9B-320E98573D0E}"/>
              </a:ext>
            </a:extLst>
          </p:cNvPr>
          <p:cNvSpPr txBox="1"/>
          <p:nvPr/>
        </p:nvSpPr>
        <p:spPr>
          <a:xfrm>
            <a:off x="9869442" y="6330059"/>
            <a:ext cx="1209890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Eric BONNET</a:t>
            </a:r>
          </a:p>
          <a:p>
            <a:r>
              <a:rPr lang="fr-FR" sz="500" b="1" dirty="0">
                <a:solidFill>
                  <a:schemeClr val="bg1"/>
                </a:solidFill>
              </a:rPr>
              <a:t>Editeur</a:t>
            </a:r>
          </a:p>
          <a:p>
            <a:r>
              <a:rPr lang="fr-FR" sz="700" b="1" dirty="0">
                <a:solidFill>
                  <a:schemeClr val="bg1"/>
                </a:solidFill>
              </a:rPr>
              <a:t>Planète ROBOTS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A0E966-014A-4F56-8261-62376450E1B7}"/>
              </a:ext>
            </a:extLst>
          </p:cNvPr>
          <p:cNvSpPr txBox="1"/>
          <p:nvPr/>
        </p:nvSpPr>
        <p:spPr>
          <a:xfrm>
            <a:off x="11030488" y="6322825"/>
            <a:ext cx="1098098" cy="415498"/>
          </a:xfrm>
          <a:prstGeom prst="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Razzy </a:t>
            </a:r>
            <a:r>
              <a:rPr lang="fr-FR" sz="800" b="1" cap="all" dirty="0">
                <a:solidFill>
                  <a:schemeClr val="bg1"/>
                </a:solidFill>
              </a:rPr>
              <a:t>Hammadi</a:t>
            </a:r>
          </a:p>
          <a:p>
            <a:r>
              <a:rPr lang="fr-FR" sz="600" b="1" cap="all" dirty="0">
                <a:solidFill>
                  <a:schemeClr val="bg1"/>
                </a:solidFill>
              </a:rPr>
              <a:t>CEO</a:t>
            </a:r>
            <a:endParaRPr lang="fr-FR" sz="800" b="1" cap="all" dirty="0">
              <a:solidFill>
                <a:schemeClr val="bg1"/>
              </a:solidFill>
            </a:endParaRPr>
          </a:p>
          <a:p>
            <a:r>
              <a:rPr lang="fr-FR" sz="700" dirty="0">
                <a:solidFill>
                  <a:schemeClr val="bg1"/>
                </a:solidFill>
              </a:rPr>
              <a:t>News Tank Media</a:t>
            </a:r>
          </a:p>
        </p:txBody>
      </p:sp>
      <p:grpSp>
        <p:nvGrpSpPr>
          <p:cNvPr id="1057" name="Groupe 1056">
            <a:extLst>
              <a:ext uri="{FF2B5EF4-FFF2-40B4-BE49-F238E27FC236}">
                <a16:creationId xmlns:a16="http://schemas.microsoft.com/office/drawing/2014/main" id="{77E742F0-D839-4E03-B4AD-953ABDFFD79E}"/>
              </a:ext>
            </a:extLst>
          </p:cNvPr>
          <p:cNvGrpSpPr/>
          <p:nvPr/>
        </p:nvGrpSpPr>
        <p:grpSpPr>
          <a:xfrm>
            <a:off x="7710736" y="722645"/>
            <a:ext cx="1112487" cy="1387915"/>
            <a:chOff x="11098893" y="607690"/>
            <a:chExt cx="1112487" cy="1387915"/>
          </a:xfrm>
        </p:grpSpPr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8D6AE753-1B92-4AAF-AB78-3EC695BF8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6370" y="607690"/>
              <a:ext cx="1085630" cy="1054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2CD33CC1-2E31-4876-B106-2AF30CF63BB9}"/>
                </a:ext>
              </a:extLst>
            </p:cNvPr>
            <p:cNvSpPr txBox="1"/>
            <p:nvPr/>
          </p:nvSpPr>
          <p:spPr>
            <a:xfrm>
              <a:off x="11102402" y="1564718"/>
              <a:ext cx="1108978" cy="430887"/>
            </a:xfrm>
            <a:prstGeom prst="rect">
              <a:avLst/>
            </a:prstGeom>
            <a:solidFill>
              <a:srgbClr val="404040"/>
            </a:solidFill>
          </p:spPr>
          <p:txBody>
            <a:bodyPr wrap="square" rtlCol="0">
              <a:spAutoFit/>
            </a:bodyPr>
            <a:lstStyle/>
            <a:p>
              <a:r>
                <a:rPr lang="fr-FR" sz="700" b="1" dirty="0">
                  <a:solidFill>
                    <a:schemeClr val="bg1"/>
                  </a:solidFill>
                </a:rPr>
                <a:t>Pierre-Yves JEHOLET</a:t>
              </a:r>
            </a:p>
            <a:p>
              <a:r>
                <a:rPr lang="fr-FR" sz="700" dirty="0">
                  <a:solidFill>
                    <a:schemeClr val="bg1"/>
                  </a:solidFill>
                </a:rPr>
                <a:t>Ministre de l’économie</a:t>
              </a:r>
            </a:p>
            <a:p>
              <a:r>
                <a:rPr lang="fr-FR" sz="800" dirty="0">
                  <a:solidFill>
                    <a:schemeClr val="bg1"/>
                  </a:solidFill>
                </a:rPr>
                <a:t>WALLONIE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091E0796-B306-4E5A-AD5D-A4DF225C2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98893" y="819445"/>
              <a:ext cx="696570" cy="867792"/>
            </a:xfrm>
            <a:prstGeom prst="rect">
              <a:avLst/>
            </a:prstGeom>
          </p:spPr>
        </p:pic>
      </p:grpSp>
      <p:grpSp>
        <p:nvGrpSpPr>
          <p:cNvPr id="1058" name="Groupe 1057">
            <a:extLst>
              <a:ext uri="{FF2B5EF4-FFF2-40B4-BE49-F238E27FC236}">
                <a16:creationId xmlns:a16="http://schemas.microsoft.com/office/drawing/2014/main" id="{4009AFEE-D219-4DF3-AA41-3DC7E124BB6C}"/>
              </a:ext>
            </a:extLst>
          </p:cNvPr>
          <p:cNvGrpSpPr/>
          <p:nvPr/>
        </p:nvGrpSpPr>
        <p:grpSpPr>
          <a:xfrm>
            <a:off x="2240958" y="700407"/>
            <a:ext cx="1069601" cy="1397928"/>
            <a:chOff x="2274660" y="751629"/>
            <a:chExt cx="1069601" cy="1397928"/>
          </a:xfrm>
        </p:grpSpPr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F7642F5A-325B-4531-9CD4-34C870E82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2283979" y="751629"/>
              <a:ext cx="1058996" cy="11129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302C4CD3-449D-4A50-8535-C8253AB987D0}"/>
                </a:ext>
              </a:extLst>
            </p:cNvPr>
            <p:cNvSpPr txBox="1"/>
            <p:nvPr/>
          </p:nvSpPr>
          <p:spPr>
            <a:xfrm>
              <a:off x="2278288" y="1718670"/>
              <a:ext cx="1065973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Pierre FITZGIBON</a:t>
              </a:r>
            </a:p>
            <a:p>
              <a:r>
                <a:rPr lang="fr-FR" sz="600" dirty="0">
                  <a:solidFill>
                    <a:schemeClr val="bg1"/>
                  </a:solidFill>
                </a:rPr>
                <a:t>Ministre de l’économie</a:t>
              </a:r>
            </a:p>
            <a:p>
              <a:r>
                <a:rPr lang="fr-FR" sz="800" dirty="0">
                  <a:solidFill>
                    <a:schemeClr val="bg1"/>
                  </a:solidFill>
                </a:rPr>
                <a:t>QUEBEC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507775E7-5F0C-497B-ABEE-5E736E746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4660" y="942627"/>
              <a:ext cx="671852" cy="867792"/>
            </a:xfrm>
            <a:prstGeom prst="rect">
              <a:avLst/>
            </a:prstGeom>
          </p:spPr>
        </p:pic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4343CEFC-5DE4-4AC2-B17B-174B3C709051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"/>
          <a:stretch/>
        </p:blipFill>
        <p:spPr>
          <a:xfrm>
            <a:off x="1184974" y="1010760"/>
            <a:ext cx="559894" cy="73892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14E0CEF-B18F-4664-93DE-0B1DED81D092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217" y="4086047"/>
            <a:ext cx="1107820" cy="867792"/>
          </a:xfrm>
          <a:prstGeom prst="rect">
            <a:avLst/>
          </a:prstGeom>
        </p:spPr>
      </p:pic>
      <p:grpSp>
        <p:nvGrpSpPr>
          <p:cNvPr id="1069" name="Groupe 1068">
            <a:extLst>
              <a:ext uri="{FF2B5EF4-FFF2-40B4-BE49-F238E27FC236}">
                <a16:creationId xmlns:a16="http://schemas.microsoft.com/office/drawing/2014/main" id="{CEA85194-A8B3-442D-9D5F-85724357DFD7}"/>
              </a:ext>
            </a:extLst>
          </p:cNvPr>
          <p:cNvGrpSpPr/>
          <p:nvPr/>
        </p:nvGrpSpPr>
        <p:grpSpPr>
          <a:xfrm>
            <a:off x="5475607" y="2234202"/>
            <a:ext cx="1101276" cy="1426458"/>
            <a:chOff x="5475607" y="2208801"/>
            <a:chExt cx="1101276" cy="1426458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CD2C5C4F-AECD-488C-8D3F-4A604B38E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703" y="2208801"/>
              <a:ext cx="1065668" cy="1039035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BFCA29D-2152-4857-8D7B-5D67C5F4F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1784" y="2450760"/>
              <a:ext cx="688953" cy="867792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69FDA0B7-75C0-44EC-AAE6-72F8EAFB8A14}"/>
                </a:ext>
              </a:extLst>
            </p:cNvPr>
            <p:cNvSpPr txBox="1"/>
            <p:nvPr/>
          </p:nvSpPr>
          <p:spPr>
            <a:xfrm>
              <a:off x="5475607" y="3173594"/>
              <a:ext cx="110127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Marc LAUER </a:t>
              </a:r>
              <a:br>
                <a:rPr lang="fr-FR" sz="800" dirty="0">
                  <a:solidFill>
                    <a:schemeClr val="bg1"/>
                  </a:solidFill>
                </a:rPr>
              </a:br>
              <a:r>
                <a:rPr lang="fr-FR" sz="800" dirty="0">
                  <a:solidFill>
                    <a:schemeClr val="bg1"/>
                  </a:solidFill>
                </a:rPr>
                <a:t>CEO </a:t>
              </a:r>
              <a:br>
                <a:rPr lang="fr-FR" sz="800" dirty="0">
                  <a:solidFill>
                    <a:schemeClr val="bg1"/>
                  </a:solidFill>
                </a:rPr>
              </a:br>
              <a:r>
                <a:rPr lang="fr-FR" sz="800" dirty="0">
                  <a:solidFill>
                    <a:schemeClr val="bg1"/>
                  </a:solidFill>
                </a:rPr>
                <a:t>GROUPE FOYER S.A</a:t>
              </a: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B5E5E9DF-5813-4AB9-8CE1-3998FA057BF8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276" y="2553927"/>
            <a:ext cx="934604" cy="732730"/>
          </a:xfrm>
          <a:prstGeom prst="rect">
            <a:avLst/>
          </a:prstGeom>
        </p:spPr>
      </p:pic>
      <p:grpSp>
        <p:nvGrpSpPr>
          <p:cNvPr id="1062" name="Groupe 1061">
            <a:extLst>
              <a:ext uri="{FF2B5EF4-FFF2-40B4-BE49-F238E27FC236}">
                <a16:creationId xmlns:a16="http://schemas.microsoft.com/office/drawing/2014/main" id="{7BDF40D6-0D4C-4669-B00A-F2F2B1F40C1E}"/>
              </a:ext>
            </a:extLst>
          </p:cNvPr>
          <p:cNvGrpSpPr/>
          <p:nvPr/>
        </p:nvGrpSpPr>
        <p:grpSpPr>
          <a:xfrm>
            <a:off x="4433866" y="709288"/>
            <a:ext cx="1128478" cy="1377162"/>
            <a:chOff x="5590944" y="751629"/>
            <a:chExt cx="1128478" cy="1377162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662D687-CA74-4082-9A64-00E1C6B1D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0056" y="751629"/>
              <a:ext cx="1109366" cy="10863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F22D14D-E29F-442A-BC67-E0835E540FC8}"/>
                </a:ext>
              </a:extLst>
            </p:cNvPr>
            <p:cNvSpPr txBox="1"/>
            <p:nvPr/>
          </p:nvSpPr>
          <p:spPr>
            <a:xfrm>
              <a:off x="5592508" y="1759459"/>
              <a:ext cx="111454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Anouar MAAROUF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Ministre  télécom et numérique TUNISIE MAROC</a:t>
              </a:r>
            </a:p>
          </p:txBody>
        </p: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63726F80-04E9-43C6-A124-BAB48CC64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2"/>
            <a:stretch/>
          </p:blipFill>
          <p:spPr>
            <a:xfrm>
              <a:off x="5590944" y="1002604"/>
              <a:ext cx="770440" cy="794379"/>
            </a:xfrm>
            <a:prstGeom prst="rect">
              <a:avLst/>
            </a:prstGeom>
          </p:spPr>
        </p:pic>
      </p:grpSp>
      <p:grpSp>
        <p:nvGrpSpPr>
          <p:cNvPr id="1068" name="Groupe 1067">
            <a:extLst>
              <a:ext uri="{FF2B5EF4-FFF2-40B4-BE49-F238E27FC236}">
                <a16:creationId xmlns:a16="http://schemas.microsoft.com/office/drawing/2014/main" id="{678324C8-D29E-47E6-99D9-970A45676E7C}"/>
              </a:ext>
            </a:extLst>
          </p:cNvPr>
          <p:cNvGrpSpPr/>
          <p:nvPr/>
        </p:nvGrpSpPr>
        <p:grpSpPr>
          <a:xfrm>
            <a:off x="1167591" y="2225553"/>
            <a:ext cx="1092065" cy="1442917"/>
            <a:chOff x="1091388" y="2225553"/>
            <a:chExt cx="1092065" cy="1442917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F2C20AEE-D4EC-42C9-801B-51E1CFEEA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 cstate="email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88"/>
            <a:stretch/>
          </p:blipFill>
          <p:spPr>
            <a:xfrm>
              <a:off x="1103241" y="2225553"/>
              <a:ext cx="1060955" cy="104688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5439D2C-F8A3-4721-89DE-E0A8039F0F47}"/>
                </a:ext>
              </a:extLst>
            </p:cNvPr>
            <p:cNvSpPr/>
            <p:nvPr/>
          </p:nvSpPr>
          <p:spPr>
            <a:xfrm>
              <a:off x="1091388" y="3252972"/>
              <a:ext cx="1092065" cy="4154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Gary SHAPIRO</a:t>
              </a:r>
              <a:endParaRPr lang="fr-FR" sz="800" b="1" cap="all" dirty="0">
                <a:solidFill>
                  <a:schemeClr val="bg1"/>
                </a:solidFill>
              </a:endParaRPr>
            </a:p>
            <a:p>
              <a:r>
                <a:rPr lang="fr-FR" sz="500" dirty="0">
                  <a:solidFill>
                    <a:schemeClr val="bg1"/>
                  </a:solidFill>
                </a:rPr>
                <a:t>CEO</a:t>
              </a:r>
            </a:p>
            <a:p>
              <a:r>
                <a:rPr lang="fr-FR" sz="800" b="1" dirty="0">
                  <a:solidFill>
                    <a:schemeClr val="bg1"/>
                  </a:solidFill>
                </a:rPr>
                <a:t>CES</a:t>
              </a:r>
            </a:p>
          </p:txBody>
        </p:sp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979CDE3-4981-4460-BAA8-0A2DCC59B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7472" y="2586897"/>
              <a:ext cx="581512" cy="732730"/>
            </a:xfrm>
            <a:prstGeom prst="rect">
              <a:avLst/>
            </a:prstGeom>
          </p:spPr>
        </p:pic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D7CF0085-0492-4442-8EAD-9F8B662798F4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06" y="2533541"/>
            <a:ext cx="934604" cy="732730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06ED03D0-8CC0-4DA6-BA3A-9182BC6F7DD2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745" y="4077826"/>
            <a:ext cx="1106878" cy="867792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C8A05CC1-360D-460E-86BD-6C0B052D77D8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544" y="4115085"/>
            <a:ext cx="1106878" cy="867792"/>
          </a:xfrm>
          <a:prstGeom prst="rect">
            <a:avLst/>
          </a:prstGeom>
        </p:spPr>
      </p:pic>
      <p:grpSp>
        <p:nvGrpSpPr>
          <p:cNvPr id="1063" name="Groupe 1062">
            <a:extLst>
              <a:ext uri="{FF2B5EF4-FFF2-40B4-BE49-F238E27FC236}">
                <a16:creationId xmlns:a16="http://schemas.microsoft.com/office/drawing/2014/main" id="{5C54414E-07AC-4F09-91E1-093F48A9C09D}"/>
              </a:ext>
            </a:extLst>
          </p:cNvPr>
          <p:cNvGrpSpPr/>
          <p:nvPr/>
        </p:nvGrpSpPr>
        <p:grpSpPr>
          <a:xfrm>
            <a:off x="6616048" y="719756"/>
            <a:ext cx="1116464" cy="1397928"/>
            <a:chOff x="6714527" y="751629"/>
            <a:chExt cx="1116464" cy="1397928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E2648FB3-64D0-47A8-B1B6-19B775776F93}"/>
                </a:ext>
              </a:extLst>
            </p:cNvPr>
            <p:cNvSpPr txBox="1"/>
            <p:nvPr/>
          </p:nvSpPr>
          <p:spPr>
            <a:xfrm>
              <a:off x="6735101" y="1718670"/>
              <a:ext cx="109589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Dominique ANGLADE</a:t>
              </a:r>
            </a:p>
            <a:p>
              <a:r>
                <a:rPr lang="fr-FR" sz="700" dirty="0">
                  <a:solidFill>
                    <a:schemeClr val="bg1"/>
                  </a:solidFill>
                </a:rPr>
                <a:t>Ministre de l’économie</a:t>
              </a:r>
            </a:p>
            <a:p>
              <a:r>
                <a:rPr lang="fr-FR" sz="700" dirty="0">
                  <a:solidFill>
                    <a:schemeClr val="bg1"/>
                  </a:solidFill>
                </a:rPr>
                <a:t>QUEBEC </a:t>
              </a:r>
            </a:p>
          </p:txBody>
        </p:sp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93419832-13AC-4BD1-A79D-5028D7A71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3755" y="751629"/>
              <a:ext cx="1070692" cy="10031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8D553F66-BD51-49EE-85B8-BCC28F94A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18"/>
            <a:stretch/>
          </p:blipFill>
          <p:spPr>
            <a:xfrm>
              <a:off x="6714527" y="968897"/>
              <a:ext cx="658001" cy="867792"/>
            </a:xfrm>
            <a:prstGeom prst="rect">
              <a:avLst/>
            </a:prstGeom>
          </p:spPr>
        </p:pic>
      </p:grpSp>
      <p:pic>
        <p:nvPicPr>
          <p:cNvPr id="84" name="Image 83">
            <a:extLst>
              <a:ext uri="{FF2B5EF4-FFF2-40B4-BE49-F238E27FC236}">
                <a16:creationId xmlns:a16="http://schemas.microsoft.com/office/drawing/2014/main" id="{2DB211C6-603E-40F7-8E5F-5C403095A2A2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19" y="5560359"/>
            <a:ext cx="1106878" cy="867792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752F587E-DD2A-4F9A-BCD6-11F4476BB9A5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30" y="5674948"/>
            <a:ext cx="934604" cy="73273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17D66ABF-08B5-4D2A-BAE3-2B5260702B10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94" y="4211868"/>
            <a:ext cx="934604" cy="732730"/>
          </a:xfrm>
          <a:prstGeom prst="rect">
            <a:avLst/>
          </a:prstGeom>
        </p:spPr>
      </p:pic>
      <p:grpSp>
        <p:nvGrpSpPr>
          <p:cNvPr id="1070" name="Groupe 1069">
            <a:extLst>
              <a:ext uri="{FF2B5EF4-FFF2-40B4-BE49-F238E27FC236}">
                <a16:creationId xmlns:a16="http://schemas.microsoft.com/office/drawing/2014/main" id="{A819DD17-E0D1-42CE-8767-F129607AB324}"/>
              </a:ext>
            </a:extLst>
          </p:cNvPr>
          <p:cNvGrpSpPr/>
          <p:nvPr/>
        </p:nvGrpSpPr>
        <p:grpSpPr>
          <a:xfrm>
            <a:off x="7642361" y="2249740"/>
            <a:ext cx="1210843" cy="1398108"/>
            <a:chOff x="7710170" y="2266444"/>
            <a:chExt cx="1210843" cy="1398108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1FBA8D18-622B-4A83-BFDF-6B4E67B47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28461" y="2266444"/>
              <a:ext cx="1187258" cy="12351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6DE4F795-69A3-4AFA-8545-6042D1C7C7D8}"/>
                </a:ext>
              </a:extLst>
            </p:cNvPr>
            <p:cNvSpPr/>
            <p:nvPr/>
          </p:nvSpPr>
          <p:spPr>
            <a:xfrm>
              <a:off x="7725174" y="3187498"/>
              <a:ext cx="1195839" cy="4770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fr-FR" sz="900" b="1" dirty="0">
                  <a:solidFill>
                    <a:schemeClr val="bg1"/>
                  </a:solidFill>
                </a:rPr>
                <a:t>Eric DEPOORTER</a:t>
              </a:r>
            </a:p>
            <a:p>
              <a:r>
                <a:rPr lang="fr-FR" sz="700" dirty="0">
                  <a:solidFill>
                    <a:schemeClr val="bg1"/>
                  </a:solidFill>
                </a:rPr>
                <a:t>PDG </a:t>
              </a:r>
            </a:p>
            <a:p>
              <a:r>
                <a:rPr lang="fr-FR" sz="900" dirty="0">
                  <a:solidFill>
                    <a:schemeClr val="bg1"/>
                  </a:solidFill>
                </a:rPr>
                <a:t>FAMILY SERVICE</a:t>
              </a:r>
            </a:p>
          </p:txBody>
        </p:sp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1A8B5D4D-7D62-4B0E-899A-1A366B1F5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0170" y="2508534"/>
              <a:ext cx="660157" cy="790774"/>
            </a:xfrm>
            <a:prstGeom prst="rect">
              <a:avLst/>
            </a:prstGeom>
          </p:spPr>
        </p:pic>
      </p:grpSp>
      <p:pic>
        <p:nvPicPr>
          <p:cNvPr id="101" name="Image 100">
            <a:extLst>
              <a:ext uri="{FF2B5EF4-FFF2-40B4-BE49-F238E27FC236}">
                <a16:creationId xmlns:a16="http://schemas.microsoft.com/office/drawing/2014/main" id="{B49622BA-13C3-4734-B3D7-786BDDE765AC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520" y="2533258"/>
            <a:ext cx="938832" cy="790774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0277FB4E-D987-49A6-AF55-DF79D905D0A0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52" y="2491292"/>
            <a:ext cx="938832" cy="790774"/>
          </a:xfrm>
          <a:prstGeom prst="rect">
            <a:avLst/>
          </a:prstGeom>
        </p:spPr>
      </p:pic>
      <p:grpSp>
        <p:nvGrpSpPr>
          <p:cNvPr id="1071" name="Groupe 1070">
            <a:extLst>
              <a:ext uri="{FF2B5EF4-FFF2-40B4-BE49-F238E27FC236}">
                <a16:creationId xmlns:a16="http://schemas.microsoft.com/office/drawing/2014/main" id="{10D755A2-259F-42A9-B11F-1388709B3A6D}"/>
              </a:ext>
            </a:extLst>
          </p:cNvPr>
          <p:cNvGrpSpPr/>
          <p:nvPr/>
        </p:nvGrpSpPr>
        <p:grpSpPr>
          <a:xfrm>
            <a:off x="1844086" y="2242075"/>
            <a:ext cx="1499166" cy="1412436"/>
            <a:chOff x="1844086" y="2242075"/>
            <a:chExt cx="1443127" cy="1412436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0E4D769A-5195-4C35-80E0-F98F9B708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05"/>
            <a:stretch/>
          </p:blipFill>
          <p:spPr>
            <a:xfrm>
              <a:off x="2241627" y="2242075"/>
              <a:ext cx="1033570" cy="10843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658CF174-C216-4852-88B2-BE4DD15FF45B}"/>
                </a:ext>
              </a:extLst>
            </p:cNvPr>
            <p:cNvSpPr txBox="1"/>
            <p:nvPr/>
          </p:nvSpPr>
          <p:spPr>
            <a:xfrm>
              <a:off x="2205403" y="3239013"/>
              <a:ext cx="1081810" cy="415498"/>
            </a:xfrm>
            <a:prstGeom prst="rect">
              <a:avLst/>
            </a:prstGeom>
            <a:solidFill>
              <a:srgbClr val="404040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Benoit COQUARD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CEO </a:t>
              </a:r>
            </a:p>
            <a:p>
              <a:r>
                <a:rPr lang="fr-FR" sz="800" dirty="0">
                  <a:solidFill>
                    <a:schemeClr val="bg1"/>
                  </a:solidFill>
                </a:rPr>
                <a:t>LEGRAND</a:t>
              </a:r>
            </a:p>
          </p:txBody>
        </p:sp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24A200A7-AC28-4F61-BEC6-A0CFCDA1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086" y="2490842"/>
              <a:ext cx="938832" cy="790774"/>
            </a:xfrm>
            <a:prstGeom prst="rect">
              <a:avLst/>
            </a:prstGeom>
          </p:spPr>
        </p:pic>
      </p:grpSp>
      <p:grpSp>
        <p:nvGrpSpPr>
          <p:cNvPr id="1064" name="Groupe 1063">
            <a:extLst>
              <a:ext uri="{FF2B5EF4-FFF2-40B4-BE49-F238E27FC236}">
                <a16:creationId xmlns:a16="http://schemas.microsoft.com/office/drawing/2014/main" id="{C059D79D-6C7A-4B17-BB1E-821B1916920B}"/>
              </a:ext>
            </a:extLst>
          </p:cNvPr>
          <p:cNvGrpSpPr/>
          <p:nvPr/>
        </p:nvGrpSpPr>
        <p:grpSpPr>
          <a:xfrm>
            <a:off x="10780302" y="708155"/>
            <a:ext cx="1361703" cy="1409485"/>
            <a:chOff x="10954316" y="751629"/>
            <a:chExt cx="1361703" cy="1409485"/>
          </a:xfrm>
        </p:grpSpPr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AEF2B009-D437-4454-A6B5-FA79A2E9C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223531" y="759925"/>
              <a:ext cx="1075589" cy="1058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B85C3B31-D053-4FD6-BC7B-0E625390F0F9}"/>
                </a:ext>
              </a:extLst>
            </p:cNvPr>
            <p:cNvSpPr txBox="1"/>
            <p:nvPr/>
          </p:nvSpPr>
          <p:spPr>
            <a:xfrm>
              <a:off x="11212000" y="1776393"/>
              <a:ext cx="1104019" cy="3847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Alain ROUSSET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Président REGION </a:t>
              </a:r>
            </a:p>
            <a:p>
              <a:r>
                <a:rPr lang="fr-FR" sz="600" dirty="0">
                  <a:solidFill>
                    <a:schemeClr val="bg1"/>
                  </a:solidFill>
                </a:rPr>
                <a:t>Nouvelle  AQUITAINE </a:t>
              </a:r>
            </a:p>
          </p:txBody>
        </p:sp>
        <p:pic>
          <p:nvPicPr>
            <p:cNvPr id="1029" name="Image 1028">
              <a:extLst>
                <a:ext uri="{FF2B5EF4-FFF2-40B4-BE49-F238E27FC236}">
                  <a16:creationId xmlns:a16="http://schemas.microsoft.com/office/drawing/2014/main" id="{3D276940-F307-4029-A8B2-9D9B3BA4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4316" y="1060699"/>
              <a:ext cx="938832" cy="790774"/>
            </a:xfrm>
            <a:prstGeom prst="rect">
              <a:avLst/>
            </a:prstGeom>
          </p:spPr>
        </p:pic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D4A8A6C4-0229-4E6B-85B1-A3996C160FFD}"/>
              </a:ext>
            </a:extLst>
          </p:cNvPr>
          <p:cNvGrpSpPr/>
          <p:nvPr/>
        </p:nvGrpSpPr>
        <p:grpSpPr>
          <a:xfrm>
            <a:off x="9916137" y="709294"/>
            <a:ext cx="1126350" cy="1397927"/>
            <a:chOff x="9933071" y="751629"/>
            <a:chExt cx="1126350" cy="1397927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233CB61-40BB-4467-9819-2FF0F5A5A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49615" y="751629"/>
              <a:ext cx="1104019" cy="10645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F9D8308B-FBFF-409A-BD03-7A21AF62DB8F}"/>
                </a:ext>
              </a:extLst>
            </p:cNvPr>
            <p:cNvSpPr txBox="1"/>
            <p:nvPr/>
          </p:nvSpPr>
          <p:spPr>
            <a:xfrm>
              <a:off x="9933071" y="1734058"/>
              <a:ext cx="1126350" cy="415498"/>
            </a:xfrm>
            <a:prstGeom prst="rect">
              <a:avLst/>
            </a:prstGeom>
            <a:solidFill>
              <a:srgbClr val="404040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Renaud MUSELIER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Président</a:t>
              </a:r>
            </a:p>
            <a:p>
              <a:r>
                <a:rPr lang="fr-FR" sz="800" dirty="0">
                  <a:solidFill>
                    <a:schemeClr val="bg1"/>
                  </a:solidFill>
                </a:rPr>
                <a:t>REGION SUD FRANCE</a:t>
              </a:r>
            </a:p>
          </p:txBody>
        </p:sp>
        <p:pic>
          <p:nvPicPr>
            <p:cNvPr id="1030" name="Image 1029">
              <a:extLst>
                <a:ext uri="{FF2B5EF4-FFF2-40B4-BE49-F238E27FC236}">
                  <a16:creationId xmlns:a16="http://schemas.microsoft.com/office/drawing/2014/main" id="{98F2EF07-055D-40A1-943A-CDD966F20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1351" y="1008657"/>
              <a:ext cx="621451" cy="790774"/>
            </a:xfrm>
            <a:prstGeom prst="rect">
              <a:avLst/>
            </a:prstGeom>
          </p:spPr>
        </p:pic>
      </p:grpSp>
      <p:grpSp>
        <p:nvGrpSpPr>
          <p:cNvPr id="1065" name="Groupe 1064">
            <a:extLst>
              <a:ext uri="{FF2B5EF4-FFF2-40B4-BE49-F238E27FC236}">
                <a16:creationId xmlns:a16="http://schemas.microsoft.com/office/drawing/2014/main" id="{BF12C713-FBE4-4600-B200-436DEA38EEC3}"/>
              </a:ext>
            </a:extLst>
          </p:cNvPr>
          <p:cNvGrpSpPr/>
          <p:nvPr/>
        </p:nvGrpSpPr>
        <p:grpSpPr>
          <a:xfrm>
            <a:off x="8747612" y="709294"/>
            <a:ext cx="1179118" cy="1407940"/>
            <a:chOff x="8764546" y="751629"/>
            <a:chExt cx="1179118" cy="1407940"/>
          </a:xfrm>
        </p:grpSpPr>
        <p:pic>
          <p:nvPicPr>
            <p:cNvPr id="115" name="Espace réservé du contenu 5">
              <a:extLst>
                <a:ext uri="{FF2B5EF4-FFF2-40B4-BE49-F238E27FC236}">
                  <a16:creationId xmlns:a16="http://schemas.microsoft.com/office/drawing/2014/main" id="{28773A62-FE64-40F1-9DF1-7059D4472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0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7251" y="751629"/>
              <a:ext cx="1095890" cy="11129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8DF68EA8-8C3B-4115-AEC1-41A66F68722F}"/>
                </a:ext>
              </a:extLst>
            </p:cNvPr>
            <p:cNvSpPr txBox="1"/>
            <p:nvPr/>
          </p:nvSpPr>
          <p:spPr>
            <a:xfrm>
              <a:off x="8846108" y="1759459"/>
              <a:ext cx="1097556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Jean ROTNER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Président</a:t>
              </a:r>
            </a:p>
            <a:p>
              <a:r>
                <a:rPr lang="fr-FR" sz="700" dirty="0">
                  <a:solidFill>
                    <a:schemeClr val="bg1"/>
                  </a:solidFill>
                </a:rPr>
                <a:t>REGION GRAND EST</a:t>
              </a:r>
            </a:p>
          </p:txBody>
        </p:sp>
        <p:pic>
          <p:nvPicPr>
            <p:cNvPr id="1031" name="Image 1030">
              <a:extLst>
                <a:ext uri="{FF2B5EF4-FFF2-40B4-BE49-F238E27FC236}">
                  <a16:creationId xmlns:a16="http://schemas.microsoft.com/office/drawing/2014/main" id="{CDD0ED72-2D56-4894-AEE2-DEC94A581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51"/>
            <a:stretch/>
          </p:blipFill>
          <p:spPr>
            <a:xfrm>
              <a:off x="8764546" y="1019023"/>
              <a:ext cx="630294" cy="790774"/>
            </a:xfrm>
            <a:prstGeom prst="rect">
              <a:avLst/>
            </a:prstGeom>
          </p:spPr>
        </p:pic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AB0AF179-2BC5-4FC5-BBB7-45167690AEAF}"/>
              </a:ext>
            </a:extLst>
          </p:cNvPr>
          <p:cNvGrpSpPr/>
          <p:nvPr/>
        </p:nvGrpSpPr>
        <p:grpSpPr>
          <a:xfrm>
            <a:off x="3292179" y="709288"/>
            <a:ext cx="1145352" cy="1375438"/>
            <a:chOff x="4415390" y="751629"/>
            <a:chExt cx="1145352" cy="137543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6359A0D-F9EA-46E9-BBB7-DCBCAEBAB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3850" y="751629"/>
              <a:ext cx="1106892" cy="10776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752430-B4CF-4053-A566-996B44EAA1BD}"/>
                </a:ext>
              </a:extLst>
            </p:cNvPr>
            <p:cNvSpPr/>
            <p:nvPr/>
          </p:nvSpPr>
          <p:spPr>
            <a:xfrm>
              <a:off x="4443523" y="1757735"/>
              <a:ext cx="1115801" cy="369332"/>
            </a:xfrm>
            <a:prstGeom prst="rect">
              <a:avLst/>
            </a:prstGeom>
            <a:solidFill>
              <a:srgbClr val="404040"/>
            </a:solidFill>
          </p:spPr>
          <p:txBody>
            <a:bodyPr wrap="square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Luc CHATEL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Ministre et Président </a:t>
              </a:r>
            </a:p>
            <a:p>
              <a:r>
                <a:rPr lang="fr-FR" sz="500" dirty="0">
                  <a:solidFill>
                    <a:schemeClr val="bg1"/>
                  </a:solidFill>
                </a:rPr>
                <a:t>POLE AUTOMOBILE FRANCAIS</a:t>
              </a:r>
            </a:p>
          </p:txBody>
        </p:sp>
        <p:pic>
          <p:nvPicPr>
            <p:cNvPr id="1033" name="Image 1032">
              <a:extLst>
                <a:ext uri="{FF2B5EF4-FFF2-40B4-BE49-F238E27FC236}">
                  <a16:creationId xmlns:a16="http://schemas.microsoft.com/office/drawing/2014/main" id="{4971F959-46CD-44F4-B98B-98EF7910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7"/>
            <a:stretch/>
          </p:blipFill>
          <p:spPr>
            <a:xfrm>
              <a:off x="4415390" y="1059461"/>
              <a:ext cx="620580" cy="790774"/>
            </a:xfrm>
            <a:prstGeom prst="rect">
              <a:avLst/>
            </a:prstGeom>
          </p:spPr>
        </p:pic>
      </p:grpSp>
      <p:grpSp>
        <p:nvGrpSpPr>
          <p:cNvPr id="1067" name="Groupe 1066">
            <a:extLst>
              <a:ext uri="{FF2B5EF4-FFF2-40B4-BE49-F238E27FC236}">
                <a16:creationId xmlns:a16="http://schemas.microsoft.com/office/drawing/2014/main" id="{F77A738E-00EF-4E3A-8FD5-F081FC9DCBBA}"/>
              </a:ext>
            </a:extLst>
          </p:cNvPr>
          <p:cNvGrpSpPr/>
          <p:nvPr/>
        </p:nvGrpSpPr>
        <p:grpSpPr>
          <a:xfrm>
            <a:off x="5554364" y="692158"/>
            <a:ext cx="1119236" cy="1416407"/>
            <a:chOff x="3300363" y="751347"/>
            <a:chExt cx="1119236" cy="1416407"/>
          </a:xfrm>
        </p:grpSpPr>
        <p:pic>
          <p:nvPicPr>
            <p:cNvPr id="1025" name="Image 1024">
              <a:extLst>
                <a:ext uri="{FF2B5EF4-FFF2-40B4-BE49-F238E27FC236}">
                  <a16:creationId xmlns:a16="http://schemas.microsoft.com/office/drawing/2014/main" id="{967B368A-3045-45D9-876E-3592072F6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9382" y="751347"/>
              <a:ext cx="1065880" cy="1151998"/>
            </a:xfrm>
            <a:prstGeom prst="rect">
              <a:avLst/>
            </a:prstGeom>
          </p:spPr>
        </p:pic>
        <p:sp>
          <p:nvSpPr>
            <p:cNvPr id="1027" name="ZoneTexte 1026">
              <a:extLst>
                <a:ext uri="{FF2B5EF4-FFF2-40B4-BE49-F238E27FC236}">
                  <a16:creationId xmlns:a16="http://schemas.microsoft.com/office/drawing/2014/main" id="{BF8EEF52-2C10-4602-9DF9-C055581F1645}"/>
                </a:ext>
              </a:extLst>
            </p:cNvPr>
            <p:cNvSpPr txBox="1"/>
            <p:nvPr/>
          </p:nvSpPr>
          <p:spPr>
            <a:xfrm>
              <a:off x="3304185" y="1767644"/>
              <a:ext cx="1115414" cy="400110"/>
            </a:xfrm>
            <a:prstGeom prst="rect">
              <a:avLst/>
            </a:prstGeom>
            <a:solidFill>
              <a:srgbClr val="404040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</a:rPr>
                <a:t>Axelle LEMAIRE</a:t>
              </a:r>
            </a:p>
            <a:p>
              <a:r>
                <a:rPr lang="fr-FR" sz="500" dirty="0">
                  <a:solidFill>
                    <a:schemeClr val="bg1"/>
                  </a:solidFill>
                  <a:hlinkClick r:id="rId65" tooltip="Secrétaire d’Éta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secrétaire d’État</a:t>
              </a:r>
              <a:r>
                <a:rPr lang="fr-FR" sz="500" dirty="0">
                  <a:solidFill>
                    <a:schemeClr val="bg1"/>
                  </a:solidFill>
                </a:rPr>
                <a:t> chargée du </a:t>
              </a:r>
              <a:r>
                <a:rPr lang="fr-FR" sz="700" dirty="0">
                  <a:solidFill>
                    <a:schemeClr val="bg1"/>
                  </a:solidFill>
                  <a:hlinkClick r:id="rId66" tooltip="Numériqu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numérique</a:t>
              </a:r>
              <a:r>
                <a:rPr lang="fr-FR" sz="700" dirty="0">
                  <a:solidFill>
                    <a:schemeClr val="bg1"/>
                  </a:solidFill>
                </a:rPr>
                <a:t>  FRANCE</a:t>
              </a:r>
              <a:endParaRPr lang="fr-FR" sz="500" dirty="0">
                <a:solidFill>
                  <a:schemeClr val="bg1"/>
                </a:solidFill>
              </a:endParaRPr>
            </a:p>
          </p:txBody>
        </p:sp>
        <p:pic>
          <p:nvPicPr>
            <p:cNvPr id="1034" name="Image 1033">
              <a:extLst>
                <a:ext uri="{FF2B5EF4-FFF2-40B4-BE49-F238E27FC236}">
                  <a16:creationId xmlns:a16="http://schemas.microsoft.com/office/drawing/2014/main" id="{B0F3AA1A-866C-4195-B6B3-A946E6B41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0363" y="1070030"/>
              <a:ext cx="634272" cy="790774"/>
            </a:xfrm>
            <a:prstGeom prst="rect">
              <a:avLst/>
            </a:prstGeom>
          </p:spPr>
        </p:pic>
      </p:grpSp>
      <p:pic>
        <p:nvPicPr>
          <p:cNvPr id="1038" name="Image 1037">
            <a:extLst>
              <a:ext uri="{FF2B5EF4-FFF2-40B4-BE49-F238E27FC236}">
                <a16:creationId xmlns:a16="http://schemas.microsoft.com/office/drawing/2014/main" id="{4C6336A6-8083-45C1-B56D-D3642122390D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896" y="2491466"/>
            <a:ext cx="938832" cy="790774"/>
          </a:xfrm>
          <a:prstGeom prst="rect">
            <a:avLst/>
          </a:prstGeom>
        </p:spPr>
      </p:pic>
      <p:grpSp>
        <p:nvGrpSpPr>
          <p:cNvPr id="1041" name="Groupe 1040">
            <a:extLst>
              <a:ext uri="{FF2B5EF4-FFF2-40B4-BE49-F238E27FC236}">
                <a16:creationId xmlns:a16="http://schemas.microsoft.com/office/drawing/2014/main" id="{443A26E2-72CE-472B-8547-61DCB72C7857}"/>
              </a:ext>
            </a:extLst>
          </p:cNvPr>
          <p:cNvGrpSpPr/>
          <p:nvPr/>
        </p:nvGrpSpPr>
        <p:grpSpPr>
          <a:xfrm>
            <a:off x="10760894" y="2232207"/>
            <a:ext cx="1368062" cy="1407591"/>
            <a:chOff x="10838857" y="2087262"/>
            <a:chExt cx="1368062" cy="1407591"/>
          </a:xfrm>
        </p:grpSpPr>
        <p:grpSp>
          <p:nvGrpSpPr>
            <p:cNvPr id="1037" name="Groupe 1036">
              <a:extLst>
                <a:ext uri="{FF2B5EF4-FFF2-40B4-BE49-F238E27FC236}">
                  <a16:creationId xmlns:a16="http://schemas.microsoft.com/office/drawing/2014/main" id="{6D8FF479-1E31-48F7-A732-B51D877F2784}"/>
                </a:ext>
              </a:extLst>
            </p:cNvPr>
            <p:cNvGrpSpPr/>
            <p:nvPr/>
          </p:nvGrpSpPr>
          <p:grpSpPr>
            <a:xfrm>
              <a:off x="11123261" y="2087262"/>
              <a:ext cx="1083658" cy="1407591"/>
              <a:chOff x="4384440" y="2114038"/>
              <a:chExt cx="1083658" cy="140759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EAE0E64-80EC-4B66-B664-58085796DD96}"/>
                  </a:ext>
                </a:extLst>
              </p:cNvPr>
              <p:cNvSpPr/>
              <p:nvPr/>
            </p:nvSpPr>
            <p:spPr>
              <a:xfrm>
                <a:off x="4384440" y="3121519"/>
                <a:ext cx="1077098" cy="40011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700" b="1" dirty="0">
                    <a:solidFill>
                      <a:schemeClr val="bg1"/>
                    </a:solidFill>
                  </a:rPr>
                  <a:t>Philippe </a:t>
                </a:r>
                <a:r>
                  <a:rPr lang="fr-FR" sz="700" b="1" cap="all" dirty="0" err="1">
                    <a:solidFill>
                      <a:schemeClr val="bg1"/>
                    </a:solidFill>
                  </a:rPr>
                  <a:t>Monloubou</a:t>
                </a:r>
                <a:endParaRPr lang="fr-FR" sz="700" b="1" cap="all" dirty="0">
                  <a:solidFill>
                    <a:schemeClr val="bg1"/>
                  </a:solidFill>
                </a:endParaRPr>
              </a:p>
              <a:p>
                <a:r>
                  <a:rPr lang="fr-FR" sz="500" dirty="0">
                    <a:solidFill>
                      <a:schemeClr val="bg1"/>
                    </a:solidFill>
                  </a:rPr>
                  <a:t>Président du directoire</a:t>
                </a:r>
              </a:p>
              <a:p>
                <a:r>
                  <a:rPr lang="fr-FR" sz="800" b="1" dirty="0">
                    <a:solidFill>
                      <a:schemeClr val="bg1"/>
                    </a:solidFill>
                  </a:rPr>
                  <a:t>ENEDIS</a:t>
                </a:r>
              </a:p>
            </p:txBody>
          </p:sp>
          <p:pic>
            <p:nvPicPr>
              <p:cNvPr id="144" name="Espace réservé du contenu 33">
                <a:extLst>
                  <a:ext uri="{FF2B5EF4-FFF2-40B4-BE49-F238E27FC236}">
                    <a16:creationId xmlns:a16="http://schemas.microsoft.com/office/drawing/2014/main" id="{FE31B9D7-D74E-44E2-8CC0-7E8CF7E9A0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8" cstate="email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93130" y="2114038"/>
                <a:ext cx="1074968" cy="10356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1040" name="Image 1039">
              <a:extLst>
                <a:ext uri="{FF2B5EF4-FFF2-40B4-BE49-F238E27FC236}">
                  <a16:creationId xmlns:a16="http://schemas.microsoft.com/office/drawing/2014/main" id="{F608D49C-99CD-40CF-AF83-A907301FB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8857" y="2406489"/>
              <a:ext cx="938832" cy="790774"/>
            </a:xfrm>
            <a:prstGeom prst="rect">
              <a:avLst/>
            </a:prstGeom>
          </p:spPr>
        </p:pic>
      </p:grpSp>
      <p:pic>
        <p:nvPicPr>
          <p:cNvPr id="1042" name="Image 1041">
            <a:extLst>
              <a:ext uri="{FF2B5EF4-FFF2-40B4-BE49-F238E27FC236}">
                <a16:creationId xmlns:a16="http://schemas.microsoft.com/office/drawing/2014/main" id="{4B07993E-F21C-4B82-8DE5-B8E5E33C049A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462" y="4140089"/>
            <a:ext cx="938832" cy="790774"/>
          </a:xfrm>
          <a:prstGeom prst="rect">
            <a:avLst/>
          </a:prstGeom>
        </p:spPr>
      </p:pic>
      <p:pic>
        <p:nvPicPr>
          <p:cNvPr id="1043" name="Image 1042">
            <a:extLst>
              <a:ext uri="{FF2B5EF4-FFF2-40B4-BE49-F238E27FC236}">
                <a16:creationId xmlns:a16="http://schemas.microsoft.com/office/drawing/2014/main" id="{E09850D3-8248-472C-A07A-A68563EC2C5A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272" y="4192103"/>
            <a:ext cx="938832" cy="790774"/>
          </a:xfrm>
          <a:prstGeom prst="rect">
            <a:avLst/>
          </a:prstGeom>
        </p:spPr>
      </p:pic>
      <p:pic>
        <p:nvPicPr>
          <p:cNvPr id="1044" name="Image 1043">
            <a:extLst>
              <a:ext uri="{FF2B5EF4-FFF2-40B4-BE49-F238E27FC236}">
                <a16:creationId xmlns:a16="http://schemas.microsoft.com/office/drawing/2014/main" id="{2147FF25-0C3E-4604-9AA9-A6E8C0611EB5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882" y="4118857"/>
            <a:ext cx="938832" cy="790774"/>
          </a:xfrm>
          <a:prstGeom prst="rect">
            <a:avLst/>
          </a:prstGeom>
        </p:spPr>
      </p:pic>
      <p:pic>
        <p:nvPicPr>
          <p:cNvPr id="1045" name="Image 1044">
            <a:extLst>
              <a:ext uri="{FF2B5EF4-FFF2-40B4-BE49-F238E27FC236}">
                <a16:creationId xmlns:a16="http://schemas.microsoft.com/office/drawing/2014/main" id="{8982AB3E-ECCE-417A-B2F9-7DA5B3F17F8B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432" y="4083162"/>
            <a:ext cx="938832" cy="790774"/>
          </a:xfrm>
          <a:prstGeom prst="rect">
            <a:avLst/>
          </a:prstGeom>
        </p:spPr>
      </p:pic>
      <p:pic>
        <p:nvPicPr>
          <p:cNvPr id="1047" name="Image 1046">
            <a:extLst>
              <a:ext uri="{FF2B5EF4-FFF2-40B4-BE49-F238E27FC236}">
                <a16:creationId xmlns:a16="http://schemas.microsoft.com/office/drawing/2014/main" id="{CB3B49BD-C93F-458F-A371-5A1B7C533810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61" y="4187257"/>
            <a:ext cx="934604" cy="732730"/>
          </a:xfrm>
          <a:prstGeom prst="rect">
            <a:avLst/>
          </a:prstGeom>
        </p:spPr>
      </p:pic>
      <p:pic>
        <p:nvPicPr>
          <p:cNvPr id="1049" name="Image 1048">
            <a:extLst>
              <a:ext uri="{FF2B5EF4-FFF2-40B4-BE49-F238E27FC236}">
                <a16:creationId xmlns:a16="http://schemas.microsoft.com/office/drawing/2014/main" id="{0CAF203D-3081-4DC0-83F1-7AD1013C9156}"/>
              </a:ext>
            </a:extLst>
          </p:cNvPr>
          <p:cNvPicPr>
            <a:picLocks noChangeAspect="1"/>
          </p:cNvPicPr>
          <p:nvPr/>
        </p:nvPicPr>
        <p:blipFill rotWithShape="1"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125" y="5580577"/>
            <a:ext cx="576651" cy="867792"/>
          </a:xfrm>
          <a:prstGeom prst="rect">
            <a:avLst/>
          </a:prstGeom>
        </p:spPr>
      </p:pic>
      <p:pic>
        <p:nvPicPr>
          <p:cNvPr id="1050" name="Image 1049">
            <a:extLst>
              <a:ext uri="{FF2B5EF4-FFF2-40B4-BE49-F238E27FC236}">
                <a16:creationId xmlns:a16="http://schemas.microsoft.com/office/drawing/2014/main" id="{19C3397B-7293-4E52-9BBD-3FE7C1E990DA}"/>
              </a:ext>
            </a:extLst>
          </p:cNvPr>
          <p:cNvPicPr>
            <a:picLocks noChangeAspect="1"/>
          </p:cNvPicPr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86" y="5555176"/>
            <a:ext cx="1106878" cy="867792"/>
          </a:xfrm>
          <a:prstGeom prst="rect">
            <a:avLst/>
          </a:prstGeom>
        </p:spPr>
      </p:pic>
      <p:pic>
        <p:nvPicPr>
          <p:cNvPr id="1051" name="Image 1050">
            <a:extLst>
              <a:ext uri="{FF2B5EF4-FFF2-40B4-BE49-F238E27FC236}">
                <a16:creationId xmlns:a16="http://schemas.microsoft.com/office/drawing/2014/main" id="{4465A8C5-E95D-4B8E-9FDA-5C332AE42158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304" y="5591588"/>
            <a:ext cx="938832" cy="790774"/>
          </a:xfrm>
          <a:prstGeom prst="rect">
            <a:avLst/>
          </a:prstGeom>
        </p:spPr>
      </p:pic>
      <p:pic>
        <p:nvPicPr>
          <p:cNvPr id="1052" name="Image 1051">
            <a:extLst>
              <a:ext uri="{FF2B5EF4-FFF2-40B4-BE49-F238E27FC236}">
                <a16:creationId xmlns:a16="http://schemas.microsoft.com/office/drawing/2014/main" id="{BC1F20CF-CE7D-4051-A17B-536F1A929BB2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657" y="5639493"/>
            <a:ext cx="938832" cy="790774"/>
          </a:xfrm>
          <a:prstGeom prst="rect">
            <a:avLst/>
          </a:prstGeom>
        </p:spPr>
      </p:pic>
      <p:pic>
        <p:nvPicPr>
          <p:cNvPr id="1053" name="Image 1052">
            <a:extLst>
              <a:ext uri="{FF2B5EF4-FFF2-40B4-BE49-F238E27FC236}">
                <a16:creationId xmlns:a16="http://schemas.microsoft.com/office/drawing/2014/main" id="{A5AE7588-031A-4AC8-89FB-085F4C9E8ED2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571" y="5639493"/>
            <a:ext cx="938832" cy="790774"/>
          </a:xfrm>
          <a:prstGeom prst="rect">
            <a:avLst/>
          </a:prstGeom>
        </p:spPr>
      </p:pic>
      <p:pic>
        <p:nvPicPr>
          <p:cNvPr id="1054" name="Image 1053">
            <a:extLst>
              <a:ext uri="{FF2B5EF4-FFF2-40B4-BE49-F238E27FC236}">
                <a16:creationId xmlns:a16="http://schemas.microsoft.com/office/drawing/2014/main" id="{8C45BAF9-186B-4A15-ACB0-75427F434CF0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750" y="5629411"/>
            <a:ext cx="938832" cy="790774"/>
          </a:xfrm>
          <a:prstGeom prst="rect">
            <a:avLst/>
          </a:prstGeom>
        </p:spPr>
      </p:pic>
      <p:pic>
        <p:nvPicPr>
          <p:cNvPr id="1055" name="Image 1054">
            <a:extLst>
              <a:ext uri="{FF2B5EF4-FFF2-40B4-BE49-F238E27FC236}">
                <a16:creationId xmlns:a16="http://schemas.microsoft.com/office/drawing/2014/main" id="{5FDCF32F-0ED5-4440-B209-0253EA919EDE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402" y="5615546"/>
            <a:ext cx="938832" cy="790774"/>
          </a:xfrm>
          <a:prstGeom prst="rect">
            <a:avLst/>
          </a:prstGeom>
        </p:spPr>
      </p:pic>
      <p:pic>
        <p:nvPicPr>
          <p:cNvPr id="1056" name="Image 1055">
            <a:extLst>
              <a:ext uri="{FF2B5EF4-FFF2-40B4-BE49-F238E27FC236}">
                <a16:creationId xmlns:a16="http://schemas.microsoft.com/office/drawing/2014/main" id="{3337D1C2-EF98-411A-9E5B-46B2C8EF8B42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081" y="5629411"/>
            <a:ext cx="938832" cy="79077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0591FB4-768A-4461-977E-7309905A3B29}"/>
              </a:ext>
            </a:extLst>
          </p:cNvPr>
          <p:cNvSpPr/>
          <p:nvPr/>
        </p:nvSpPr>
        <p:spPr>
          <a:xfrm>
            <a:off x="5510866" y="6296641"/>
            <a:ext cx="1094497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</a:rPr>
              <a:t>J-Ch</a:t>
            </a:r>
            <a:r>
              <a:rPr lang="fr-FR" sz="800" dirty="0">
                <a:solidFill>
                  <a:schemeClr val="bg1"/>
                </a:solidFill>
              </a:rPr>
              <a:t> </a:t>
            </a:r>
            <a:r>
              <a:rPr lang="fr-FR" sz="800" b="1" dirty="0">
                <a:solidFill>
                  <a:schemeClr val="bg1"/>
                </a:solidFill>
              </a:rPr>
              <a:t>TORTORA</a:t>
            </a:r>
          </a:p>
          <a:p>
            <a:r>
              <a:rPr lang="fr-FR" sz="700" b="1" dirty="0">
                <a:solidFill>
                  <a:schemeClr val="bg1"/>
                </a:solidFill>
              </a:rPr>
              <a:t>Président</a:t>
            </a:r>
            <a:r>
              <a:rPr lang="fr-FR" sz="5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700" b="1" dirty="0">
                <a:solidFill>
                  <a:schemeClr val="bg1"/>
                </a:solidFill>
              </a:rPr>
              <a:t>LA TRIBUNE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63AE3B-2BFB-41FC-8C8C-38B294EEFBCA}"/>
              </a:ext>
            </a:extLst>
          </p:cNvPr>
          <p:cNvSpPr txBox="1"/>
          <p:nvPr/>
        </p:nvSpPr>
        <p:spPr>
          <a:xfrm>
            <a:off x="1193458" y="6261673"/>
            <a:ext cx="1084713" cy="4462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Patrice </a:t>
            </a:r>
            <a:r>
              <a:rPr lang="fr-FR" sz="800" b="1" cap="all" dirty="0">
                <a:solidFill>
                  <a:schemeClr val="bg1"/>
                </a:solidFill>
              </a:rPr>
              <a:t>Courtaban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COO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TV5 </a:t>
            </a:r>
            <a:endParaRPr lang="en-US" sz="700" b="1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561D09-3BF3-46DB-926C-33C58AD9120B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080" y="4168044"/>
            <a:ext cx="581512" cy="73273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3F41D8-C6E9-4379-A2BD-BC49E30E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902B-0BCC-40ED-95B8-9A00AC5637F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048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Titre 1"/>
          <p:cNvSpPr txBox="1">
            <a:spLocks noGrp="1"/>
          </p:cNvSpPr>
          <p:nvPr>
            <p:ph type="title"/>
          </p:nvPr>
        </p:nvSpPr>
        <p:spPr>
          <a:xfrm>
            <a:off x="119335" y="111611"/>
            <a:ext cx="11360702" cy="763502"/>
          </a:xfrm>
          <a:prstGeom prst="rect">
            <a:avLst/>
          </a:prstGeom>
        </p:spPr>
        <p:txBody>
          <a:bodyPr/>
          <a:lstStyle>
            <a:lvl1pPr defTabSz="777240">
              <a:defRPr sz="1700"/>
            </a:lvl1pPr>
          </a:lstStyle>
          <a:p>
            <a:r>
              <a:rPr dirty="0">
                <a:solidFill>
                  <a:schemeClr val="bg1"/>
                </a:solidFill>
              </a:rPr>
              <a:t>Nos plus </a:t>
            </a:r>
            <a:r>
              <a:rPr dirty="0" err="1">
                <a:solidFill>
                  <a:schemeClr val="bg1"/>
                </a:solidFill>
              </a:rPr>
              <a:t>sincères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remerciements</a:t>
            </a:r>
            <a:r>
              <a:rPr dirty="0">
                <a:solidFill>
                  <a:schemeClr val="bg1"/>
                </a:solidFill>
              </a:rPr>
              <a:t> pour </a:t>
            </a:r>
            <a:r>
              <a:rPr dirty="0" err="1">
                <a:solidFill>
                  <a:schemeClr val="bg1"/>
                </a:solidFill>
              </a:rPr>
              <a:t>toutes</a:t>
            </a:r>
            <a:r>
              <a:rPr dirty="0">
                <a:solidFill>
                  <a:schemeClr val="bg1"/>
                </a:solidFill>
              </a:rPr>
              <a:t> les belles </a:t>
            </a:r>
            <a:r>
              <a:rPr dirty="0" err="1">
                <a:solidFill>
                  <a:schemeClr val="bg1"/>
                </a:solidFill>
              </a:rPr>
              <a:t>énergies</a:t>
            </a:r>
            <a:r>
              <a:rPr dirty="0">
                <a:solidFill>
                  <a:schemeClr val="bg1"/>
                </a:solidFill>
              </a:rPr>
              <a:t> du village francophone et de </a:t>
            </a:r>
            <a:r>
              <a:rPr dirty="0" err="1">
                <a:solidFill>
                  <a:schemeClr val="bg1"/>
                </a:solidFill>
              </a:rPr>
              <a:t>myGlobalVillage</a:t>
            </a:r>
            <a:r>
              <a:rPr dirty="0">
                <a:solidFill>
                  <a:schemeClr val="bg1"/>
                </a:solidFill>
              </a:rPr>
              <a:t> (1/2)</a:t>
            </a:r>
          </a:p>
        </p:txBody>
      </p:sp>
      <p:sp>
        <p:nvSpPr>
          <p:cNvPr id="1013" name="Rectangle 4"/>
          <p:cNvSpPr txBox="1"/>
          <p:nvPr/>
        </p:nvSpPr>
        <p:spPr>
          <a:xfrm>
            <a:off x="119335" y="875113"/>
            <a:ext cx="11838886" cy="5613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7000"/>
              </a:lnSpc>
              <a:defRPr cap="all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>
                <a:solidFill>
                  <a:srgbClr val="704C9E"/>
                </a:solidFill>
              </a:rPr>
              <a:t>Advanced Tourism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Sophie-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Lacour </a:t>
            </a:r>
            <a:r>
              <a:rPr sz="1400" dirty="0">
                <a:solidFill>
                  <a:srgbClr val="704C9E"/>
                </a:solidFill>
              </a:rPr>
              <a:t>Agence </a:t>
            </a:r>
            <a:r>
              <a:rPr sz="1400" dirty="0" err="1">
                <a:solidFill>
                  <a:srgbClr val="704C9E"/>
                </a:solidFill>
              </a:rPr>
              <a:t>Développement</a:t>
            </a:r>
            <a:r>
              <a:rPr sz="1400" dirty="0">
                <a:solidFill>
                  <a:srgbClr val="704C9E"/>
                </a:solidFill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Economique</a:t>
            </a:r>
            <a:r>
              <a:rPr sz="1400" dirty="0">
                <a:solidFill>
                  <a:srgbClr val="704C9E"/>
                </a:solidFill>
              </a:rPr>
              <a:t> - </a:t>
            </a:r>
            <a:r>
              <a:rPr sz="1400" dirty="0" err="1">
                <a:solidFill>
                  <a:srgbClr val="704C9E"/>
                </a:solidFill>
              </a:rPr>
              <a:t>Pyrénées</a:t>
            </a:r>
            <a:r>
              <a:rPr sz="1400" dirty="0">
                <a:solidFill>
                  <a:srgbClr val="704C9E"/>
                </a:solidFill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Méditerranée</a:t>
            </a:r>
            <a:r>
              <a:rPr sz="1400" dirty="0">
                <a:solidFill>
                  <a:srgbClr val="704C9E"/>
                </a:solidFill>
              </a:rPr>
              <a:t> Invest </a:t>
            </a:r>
            <a:r>
              <a:rPr sz="1400" dirty="0"/>
              <a:t>-</a:t>
            </a:r>
            <a:r>
              <a:rPr sz="1400" cap="none" dirty="0"/>
              <a:t>Laurent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Gauze </a:t>
            </a:r>
            <a:r>
              <a:rPr sz="1400" dirty="0">
                <a:solidFill>
                  <a:srgbClr val="704C9E"/>
                </a:solidFill>
              </a:rPr>
              <a:t>Agence </a:t>
            </a:r>
            <a:r>
              <a:rPr sz="1400" dirty="0" err="1">
                <a:solidFill>
                  <a:srgbClr val="704C9E"/>
                </a:solidFill>
              </a:rPr>
              <a:t>Régionale</a:t>
            </a:r>
            <a:r>
              <a:rPr sz="1400" dirty="0">
                <a:solidFill>
                  <a:srgbClr val="704C9E"/>
                </a:solidFill>
              </a:rPr>
              <a:t> du </a:t>
            </a:r>
            <a:r>
              <a:rPr sz="1400" dirty="0" err="1">
                <a:solidFill>
                  <a:srgbClr val="704C9E"/>
                </a:solidFill>
              </a:rPr>
              <a:t>Tourisme</a:t>
            </a:r>
            <a:r>
              <a:rPr sz="1400" dirty="0">
                <a:solidFill>
                  <a:srgbClr val="704C9E"/>
                </a:solidFill>
              </a:rPr>
              <a:t> Grand Est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Nicolas-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FRANÇOIS </a:t>
            </a:r>
            <a:r>
              <a:rPr sz="1400" dirty="0">
                <a:solidFill>
                  <a:srgbClr val="704C9E"/>
                </a:solidFill>
              </a:rPr>
              <a:t>Agent Double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Christelle-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NOUVIAIRE  </a:t>
            </a:r>
            <a:r>
              <a:rPr sz="1400" dirty="0"/>
              <a:t> </a:t>
            </a:r>
            <a:r>
              <a:rPr sz="1400" cap="none" dirty="0"/>
              <a:t>Karine-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Elkobbi  </a:t>
            </a:r>
            <a:r>
              <a:rPr sz="1400" dirty="0" err="1">
                <a:solidFill>
                  <a:srgbClr val="704C9E"/>
                </a:solidFill>
              </a:rPr>
              <a:t>AiiNTENSE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Daniel-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Duhautbout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Alliance </a:t>
            </a:r>
            <a:r>
              <a:rPr sz="1400" dirty="0" err="1">
                <a:solidFill>
                  <a:srgbClr val="704C9E"/>
                </a:solidFill>
              </a:rPr>
              <a:t>Française</a:t>
            </a:r>
            <a:r>
              <a:rPr lang="fr-FR" sz="1400" dirty="0">
                <a:solidFill>
                  <a:srgbClr val="704C9E"/>
                </a:solidFill>
              </a:rPr>
              <a:t> las vegas </a:t>
            </a:r>
            <a:r>
              <a:rPr sz="1400" dirty="0"/>
              <a:t>-</a:t>
            </a:r>
            <a:r>
              <a:rPr sz="1400" cap="none" dirty="0"/>
              <a:t>Claudine-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Escobar-Durand</a:t>
            </a:r>
            <a:r>
              <a:rPr sz="1400" dirty="0"/>
              <a:t>-</a:t>
            </a:r>
            <a:r>
              <a:rPr sz="1400" cap="none" dirty="0"/>
              <a:t>Marc-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Zeman</a:t>
            </a:r>
            <a:r>
              <a:rPr sz="1400" dirty="0"/>
              <a:t>-</a:t>
            </a:r>
            <a:r>
              <a:rPr lang="fr-FR" sz="1400" dirty="0"/>
              <a:t> </a:t>
            </a:r>
            <a:r>
              <a:rPr sz="1400" dirty="0">
                <a:solidFill>
                  <a:srgbClr val="704C9E"/>
                </a:solidFill>
              </a:rPr>
              <a:t>ANGELLE CONSULTING</a:t>
            </a:r>
            <a:r>
              <a:rPr sz="1400" dirty="0"/>
              <a:t>-</a:t>
            </a:r>
            <a:r>
              <a:rPr sz="1400" cap="none" dirty="0"/>
              <a:t>CLAIRE-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ANGELLE </a:t>
            </a:r>
            <a:r>
              <a:rPr sz="1400" dirty="0">
                <a:solidFill>
                  <a:srgbClr val="704C9E"/>
                </a:solidFill>
              </a:rPr>
              <a:t>Angers French Tech</a:t>
            </a:r>
            <a:r>
              <a:rPr sz="1400" dirty="0"/>
              <a:t>-</a:t>
            </a:r>
            <a:r>
              <a:rPr sz="1400" cap="none" dirty="0"/>
              <a:t>Yannick-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BOURDIN </a:t>
            </a:r>
            <a:r>
              <a:rPr sz="1400" cap="none" dirty="0"/>
              <a:t>Corine-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Busson-Benhammou </a:t>
            </a:r>
            <a:r>
              <a:rPr sz="1400" dirty="0">
                <a:solidFill>
                  <a:srgbClr val="704C9E"/>
                </a:solidFill>
              </a:rPr>
              <a:t>Angers Loire Metropole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Richard-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Thibaudeau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- -</a:t>
            </a:r>
            <a:r>
              <a:rPr sz="1400" cap="none" dirty="0"/>
              <a:t>Christophe-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Béchu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ARKEA</a:t>
            </a:r>
            <a:r>
              <a:rPr sz="1400" cap="none" dirty="0"/>
              <a:t> Bertrand-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BLANPAIN </a:t>
            </a:r>
            <a:r>
              <a:rPr sz="1400" dirty="0"/>
              <a:t>-</a:t>
            </a:r>
            <a:r>
              <a:rPr sz="1400" cap="none" dirty="0"/>
              <a:t>JEROME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GRENTHE   </a:t>
            </a:r>
            <a:r>
              <a:rPr sz="1400" cap="none" dirty="0"/>
              <a:t>Laurent-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BLANCHARD </a:t>
            </a:r>
            <a:r>
              <a:rPr sz="1400" dirty="0" err="1">
                <a:solidFill>
                  <a:srgbClr val="704C9E"/>
                </a:solidFill>
              </a:rPr>
              <a:t>Arkéa</a:t>
            </a:r>
            <a:r>
              <a:rPr sz="1400" dirty="0">
                <a:solidFill>
                  <a:srgbClr val="704C9E"/>
                </a:solidFill>
              </a:rPr>
              <a:t> Banque </a:t>
            </a:r>
            <a:r>
              <a:rPr sz="1400" dirty="0" err="1">
                <a:solidFill>
                  <a:srgbClr val="704C9E"/>
                </a:solidFill>
              </a:rPr>
              <a:t>Entreprises</a:t>
            </a:r>
            <a:r>
              <a:rPr sz="1400" dirty="0">
                <a:solidFill>
                  <a:srgbClr val="704C9E"/>
                </a:solidFill>
              </a:rPr>
              <a:t> et </a:t>
            </a:r>
            <a:r>
              <a:rPr sz="1400" dirty="0" err="1">
                <a:solidFill>
                  <a:srgbClr val="704C9E"/>
                </a:solidFill>
              </a:rPr>
              <a:t>Institutionnels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Morgan-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CARVAL</a:t>
            </a:r>
            <a:r>
              <a:rPr sz="1400" dirty="0"/>
              <a:t>-</a:t>
            </a:r>
            <a:r>
              <a:rPr sz="1400" cap="none" dirty="0"/>
              <a:t>STEPHANE </a:t>
            </a:r>
            <a:r>
              <a:rPr lang="fr-FR" sz="1400" cap="none" dirty="0"/>
              <a:t>–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BAVENCOFFE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ARKEA CAPITAL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Morgan-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CARVAL </a:t>
            </a:r>
            <a:r>
              <a:rPr sz="1400" dirty="0" err="1"/>
              <a:t>Armynina</a:t>
            </a:r>
            <a:r>
              <a:rPr sz="1400" dirty="0"/>
              <a:t>-</a:t>
            </a:r>
            <a:r>
              <a:rPr sz="1400" cap="none" dirty="0"/>
              <a:t>Ara-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Cinar  </a:t>
            </a:r>
            <a:r>
              <a:rPr sz="1400" dirty="0">
                <a:solidFill>
                  <a:srgbClr val="704C9E"/>
                </a:solidFill>
              </a:rPr>
              <a:t>Assemblée </a:t>
            </a:r>
            <a:r>
              <a:rPr sz="1400" dirty="0" err="1">
                <a:solidFill>
                  <a:srgbClr val="704C9E"/>
                </a:solidFill>
              </a:rPr>
              <a:t>Nationale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Christophe 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Arend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>
                <a:solidFill>
                  <a:srgbClr val="704C9E"/>
                </a:solidFill>
              </a:rPr>
              <a:t>Association des Francophones </a:t>
            </a:r>
            <a:r>
              <a:rPr sz="1400" dirty="0" err="1">
                <a:solidFill>
                  <a:srgbClr val="704C9E"/>
                </a:solidFill>
              </a:rPr>
              <a:t>d'Ottawa</a:t>
            </a:r>
            <a:r>
              <a:rPr sz="1400" dirty="0">
                <a:solidFill>
                  <a:srgbClr val="704C9E"/>
                </a:solidFill>
              </a:rPr>
              <a:t> </a:t>
            </a:r>
            <a:r>
              <a:rPr lang="fr-FR" sz="1400" dirty="0"/>
              <a:t>–</a:t>
            </a:r>
            <a:r>
              <a:rPr sz="1400" dirty="0"/>
              <a:t> </a:t>
            </a:r>
            <a:r>
              <a:rPr sz="1400" dirty="0">
                <a:solidFill>
                  <a:srgbClr val="704C9E"/>
                </a:solidFill>
              </a:rPr>
              <a:t>ACFO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André-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Bouchar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 err="1">
                <a:solidFill>
                  <a:srgbClr val="704C9E"/>
                </a:solidFill>
              </a:rPr>
              <a:t>Atout</a:t>
            </a:r>
            <a:r>
              <a:rPr sz="1400" dirty="0">
                <a:solidFill>
                  <a:srgbClr val="704C9E"/>
                </a:solidFill>
              </a:rPr>
              <a:t> France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Anne-Laure-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TUNCER  </a:t>
            </a:r>
            <a:r>
              <a:rPr sz="1400" dirty="0">
                <a:solidFill>
                  <a:srgbClr val="704C9E"/>
                </a:solidFill>
              </a:rPr>
              <a:t>AUDIT BUGEAUD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BENOIT-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BERTHOU </a:t>
            </a:r>
            <a:r>
              <a:rPr sz="1400" dirty="0"/>
              <a:t> </a:t>
            </a:r>
            <a:r>
              <a:rPr sz="1400" cap="none" dirty="0"/>
              <a:t>ROBERT-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MIRRI </a:t>
            </a:r>
            <a:r>
              <a:rPr sz="1400" dirty="0"/>
              <a:t>AWEX-</a:t>
            </a:r>
            <a:r>
              <a:rPr sz="1400" cap="none" dirty="0"/>
              <a:t>Michel-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BRICTEUX </a:t>
            </a:r>
            <a:r>
              <a:rPr sz="1400" dirty="0"/>
              <a:t> </a:t>
            </a:r>
            <a:r>
              <a:rPr sz="1400" cap="none" dirty="0"/>
              <a:t>Michel-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Kempeneers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Guy-François-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VANPAESSCHEN  </a:t>
            </a:r>
            <a:r>
              <a:rPr sz="1400" dirty="0">
                <a:solidFill>
                  <a:srgbClr val="704C9E"/>
                </a:solidFill>
              </a:rPr>
              <a:t>Banque de </a:t>
            </a:r>
            <a:r>
              <a:rPr lang="fr-FR" sz="1400" dirty="0">
                <a:solidFill>
                  <a:srgbClr val="704C9E"/>
                </a:solidFill>
              </a:rPr>
              <a:t>développement</a:t>
            </a:r>
            <a:r>
              <a:rPr sz="1400" dirty="0">
                <a:solidFill>
                  <a:srgbClr val="704C9E"/>
                </a:solidFill>
              </a:rPr>
              <a:t> du Canada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Jean-Philippe-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Pépin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BFM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Annick-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BLANPAIN </a:t>
            </a:r>
            <a:r>
              <a:rPr sz="1400" dirty="0">
                <a:solidFill>
                  <a:srgbClr val="704C9E"/>
                </a:solidFill>
              </a:rPr>
              <a:t>Bombardier Transport</a:t>
            </a:r>
            <a:r>
              <a:rPr sz="1400" dirty="0"/>
              <a:t>-</a:t>
            </a:r>
            <a:r>
              <a:rPr sz="1400" cap="none" dirty="0"/>
              <a:t>Francois-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Deschamps </a:t>
            </a:r>
            <a:r>
              <a:rPr sz="1400" dirty="0">
                <a:solidFill>
                  <a:srgbClr val="704C9E"/>
                </a:solidFill>
              </a:rPr>
              <a:t>Bordeaux </a:t>
            </a:r>
            <a:r>
              <a:rPr lang="fr-FR" sz="1400" dirty="0">
                <a:solidFill>
                  <a:srgbClr val="704C9E"/>
                </a:solidFill>
              </a:rPr>
              <a:t>Métropole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Mathieu-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Roussennac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fr-FR" sz="1400" dirty="0"/>
              <a:t>Aurelien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Binet </a:t>
            </a:r>
            <a:r>
              <a:rPr lang="fr-FR" sz="1400" dirty="0">
                <a:latin typeface="+mn-lt"/>
                <a:ea typeface="+mn-ea"/>
                <a:cs typeface="+mn-cs"/>
                <a:sym typeface="Helvetica"/>
              </a:rPr>
              <a:t>aurélie </a:t>
            </a:r>
            <a:r>
              <a:rPr lang="fr-FR" sz="1400" b="1" dirty="0" err="1">
                <a:latin typeface="+mn-lt"/>
                <a:ea typeface="+mn-ea"/>
                <a:cs typeface="+mn-cs"/>
                <a:sym typeface="Helvetica"/>
              </a:rPr>
              <a:t>crespo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BPI FRANCE-</a:t>
            </a:r>
            <a:r>
              <a:rPr sz="1400" cap="none" dirty="0"/>
              <a:t> Aurelie</a:t>
            </a:r>
            <a:r>
              <a:rPr lang="fr-FR" sz="1400" cap="none" dirty="0"/>
              <a:t> </a:t>
            </a:r>
            <a:r>
              <a:rPr sz="1400" cap="none" dirty="0"/>
              <a:t>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Mesnil</a:t>
            </a:r>
            <a:r>
              <a:rPr sz="1400" dirty="0"/>
              <a:t> -</a:t>
            </a:r>
            <a:r>
              <a:rPr sz="1400" cap="none" dirty="0"/>
              <a:t>Pedro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Novo </a:t>
            </a:r>
            <a:r>
              <a:rPr sz="1400" dirty="0">
                <a:solidFill>
                  <a:srgbClr val="704C9E"/>
                </a:solidFill>
              </a:rPr>
              <a:t>Bretagne Commerce International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Nicolas-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Plantis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/>
              <a:t>Business France -</a:t>
            </a:r>
            <a:r>
              <a:rPr sz="1400" cap="none" dirty="0"/>
              <a:t>Christophe-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Lecourtier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Cabinet </a:t>
            </a:r>
            <a:r>
              <a:rPr sz="1400" dirty="0" err="1"/>
              <a:t>Samman</a:t>
            </a:r>
            <a:r>
              <a:rPr sz="1400" dirty="0"/>
              <a:t> -</a:t>
            </a:r>
            <a:r>
              <a:rPr sz="1400" cap="none" dirty="0"/>
              <a:t>Sabah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DOUDOU  </a:t>
            </a:r>
            <a:r>
              <a:rPr sz="1400" dirty="0">
                <a:solidFill>
                  <a:srgbClr val="704C9E"/>
                </a:solidFill>
              </a:rPr>
              <a:t>CCI </a:t>
            </a:r>
            <a:r>
              <a:rPr sz="1400" dirty="0" err="1">
                <a:solidFill>
                  <a:srgbClr val="704C9E"/>
                </a:solidFill>
              </a:rPr>
              <a:t>Pyrénées</a:t>
            </a:r>
            <a:r>
              <a:rPr sz="1400" dirty="0">
                <a:solidFill>
                  <a:srgbClr val="704C9E"/>
                </a:solidFill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Orientales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Bernard-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Fourcade </a:t>
            </a:r>
            <a:r>
              <a:rPr sz="1400" dirty="0">
                <a:solidFill>
                  <a:srgbClr val="704C9E"/>
                </a:solidFill>
              </a:rPr>
              <a:t>Cercle de </a:t>
            </a:r>
            <a:r>
              <a:rPr sz="1400" dirty="0" err="1">
                <a:solidFill>
                  <a:srgbClr val="704C9E"/>
                </a:solidFill>
              </a:rPr>
              <a:t>l'Arbalète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Isabelle-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Potier </a:t>
            </a:r>
            <a:r>
              <a:rPr sz="1400" cap="none" dirty="0"/>
              <a:t>Laurent-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LE BROUDER </a:t>
            </a:r>
            <a:r>
              <a:rPr sz="1400" cap="none" dirty="0"/>
              <a:t>Corentin-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Curtenelle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latin typeface="+mn-lt"/>
                <a:ea typeface="+mn-ea"/>
                <a:cs typeface="+mn-cs"/>
                <a:sym typeface="Helvetica"/>
              </a:rPr>
              <a:t>B</a:t>
            </a:r>
            <a:r>
              <a:rPr sz="1400" cap="none" dirty="0"/>
              <a:t>enoit-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 saint sernin </a:t>
            </a:r>
            <a:r>
              <a:rPr sz="1400" dirty="0">
                <a:solidFill>
                  <a:srgbClr val="704C9E"/>
                </a:solidFill>
              </a:rPr>
              <a:t>CERCLE DU MARKETING DIRECT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Florent-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ARGENTIER </a:t>
            </a:r>
            <a:r>
              <a:rPr sz="1400" dirty="0">
                <a:solidFill>
                  <a:srgbClr val="704C9E"/>
                </a:solidFill>
              </a:rPr>
              <a:t>CES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Gary-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Shapiro </a:t>
            </a:r>
            <a:r>
              <a:rPr sz="1400" dirty="0">
                <a:solidFill>
                  <a:srgbClr val="704C9E"/>
                </a:solidFill>
              </a:rPr>
              <a:t>Charleston Regional Development Alliance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Karen-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Davison </a:t>
            </a:r>
            <a:r>
              <a:rPr sz="1400" cap="none" dirty="0"/>
              <a:t>Becky-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Ford </a:t>
            </a:r>
            <a:r>
              <a:rPr sz="1400" dirty="0"/>
              <a:t>CHAUMEIL-</a:t>
            </a:r>
            <a:r>
              <a:rPr sz="1400" cap="none" dirty="0"/>
              <a:t>Lionel-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Chaumeil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CHD </a:t>
            </a:r>
            <a:r>
              <a:rPr sz="1400" dirty="0" err="1"/>
              <a:t>Vendée</a:t>
            </a:r>
            <a:r>
              <a:rPr sz="1400" dirty="0"/>
              <a:t>-</a:t>
            </a:r>
            <a:r>
              <a:rPr sz="1400" cap="none" dirty="0"/>
              <a:t> Tristan-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Piron </a:t>
            </a:r>
            <a:r>
              <a:rPr sz="1400" dirty="0"/>
              <a:t>City of Laval-</a:t>
            </a:r>
            <a:r>
              <a:rPr sz="1400" cap="none" dirty="0"/>
              <a:t>Lidia-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Divry </a:t>
            </a:r>
            <a:r>
              <a:rPr sz="1400" dirty="0"/>
              <a:t>CNCCEF-</a:t>
            </a:r>
            <a:r>
              <a:rPr sz="1400" cap="none" dirty="0"/>
              <a:t>Gilbert-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REVEILLON </a:t>
            </a:r>
            <a:r>
              <a:rPr sz="1400" dirty="0"/>
              <a:t>Colas SA-</a:t>
            </a:r>
            <a:r>
              <a:rPr sz="1400" cap="none" dirty="0"/>
              <a:t>David-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Lerouge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coSmi</a:t>
            </a:r>
            <a:r>
              <a:rPr sz="1400" dirty="0">
                <a:solidFill>
                  <a:srgbClr val="704C9E"/>
                </a:solidFill>
              </a:rPr>
              <a:t> group</a:t>
            </a:r>
            <a:r>
              <a:rPr sz="1400" dirty="0"/>
              <a:t> -</a:t>
            </a:r>
            <a:r>
              <a:rPr sz="1400" cap="none" dirty="0"/>
              <a:t>Jean-Charles-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DUBREUCQ </a:t>
            </a:r>
            <a:r>
              <a:rPr sz="1400" dirty="0"/>
              <a:t>Crackle Plus-</a:t>
            </a:r>
            <a:r>
              <a:rPr sz="1400" cap="none" dirty="0"/>
              <a:t>Philippe-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Guelton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Délégation</a:t>
            </a:r>
            <a:r>
              <a:rPr sz="1400" dirty="0">
                <a:solidFill>
                  <a:srgbClr val="704C9E"/>
                </a:solidFill>
              </a:rPr>
              <a:t> du Québec à Los Angeles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Philippe-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Huneault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/>
              <a:t>digihub</a:t>
            </a:r>
            <a:r>
              <a:rPr sz="1400" dirty="0"/>
              <a:t>-</a:t>
            </a:r>
            <a:r>
              <a:rPr sz="1400" cap="none" dirty="0"/>
              <a:t>Philippe-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Nadeau </a:t>
            </a:r>
            <a:r>
              <a:rPr sz="1400" dirty="0">
                <a:solidFill>
                  <a:srgbClr val="704C9E"/>
                </a:solidFill>
              </a:rPr>
              <a:t>Digital Wallonia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Pascal-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Butera </a:t>
            </a:r>
            <a:r>
              <a:rPr sz="1400" dirty="0">
                <a:solidFill>
                  <a:srgbClr val="704C9E"/>
                </a:solidFill>
              </a:rPr>
              <a:t>EEIE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Benoit-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 Saint Sernin </a:t>
            </a:r>
            <a:r>
              <a:rPr sz="1400" dirty="0">
                <a:solidFill>
                  <a:srgbClr val="704C9E"/>
                </a:solidFill>
              </a:rPr>
              <a:t>EMOTIC-</a:t>
            </a:r>
            <a:r>
              <a:rPr sz="1400" cap="none" dirty="0"/>
              <a:t> Michaël-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THOBY</a:t>
            </a:r>
            <a:r>
              <a:rPr sz="1400" cap="none" dirty="0"/>
              <a:t>  Olivier-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Guillet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Baptiste-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Rongier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fr-FR" sz="1400" dirty="0"/>
              <a:t>–</a:t>
            </a:r>
            <a:r>
              <a:rPr sz="1400" dirty="0">
                <a:solidFill>
                  <a:srgbClr val="704C9E"/>
                </a:solidFill>
              </a:rPr>
              <a:t>ENEDIS</a:t>
            </a:r>
            <a:r>
              <a:rPr lang="fr-FR" sz="1400" dirty="0"/>
              <a:t> –</a:t>
            </a:r>
            <a:r>
              <a:rPr sz="1400" cap="none" dirty="0"/>
              <a:t>Philippe</a:t>
            </a:r>
            <a:r>
              <a:rPr lang="fr-FR" sz="1400" cap="none" dirty="0"/>
              <a:t> </a:t>
            </a:r>
            <a:r>
              <a:rPr lang="fr-FR" sz="1400" b="1" cap="none" dirty="0"/>
              <a:t>MONTLOUBOU</a:t>
            </a:r>
            <a:r>
              <a:rPr sz="1400" cap="none" dirty="0"/>
              <a:t>-Chantal-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GENERMONT </a:t>
            </a:r>
            <a:r>
              <a:rPr sz="1400" cap="none" dirty="0"/>
              <a:t>Maxime-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FERRAND </a:t>
            </a:r>
            <a:r>
              <a:rPr sz="1400" cap="none" dirty="0"/>
              <a:t>Emmanuel-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JEAN </a:t>
            </a:r>
            <a:r>
              <a:rPr sz="1400" dirty="0">
                <a:solidFill>
                  <a:srgbClr val="704C9E"/>
                </a:solidFill>
              </a:rPr>
              <a:t>ENRICH-</a:t>
            </a:r>
            <a:r>
              <a:rPr sz="1400" cap="none" dirty="0"/>
              <a:t>Sebastien-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Torre </a:t>
            </a:r>
            <a:r>
              <a:rPr sz="1400" cap="none" dirty="0"/>
              <a:t>Natalia-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Olson-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Urtecho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eSight International-</a:t>
            </a:r>
            <a:r>
              <a:rPr sz="1400" cap="none" dirty="0"/>
              <a:t>Gregory-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OGOREK </a:t>
            </a:r>
            <a:r>
              <a:rPr sz="1400" dirty="0" err="1">
                <a:solidFill>
                  <a:srgbClr val="704C9E"/>
                </a:solidFill>
              </a:rPr>
              <a:t>EuroTech</a:t>
            </a:r>
            <a:r>
              <a:rPr sz="1400" dirty="0">
                <a:solidFill>
                  <a:srgbClr val="704C9E"/>
                </a:solidFill>
              </a:rPr>
              <a:t> Week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-C</a:t>
            </a:r>
            <a:r>
              <a:rPr lang="fr-FR" sz="1400" dirty="0" err="1"/>
              <a:t>hristophe</a:t>
            </a:r>
            <a:r>
              <a:rPr sz="1400" dirty="0"/>
              <a:t>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aubriet</a:t>
            </a:r>
            <a:r>
              <a:rPr sz="1400" dirty="0"/>
              <a:t> </a:t>
            </a:r>
            <a:r>
              <a:rPr sz="1400" cap="none" dirty="0"/>
              <a:t>Karine-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Telle  </a:t>
            </a:r>
            <a:r>
              <a:rPr sz="1400" dirty="0">
                <a:solidFill>
                  <a:srgbClr val="704C9E"/>
                </a:solidFill>
              </a:rPr>
              <a:t>EXTEND AM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Bertrand-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PULLES</a:t>
            </a:r>
            <a:r>
              <a:rPr sz="1400" b="1" dirty="0">
                <a:solidFill>
                  <a:srgbClr val="704C9E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FACC New York</a:t>
            </a:r>
            <a:r>
              <a:rPr sz="1400" dirty="0"/>
              <a:t>-</a:t>
            </a:r>
            <a:r>
              <a:rPr sz="1400" cap="none" dirty="0"/>
              <a:t>Jeremie-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Sautter</a:t>
            </a:r>
            <a:r>
              <a:rPr sz="1400" dirty="0"/>
              <a:t>-</a:t>
            </a:r>
            <a:r>
              <a:rPr sz="1400" cap="none" dirty="0"/>
              <a:t>Martin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Bischoff </a:t>
            </a:r>
            <a:r>
              <a:rPr sz="1400" dirty="0">
                <a:solidFill>
                  <a:srgbClr val="704C9E"/>
                </a:solidFill>
              </a:rPr>
              <a:t>Fédération de la </a:t>
            </a:r>
            <a:r>
              <a:rPr sz="1400" dirty="0" err="1">
                <a:solidFill>
                  <a:srgbClr val="704C9E"/>
                </a:solidFill>
              </a:rPr>
              <a:t>Domotique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François Xavier-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Jeuland </a:t>
            </a:r>
            <a:r>
              <a:rPr sz="1400" dirty="0">
                <a:solidFill>
                  <a:srgbClr val="704C9E"/>
                </a:solidFill>
              </a:rPr>
              <a:t>FLOWBIRD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JEROME-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STEFANELLO </a:t>
            </a:r>
            <a:r>
              <a:rPr sz="1400" dirty="0"/>
              <a:t>-</a:t>
            </a:r>
            <a:r>
              <a:rPr sz="1400" cap="none" dirty="0"/>
              <a:t>Bertrand-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BARTHELEMY</a:t>
            </a:r>
            <a:r>
              <a:rPr sz="1400" dirty="0"/>
              <a:t>-</a:t>
            </a:r>
            <a:r>
              <a:rPr sz="1400" cap="none" dirty="0"/>
              <a:t>Benoit-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Reliquet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fmcs.digital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Farid-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Mheir </a:t>
            </a:r>
            <a:r>
              <a:rPr sz="1400" dirty="0">
                <a:solidFill>
                  <a:srgbClr val="704C9E"/>
                </a:solidFill>
              </a:rPr>
              <a:t>Fonds de </a:t>
            </a:r>
            <a:r>
              <a:rPr sz="1400" dirty="0" err="1">
                <a:solidFill>
                  <a:srgbClr val="704C9E"/>
                </a:solidFill>
              </a:rPr>
              <a:t>solidarité</a:t>
            </a:r>
            <a:r>
              <a:rPr sz="1400" dirty="0">
                <a:solidFill>
                  <a:srgbClr val="704C9E"/>
                </a:solidFill>
              </a:rPr>
              <a:t> FTQ</a:t>
            </a:r>
            <a:r>
              <a:rPr lang="fr-FR" sz="1400" dirty="0">
                <a:solidFill>
                  <a:srgbClr val="704C9E"/>
                </a:solidFill>
              </a:rPr>
              <a:t> Québec-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Thomas-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Martinuzzo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French Morning-</a:t>
            </a:r>
            <a:r>
              <a:rPr sz="1400" cap="none" dirty="0"/>
              <a:t>Emmanuel-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Saint-Martin </a:t>
            </a:r>
            <a:r>
              <a:rPr sz="1400" dirty="0">
                <a:solidFill>
                  <a:srgbClr val="704C9E"/>
                </a:solidFill>
              </a:rPr>
              <a:t>French </a:t>
            </a:r>
            <a:r>
              <a:rPr sz="1400" dirty="0" err="1">
                <a:solidFill>
                  <a:srgbClr val="704C9E"/>
                </a:solidFill>
              </a:rPr>
              <a:t>PropTech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Antoine-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Morin </a:t>
            </a:r>
            <a:r>
              <a:rPr sz="1400" dirty="0"/>
              <a:t> EP-</a:t>
            </a:r>
            <a:r>
              <a:rPr sz="1400" cap="none" dirty="0"/>
              <a:t>Pierre-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LEROY </a:t>
            </a:r>
            <a:r>
              <a:rPr sz="1400" dirty="0">
                <a:solidFill>
                  <a:srgbClr val="704C9E"/>
                </a:solidFill>
              </a:rPr>
              <a:t>French Tech </a:t>
            </a:r>
            <a:r>
              <a:rPr sz="1400" dirty="0" err="1">
                <a:solidFill>
                  <a:srgbClr val="704C9E"/>
                </a:solidFill>
              </a:rPr>
              <a:t>Polynésie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Muriel-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PONTAROLLO </a:t>
            </a:r>
            <a:r>
              <a:rPr sz="1400" dirty="0">
                <a:solidFill>
                  <a:srgbClr val="704C9E"/>
                </a:solidFill>
              </a:rPr>
              <a:t>FRENCHTECH PERPIGNAN MEDITERRANEE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-E</a:t>
            </a:r>
            <a:r>
              <a:rPr sz="1400" cap="none" dirty="0"/>
              <a:t>mmanuel-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STERN </a:t>
            </a:r>
            <a:r>
              <a:rPr sz="1400" dirty="0">
                <a:solidFill>
                  <a:srgbClr val="704C9E"/>
                </a:solidFill>
              </a:rPr>
              <a:t>Greater Phoenix Economic Council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Ruth-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Soberanes </a:t>
            </a:r>
            <a:r>
              <a:rPr sz="1400" dirty="0">
                <a:solidFill>
                  <a:srgbClr val="704C9E"/>
                </a:solidFill>
              </a:rPr>
              <a:t>Group at Bank of the West (BNP)-</a:t>
            </a:r>
            <a:r>
              <a:rPr sz="1400" cap="none" dirty="0"/>
              <a:t>Thomas-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Simonney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HABITEO / French </a:t>
            </a:r>
            <a:r>
              <a:rPr sz="1400" dirty="0" err="1">
                <a:solidFill>
                  <a:srgbClr val="704C9E"/>
                </a:solidFill>
              </a:rPr>
              <a:t>Proptech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Jeanne-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Massa </a:t>
            </a:r>
            <a:r>
              <a:rPr sz="1400" dirty="0"/>
              <a:t>IFTM-</a:t>
            </a:r>
            <a:r>
              <a:rPr sz="1400" cap="none" dirty="0"/>
              <a:t>Frédéric-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LORIN </a:t>
            </a:r>
            <a:r>
              <a:rPr sz="1400" dirty="0">
                <a:solidFill>
                  <a:srgbClr val="704C9E"/>
                </a:solidFill>
              </a:rPr>
              <a:t>Immigration Elite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Christine-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POULIN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>
                <a:solidFill>
                  <a:srgbClr val="704C9E"/>
                </a:solidFill>
              </a:rPr>
              <a:t>IMT</a:t>
            </a:r>
            <a:r>
              <a:rPr sz="1400" dirty="0"/>
              <a:t>-</a:t>
            </a:r>
            <a:r>
              <a:rPr sz="1400" cap="none" dirty="0"/>
              <a:t>Patrick-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Duvaut</a:t>
            </a:r>
            <a:r>
              <a:rPr sz="1400" dirty="0"/>
              <a:t>-</a:t>
            </a:r>
            <a:r>
              <a:rPr sz="1400" cap="none" dirty="0"/>
              <a:t>Odile-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Gauthier</a:t>
            </a:r>
            <a:r>
              <a:rPr sz="1400" b="1" dirty="0">
                <a:solidFill>
                  <a:srgbClr val="704C9E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International Boost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Christian-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Pineau </a:t>
            </a:r>
            <a:r>
              <a:rPr sz="1400" dirty="0">
                <a:solidFill>
                  <a:srgbClr val="704C9E"/>
                </a:solidFill>
              </a:rPr>
              <a:t>Jefferies</a:t>
            </a:r>
            <a:r>
              <a:rPr sz="1400" dirty="0"/>
              <a:t> </a:t>
            </a:r>
            <a:r>
              <a:rPr sz="1400" dirty="0">
                <a:solidFill>
                  <a:srgbClr val="704C9E"/>
                </a:solidFill>
              </a:rPr>
              <a:t>Mobility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Christopher-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Hayes </a:t>
            </a:r>
            <a:r>
              <a:rPr sz="1400" dirty="0">
                <a:solidFill>
                  <a:srgbClr val="704C9E"/>
                </a:solidFill>
              </a:rPr>
              <a:t>Kaufman &amp; Broad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Bertrand-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Eyraud </a:t>
            </a:r>
            <a:r>
              <a:rPr sz="1400" dirty="0"/>
              <a:t>-</a:t>
            </a:r>
            <a:r>
              <a:rPr sz="1400" cap="none" dirty="0"/>
              <a:t>Philippe-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Minier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François-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Chartier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 err="1">
                <a:solidFill>
                  <a:srgbClr val="704C9E"/>
                </a:solidFill>
              </a:rPr>
              <a:t>Koosmik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Claude 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Grunitzky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La Libre </a:t>
            </a:r>
            <a:r>
              <a:rPr sz="1400" dirty="0" err="1">
                <a:solidFill>
                  <a:srgbClr val="704C9E"/>
                </a:solidFill>
              </a:rPr>
              <a:t>Belgique</a:t>
            </a:r>
            <a:r>
              <a:rPr sz="1400" dirty="0">
                <a:solidFill>
                  <a:srgbClr val="704C9E"/>
                </a:solidFill>
              </a:rPr>
              <a:t> (</a:t>
            </a:r>
            <a:r>
              <a:rPr sz="1400" dirty="0" err="1">
                <a:solidFill>
                  <a:srgbClr val="704C9E"/>
                </a:solidFill>
              </a:rPr>
              <a:t>groupe</a:t>
            </a:r>
            <a:r>
              <a:rPr sz="1400" dirty="0">
                <a:solidFill>
                  <a:srgbClr val="704C9E"/>
                </a:solidFill>
              </a:rPr>
              <a:t> IPM)</a:t>
            </a:r>
            <a:r>
              <a:rPr sz="1400" dirty="0"/>
              <a:t>-</a:t>
            </a:r>
            <a:r>
              <a:rPr sz="1400" cap="none" dirty="0"/>
              <a:t>Pierre-François-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Lovens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82F1CCC-FC27-4AAB-9294-E4DB7B1E8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58" y="519990"/>
            <a:ext cx="9627409" cy="832720"/>
          </a:xfrm>
        </p:spPr>
        <p:txBody>
          <a:bodyPr/>
          <a:lstStyle/>
          <a:p>
            <a:r>
              <a:rPr lang="fr-FR" sz="3200" dirty="0"/>
              <a:t>Pourquoi </a:t>
            </a: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participer au village francophone</a:t>
            </a:r>
            <a:r>
              <a:rPr lang="fr-FR" sz="3200" dirty="0"/>
              <a:t> du #CES2022 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B06C17-29D3-4BC2-9375-C9ED99373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5762" y="1856112"/>
            <a:ext cx="7830105" cy="4690534"/>
          </a:xfrm>
        </p:spPr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fr-FR" sz="1800" b="0" dirty="0"/>
              <a:t>Me connecter avec les délégations, les élus et les décideurs francophones présents au CES </a:t>
            </a:r>
            <a:r>
              <a:rPr lang="fr-FR" sz="1800" dirty="0"/>
              <a:t>et visiter ensemble le salon lors des parcours thématiques</a:t>
            </a:r>
          </a:p>
          <a:p>
            <a:pPr marL="685800" indent="-457200">
              <a:buFont typeface="+mj-lt"/>
              <a:buAutoNum type="arabicPeriod"/>
            </a:pPr>
            <a:r>
              <a:rPr lang="fr-FR" sz="1800" dirty="0"/>
              <a:t>Profiter de la curation des meilleurs experts pour ne rien rater des tendances de mon secteur et de mes domaines d’intérêt</a:t>
            </a:r>
          </a:p>
          <a:p>
            <a:pPr marL="685800" indent="-457200">
              <a:buFont typeface="+mj-lt"/>
              <a:buAutoNum type="arabicPeriod"/>
            </a:pPr>
            <a:r>
              <a:rPr lang="fr-FR" sz="1800" dirty="0"/>
              <a:t>[Si vous êtes offreur de solution </a:t>
            </a:r>
            <a:r>
              <a:rPr lang="fr-FR" sz="1800" dirty="0" err="1"/>
              <a:t>smartCity</a:t>
            </a:r>
            <a:r>
              <a:rPr lang="fr-FR" sz="1800" dirty="0"/>
              <a:t>] Présenter ma solution lors de la session de pitch</a:t>
            </a:r>
          </a:p>
          <a:p>
            <a:pPr marL="685800" indent="-457200">
              <a:buFont typeface="+mj-lt"/>
              <a:buAutoNum type="arabicPeriod"/>
            </a:pPr>
            <a:r>
              <a:rPr lang="fr-FR" sz="1800" dirty="0"/>
              <a:t>[si vous êtes élus, technicien territorial, intégrateur, investisseurs] rejoindre les jurés et participer à l’élection des meilleurs solutions lors de la session de pitch</a:t>
            </a:r>
          </a:p>
          <a:p>
            <a:pPr marL="685800" indent="-457200">
              <a:buFont typeface="+mj-lt"/>
              <a:buAutoNum type="arabicPeriod"/>
            </a:pPr>
            <a:r>
              <a:rPr lang="fr-FR" sz="1800" dirty="0"/>
              <a:t>Me rapprocher de 25 partenaires médias mobilisés dans le cadre de l’alliance du village francophone </a:t>
            </a:r>
          </a:p>
          <a:p>
            <a:pPr marL="685800" indent="-457200">
              <a:buFont typeface="+mj-lt"/>
              <a:buAutoNum type="arabicPeriod"/>
            </a:pPr>
            <a:r>
              <a:rPr lang="fr-FR" sz="1800" dirty="0"/>
              <a:t>Participer à la </a:t>
            </a:r>
            <a:r>
              <a:rPr lang="fr-FR" sz="1800" u="sng" dirty="0"/>
              <a:t>soirée du cercle des francophones </a:t>
            </a:r>
            <a:r>
              <a:rPr lang="fr-FR" sz="1800" dirty="0"/>
              <a:t>le 5 au soir</a:t>
            </a:r>
          </a:p>
          <a:p>
            <a:pPr marL="685800" indent="-457200">
              <a:buFont typeface="+mj-lt"/>
              <a:buAutoNum type="arabicPeriod"/>
            </a:pPr>
            <a:r>
              <a:rPr lang="fr-FR" sz="1800" dirty="0">
                <a:solidFill>
                  <a:srgbClr val="FFD766"/>
                </a:solidFill>
              </a:rPr>
              <a:t>+ vos propres argumentaires relatifs à votre secteur, votre territoire ou votre organisation professionnelle</a:t>
            </a:r>
          </a:p>
          <a:p>
            <a:pPr marL="228600" indent="0"/>
            <a:endParaRPr lang="fr-FR" sz="1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664692-BA24-460A-A965-1AFFF2E2393F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C00000"/>
                </a:solidFill>
              </a:rPr>
              <a:t>Quels bénéfices  pour les membres de votre délégation 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D2BD4A-41E7-457F-82A0-3BA8A852C3B1}"/>
              </a:ext>
            </a:extLst>
          </p:cNvPr>
          <p:cNvSpPr/>
          <p:nvPr/>
        </p:nvSpPr>
        <p:spPr>
          <a:xfrm>
            <a:off x="597282" y="1868299"/>
            <a:ext cx="2677764" cy="25090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1490€ HT</a:t>
            </a:r>
            <a:r>
              <a:rPr lang="fr-FR" sz="3200" b="1" dirty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par personne </a:t>
            </a:r>
            <a:r>
              <a:rPr lang="fr-FR" dirty="0">
                <a:solidFill>
                  <a:schemeClr val="tx1"/>
                </a:solidFill>
              </a:rPr>
              <a:t>(village hors hôtel et avion)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7C4C0-DB88-42F8-A51C-BF6D8F840C73}"/>
              </a:ext>
            </a:extLst>
          </p:cNvPr>
          <p:cNvSpPr txBox="1"/>
          <p:nvPr/>
        </p:nvSpPr>
        <p:spPr>
          <a:xfrm>
            <a:off x="941033" y="1456616"/>
            <a:ext cx="870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D766"/>
                </a:solidFill>
              </a:rPr>
              <a:t>L’intelligence collective au service de votre expérience de visite et de votre ROI au CES de Las Vegas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6CAA0A-04E2-418E-A269-735C64A03D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49" y="4049429"/>
            <a:ext cx="1618030" cy="161803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62047A-09A2-4450-A311-EB563B4CA397}"/>
              </a:ext>
            </a:extLst>
          </p:cNvPr>
          <p:cNvSpPr txBox="1"/>
          <p:nvPr/>
        </p:nvSpPr>
        <p:spPr>
          <a:xfrm>
            <a:off x="0" y="5667638"/>
            <a:ext cx="3647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D766"/>
                </a:solidFill>
              </a:rPr>
              <a:t>50% des dépenses prises en charges si votre entreprise est éligible (plafond 2.000€)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Entreprises françaises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82752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Titre 1"/>
          <p:cNvSpPr txBox="1">
            <a:spLocks noGrp="1"/>
          </p:cNvSpPr>
          <p:nvPr>
            <p:ph type="title"/>
          </p:nvPr>
        </p:nvSpPr>
        <p:spPr>
          <a:xfrm>
            <a:off x="167716" y="115678"/>
            <a:ext cx="11360702" cy="763501"/>
          </a:xfrm>
          <a:prstGeom prst="rect">
            <a:avLst/>
          </a:prstGeom>
        </p:spPr>
        <p:txBody>
          <a:bodyPr/>
          <a:lstStyle>
            <a:lvl1pPr defTabSz="777240">
              <a:defRPr sz="1700"/>
            </a:lvl1pPr>
          </a:lstStyle>
          <a:p>
            <a:r>
              <a:rPr dirty="0">
                <a:solidFill>
                  <a:schemeClr val="bg1"/>
                </a:solidFill>
              </a:rPr>
              <a:t>Nos plus </a:t>
            </a:r>
            <a:r>
              <a:rPr dirty="0" err="1">
                <a:solidFill>
                  <a:schemeClr val="bg1"/>
                </a:solidFill>
              </a:rPr>
              <a:t>sincères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remerciements</a:t>
            </a:r>
            <a:r>
              <a:rPr dirty="0">
                <a:solidFill>
                  <a:schemeClr val="bg1"/>
                </a:solidFill>
              </a:rPr>
              <a:t> pour </a:t>
            </a:r>
            <a:r>
              <a:rPr dirty="0" err="1">
                <a:solidFill>
                  <a:schemeClr val="bg1"/>
                </a:solidFill>
              </a:rPr>
              <a:t>toutes</a:t>
            </a:r>
            <a:r>
              <a:rPr dirty="0">
                <a:solidFill>
                  <a:schemeClr val="bg1"/>
                </a:solidFill>
              </a:rPr>
              <a:t> les belles </a:t>
            </a:r>
            <a:r>
              <a:rPr dirty="0" err="1">
                <a:solidFill>
                  <a:schemeClr val="bg1"/>
                </a:solidFill>
              </a:rPr>
              <a:t>énergies</a:t>
            </a:r>
            <a:r>
              <a:rPr dirty="0">
                <a:solidFill>
                  <a:schemeClr val="bg1"/>
                </a:solidFill>
              </a:rPr>
              <a:t> du village francophone et de </a:t>
            </a:r>
            <a:r>
              <a:rPr dirty="0" err="1">
                <a:solidFill>
                  <a:schemeClr val="bg1"/>
                </a:solidFill>
              </a:rPr>
              <a:t>myGlobalVillage</a:t>
            </a:r>
            <a:r>
              <a:rPr dirty="0">
                <a:solidFill>
                  <a:schemeClr val="bg1"/>
                </a:solidFill>
              </a:rPr>
              <a:t> (2/2)</a:t>
            </a:r>
          </a:p>
        </p:txBody>
      </p:sp>
      <p:sp>
        <p:nvSpPr>
          <p:cNvPr id="1016" name="Rectangle 3"/>
          <p:cNvSpPr txBox="1"/>
          <p:nvPr/>
        </p:nvSpPr>
        <p:spPr>
          <a:xfrm>
            <a:off x="213436" y="892824"/>
            <a:ext cx="12029273" cy="5614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7000"/>
              </a:lnSpc>
              <a:defRPr cap="all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>
                <a:solidFill>
                  <a:srgbClr val="7030A0"/>
                </a:solidFill>
              </a:rPr>
              <a:t>LA TRIBUNE </a:t>
            </a:r>
            <a:r>
              <a:rPr sz="1400" dirty="0"/>
              <a:t>-</a:t>
            </a:r>
            <a:r>
              <a:rPr sz="1400" cap="none" dirty="0"/>
              <a:t>Jean-Christophe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TORTORA </a:t>
            </a:r>
            <a:r>
              <a:rPr sz="1400" cap="none" dirty="0"/>
              <a:t>Tatiana 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Franqueville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fr-FR" sz="1400" cap="none" dirty="0"/>
              <a:t>François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Jalbert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LACROIX Group</a:t>
            </a:r>
            <a:r>
              <a:rPr sz="1400" dirty="0"/>
              <a:t>-</a:t>
            </a:r>
            <a:r>
              <a:rPr sz="1400" cap="none" dirty="0"/>
              <a:t>Stephane-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Gervais </a:t>
            </a:r>
            <a:r>
              <a:rPr sz="1400" dirty="0"/>
              <a:t>LE </a:t>
            </a:r>
            <a:r>
              <a:rPr sz="1400" dirty="0">
                <a:solidFill>
                  <a:srgbClr val="704C9E"/>
                </a:solidFill>
              </a:rPr>
              <a:t>VILLAGE BY CA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Amélie-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Moutiers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-</a:t>
            </a:r>
            <a:r>
              <a:rPr sz="1400" cap="none" dirty="0"/>
              <a:t>FABRICE-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MARSELLA </a:t>
            </a:r>
            <a:r>
              <a:rPr sz="1400" dirty="0" err="1">
                <a:solidFill>
                  <a:srgbClr val="704C9E"/>
                </a:solidFill>
              </a:rPr>
              <a:t>Lippin</a:t>
            </a:r>
            <a:r>
              <a:rPr sz="1400" dirty="0">
                <a:solidFill>
                  <a:srgbClr val="704C9E"/>
                </a:solidFill>
              </a:rPr>
              <a:t> Group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Dick-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Lippin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L'Observatoire</a:t>
            </a:r>
            <a:r>
              <a:rPr sz="1400" dirty="0">
                <a:solidFill>
                  <a:srgbClr val="704C9E"/>
                </a:solidFill>
              </a:rPr>
              <a:t> COM MEDIA</a:t>
            </a:r>
            <a:r>
              <a:rPr sz="1400" dirty="0"/>
              <a:t>-</a:t>
            </a:r>
            <a:r>
              <a:rPr sz="1400" cap="none" dirty="0"/>
              <a:t>Alexandre-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SCALIA </a:t>
            </a:r>
            <a:r>
              <a:rPr sz="1400" dirty="0">
                <a:solidFill>
                  <a:srgbClr val="704C9E"/>
                </a:solidFill>
              </a:rPr>
              <a:t>LUXFACTORY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Elodie-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Trojanowski </a:t>
            </a:r>
            <a:r>
              <a:rPr sz="1400" cap="none" dirty="0"/>
              <a:t>Fabrice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Testa </a:t>
            </a:r>
            <a:r>
              <a:rPr sz="1400" dirty="0"/>
              <a:t>-</a:t>
            </a:r>
            <a:r>
              <a:rPr sz="1400" cap="none" dirty="0"/>
              <a:t>Jérôme-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GRANDIDIER </a:t>
            </a:r>
            <a:r>
              <a:rPr sz="1400" cap="none" dirty="0"/>
              <a:t>Olivier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Deboeck </a:t>
            </a:r>
            <a:r>
              <a:rPr sz="1400" dirty="0"/>
              <a:t>LVEITS </a:t>
            </a:r>
            <a:r>
              <a:rPr lang="fr-FR" sz="1400" dirty="0"/>
              <a:t>–</a:t>
            </a:r>
            <a:r>
              <a:rPr sz="1400" dirty="0"/>
              <a:t> </a:t>
            </a:r>
            <a:r>
              <a:rPr sz="1400" dirty="0">
                <a:solidFill>
                  <a:srgbClr val="704C9E"/>
                </a:solidFill>
              </a:rPr>
              <a:t>EUROTECHWEEK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Christophe-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AUBRIET </a:t>
            </a:r>
            <a:r>
              <a:rPr sz="1400" dirty="0" err="1">
                <a:solidFill>
                  <a:srgbClr val="704C9E"/>
                </a:solidFill>
              </a:rPr>
              <a:t>Maddyness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Liv-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Audigane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Matmut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Stephane-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GASCOIN </a:t>
            </a:r>
            <a:r>
              <a:rPr sz="1400" dirty="0">
                <a:solidFill>
                  <a:srgbClr val="704C9E"/>
                </a:solidFill>
              </a:rPr>
              <a:t>MDI Conseils et Technologies</a:t>
            </a:r>
            <a:r>
              <a:rPr sz="1400" dirty="0"/>
              <a:t>-</a:t>
            </a:r>
            <a:r>
              <a:rPr sz="1400" cap="none" dirty="0"/>
              <a:t>Stéphane-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Pipon </a:t>
            </a:r>
            <a:r>
              <a:rPr sz="1400" dirty="0">
                <a:solidFill>
                  <a:srgbClr val="704C9E"/>
                </a:solidFill>
              </a:rPr>
              <a:t>MEROE GLOBAL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Vincent-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Garrigues </a:t>
            </a:r>
            <a:r>
              <a:rPr sz="1400" dirty="0">
                <a:solidFill>
                  <a:srgbClr val="704C9E"/>
                </a:solidFill>
              </a:rPr>
              <a:t>MINALOGIC</a:t>
            </a:r>
            <a:r>
              <a:rPr lang="fr-FR" sz="1400" dirty="0"/>
              <a:t> </a:t>
            </a:r>
            <a:r>
              <a:rPr sz="1400" dirty="0"/>
              <a:t>-</a:t>
            </a:r>
            <a:r>
              <a:rPr sz="1400" cap="none" dirty="0"/>
              <a:t>Philippe-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WIECZOREK </a:t>
            </a:r>
            <a:r>
              <a:rPr sz="1400" dirty="0" err="1">
                <a:solidFill>
                  <a:srgbClr val="704C9E"/>
                </a:solidFill>
              </a:rPr>
              <a:t>Ministère</a:t>
            </a:r>
            <a:r>
              <a:rPr sz="1400" dirty="0">
                <a:solidFill>
                  <a:srgbClr val="704C9E"/>
                </a:solidFill>
              </a:rPr>
              <a:t> de </a:t>
            </a:r>
            <a:r>
              <a:rPr sz="1400" dirty="0" err="1">
                <a:solidFill>
                  <a:srgbClr val="704C9E"/>
                </a:solidFill>
              </a:rPr>
              <a:t>l’Économie</a:t>
            </a:r>
            <a:r>
              <a:rPr sz="1400" dirty="0">
                <a:solidFill>
                  <a:srgbClr val="704C9E"/>
                </a:solidFill>
              </a:rPr>
              <a:t>, de la Science et de </a:t>
            </a:r>
            <a:r>
              <a:rPr sz="1400" dirty="0" err="1">
                <a:solidFill>
                  <a:srgbClr val="704C9E"/>
                </a:solidFill>
              </a:rPr>
              <a:t>l’Innovation</a:t>
            </a:r>
            <a:r>
              <a:rPr sz="1400" dirty="0">
                <a:solidFill>
                  <a:srgbClr val="704C9E"/>
                </a:solidFill>
              </a:rPr>
              <a:t> - Québec-</a:t>
            </a:r>
            <a:r>
              <a:rPr lang="fr-FR" sz="1400" dirty="0">
                <a:solidFill>
                  <a:srgbClr val="704C9E"/>
                </a:solidFill>
              </a:rPr>
              <a:t> </a:t>
            </a:r>
            <a:r>
              <a:rPr sz="1400" cap="none" dirty="0"/>
              <a:t>Lydia-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Halley Soucy </a:t>
            </a:r>
            <a:r>
              <a:rPr sz="1400" dirty="0"/>
              <a:t>-</a:t>
            </a:r>
            <a:r>
              <a:rPr sz="1400" cap="none" dirty="0"/>
              <a:t>Yves-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Lafortune </a:t>
            </a:r>
            <a:r>
              <a:rPr sz="1400" dirty="0" err="1">
                <a:solidFill>
                  <a:srgbClr val="704C9E"/>
                </a:solidFill>
              </a:rPr>
              <a:t>Ministère</a:t>
            </a:r>
            <a:r>
              <a:rPr sz="1400" dirty="0">
                <a:solidFill>
                  <a:srgbClr val="704C9E"/>
                </a:solidFill>
              </a:rPr>
              <a:t> des </a:t>
            </a:r>
            <a:r>
              <a:rPr sz="1400" dirty="0" err="1">
                <a:solidFill>
                  <a:srgbClr val="704C9E"/>
                </a:solidFill>
              </a:rPr>
              <a:t>Armées</a:t>
            </a:r>
            <a:r>
              <a:rPr sz="1400" dirty="0">
                <a:solidFill>
                  <a:srgbClr val="704C9E"/>
                </a:solidFill>
              </a:rPr>
              <a:t> </a:t>
            </a:r>
            <a:r>
              <a:rPr sz="1400" dirty="0"/>
              <a:t>-</a:t>
            </a:r>
            <a:r>
              <a:rPr sz="1400" cap="none" dirty="0"/>
              <a:t>Fabrice-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Valat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Ministre</a:t>
            </a:r>
            <a:r>
              <a:rPr sz="1400" dirty="0">
                <a:solidFill>
                  <a:srgbClr val="704C9E"/>
                </a:solidFill>
              </a:rPr>
              <a:t> de </a:t>
            </a:r>
            <a:r>
              <a:rPr sz="1400" dirty="0" err="1">
                <a:solidFill>
                  <a:srgbClr val="704C9E"/>
                </a:solidFill>
              </a:rPr>
              <a:t>l'Économie</a:t>
            </a:r>
            <a:r>
              <a:rPr sz="1400" dirty="0">
                <a:solidFill>
                  <a:srgbClr val="704C9E"/>
                </a:solidFill>
              </a:rPr>
              <a:t> et des Finances</a:t>
            </a:r>
            <a:r>
              <a:rPr sz="1400" dirty="0"/>
              <a:t>-</a:t>
            </a:r>
            <a:r>
              <a:rPr sz="1400" cap="none" dirty="0"/>
              <a:t>Agnès-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Pannier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Runacher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 </a:t>
            </a:r>
            <a:r>
              <a:rPr sz="1400" dirty="0">
                <a:solidFill>
                  <a:srgbClr val="704C9E"/>
                </a:solidFill>
              </a:rPr>
              <a:t>Moet Hennessy </a:t>
            </a:r>
            <a:r>
              <a:rPr sz="1400" dirty="0"/>
              <a:t>-</a:t>
            </a:r>
            <a:r>
              <a:rPr sz="1400" cap="none" dirty="0"/>
              <a:t>Caroline-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Grenthe </a:t>
            </a:r>
            <a:r>
              <a:rPr sz="1400" dirty="0">
                <a:solidFill>
                  <a:srgbClr val="704C9E"/>
                </a:solidFill>
              </a:rPr>
              <a:t>Mon </a:t>
            </a:r>
            <a:r>
              <a:rPr sz="1400" dirty="0" err="1">
                <a:solidFill>
                  <a:srgbClr val="704C9E"/>
                </a:solidFill>
              </a:rPr>
              <a:t>Territoire</a:t>
            </a:r>
            <a:r>
              <a:rPr sz="1400" dirty="0">
                <a:solidFill>
                  <a:srgbClr val="704C9E"/>
                </a:solidFill>
              </a:rPr>
              <a:t> Numérique</a:t>
            </a:r>
            <a:r>
              <a:rPr sz="1400" dirty="0"/>
              <a:t>-</a:t>
            </a:r>
            <a:r>
              <a:rPr sz="1400" cap="none" dirty="0"/>
              <a:t>Sébastien-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COTE </a:t>
            </a:r>
            <a:r>
              <a:rPr sz="1400" dirty="0">
                <a:solidFill>
                  <a:srgbClr val="704C9E"/>
                </a:solidFill>
              </a:rPr>
              <a:t>Nantes Saint Nazaire </a:t>
            </a:r>
            <a:r>
              <a:rPr sz="1400" dirty="0" err="1">
                <a:solidFill>
                  <a:srgbClr val="704C9E"/>
                </a:solidFill>
              </a:rPr>
              <a:t>Developpement</a:t>
            </a:r>
            <a:r>
              <a:rPr sz="1400" dirty="0">
                <a:solidFill>
                  <a:srgbClr val="704C9E"/>
                </a:solidFill>
              </a:rPr>
              <a:t>-</a:t>
            </a:r>
            <a:r>
              <a:rPr sz="1400" cap="none" dirty="0"/>
              <a:t>Fabrice-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JOUBERT</a:t>
            </a:r>
            <a:r>
              <a:rPr sz="1400" dirty="0"/>
              <a:t>-</a:t>
            </a:r>
            <a:r>
              <a:rPr sz="1400" cap="none" dirty="0"/>
              <a:t>Nadia-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Chibouti</a:t>
            </a:r>
            <a:r>
              <a:rPr sz="1400" dirty="0"/>
              <a:t>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Elsa-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VENISSE </a:t>
            </a:r>
            <a:r>
              <a:rPr sz="1400" dirty="0">
                <a:solidFill>
                  <a:srgbClr val="704C9E"/>
                </a:solidFill>
              </a:rPr>
              <a:t>Network Agency</a:t>
            </a:r>
            <a:r>
              <a:rPr sz="1400" dirty="0"/>
              <a:t>-</a:t>
            </a:r>
            <a:r>
              <a:rPr sz="1400" cap="none" dirty="0"/>
              <a:t>Catherine-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Torchy </a:t>
            </a:r>
            <a:r>
              <a:rPr sz="1400" dirty="0">
                <a:solidFill>
                  <a:srgbClr val="704C9E"/>
                </a:solidFill>
              </a:rPr>
              <a:t>NEVERS AGGLOMERATION</a:t>
            </a:r>
            <a:r>
              <a:rPr sz="1400" cap="none" dirty="0"/>
              <a:t> Denis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THURIOT</a:t>
            </a:r>
            <a:r>
              <a:rPr sz="1400" cap="none" dirty="0"/>
              <a:t> Alain-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BOURCIER </a:t>
            </a:r>
            <a:r>
              <a:rPr sz="1400" dirty="0"/>
              <a:t>-</a:t>
            </a:r>
            <a:r>
              <a:rPr sz="1400" cap="none" dirty="0"/>
              <a:t>Jérémie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NESTEL </a:t>
            </a:r>
            <a:r>
              <a:rPr sz="1400" dirty="0"/>
              <a:t>-</a:t>
            </a:r>
            <a:r>
              <a:rPr sz="1400" cap="none" dirty="0"/>
              <a:t>Elise-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GERVAIS </a:t>
            </a:r>
            <a:r>
              <a:rPr sz="1400" dirty="0">
                <a:solidFill>
                  <a:srgbClr val="704C9E"/>
                </a:solidFill>
              </a:rPr>
              <a:t>ODIHO</a:t>
            </a:r>
            <a:r>
              <a:rPr sz="1400" dirty="0"/>
              <a:t>-</a:t>
            </a:r>
            <a:r>
              <a:rPr sz="1400" cap="none" dirty="0"/>
              <a:t>Gauthier-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DALLE </a:t>
            </a:r>
            <a:r>
              <a:rPr sz="1400" dirty="0">
                <a:solidFill>
                  <a:srgbClr val="704C9E"/>
                </a:solidFill>
              </a:rPr>
              <a:t>Orange</a:t>
            </a:r>
            <a:r>
              <a:rPr sz="1400" dirty="0"/>
              <a:t>-</a:t>
            </a:r>
            <a:r>
              <a:rPr sz="1400" cap="none" dirty="0"/>
              <a:t>Christian-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Maitre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OUI.SNCF</a:t>
            </a:r>
            <a:r>
              <a:rPr sz="1400" dirty="0"/>
              <a:t>-</a:t>
            </a:r>
            <a:r>
              <a:rPr sz="1400" cap="none" dirty="0"/>
              <a:t>Lucie-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Penicaud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OZEO</a:t>
            </a:r>
            <a:r>
              <a:rPr sz="1400" dirty="0"/>
              <a:t>-</a:t>
            </a:r>
            <a:r>
              <a:rPr sz="1400" cap="none" dirty="0"/>
              <a:t>Olivier-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DARNAULT </a:t>
            </a:r>
            <a:r>
              <a:rPr sz="1400" dirty="0"/>
              <a:t>OZEO-</a:t>
            </a:r>
            <a:r>
              <a:rPr sz="1400" cap="none" dirty="0" err="1"/>
              <a:t>ozkan</a:t>
            </a:r>
            <a:r>
              <a:rPr sz="1400" cap="none" dirty="0"/>
              <a:t>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O</a:t>
            </a:r>
            <a:r>
              <a:rPr lang="fr-FR" sz="1400" b="1" dirty="0" err="1">
                <a:latin typeface="+mn-lt"/>
                <a:ea typeface="+mn-ea"/>
                <a:cs typeface="+mn-cs"/>
                <a:sym typeface="Helvetica"/>
              </a:rPr>
              <a:t>kh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>
                <a:solidFill>
                  <a:srgbClr val="704C9E"/>
                </a:solidFill>
              </a:rPr>
              <a:t>Perpignan </a:t>
            </a:r>
            <a:r>
              <a:rPr sz="1400" dirty="0" err="1">
                <a:solidFill>
                  <a:srgbClr val="704C9E"/>
                </a:solidFill>
              </a:rPr>
              <a:t>Méditerranée</a:t>
            </a:r>
            <a:r>
              <a:rPr sz="1400" dirty="0">
                <a:solidFill>
                  <a:srgbClr val="704C9E"/>
                </a:solidFill>
              </a:rPr>
              <a:t> </a:t>
            </a:r>
            <a:r>
              <a:rPr sz="1400" dirty="0" err="1">
                <a:solidFill>
                  <a:srgbClr val="704C9E"/>
                </a:solidFill>
              </a:rPr>
              <a:t>Métropole</a:t>
            </a:r>
            <a:r>
              <a:rPr sz="1400" dirty="0"/>
              <a:t>-</a:t>
            </a:r>
            <a:r>
              <a:rPr sz="1400" cap="none" dirty="0"/>
              <a:t>Alain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Ferrand planeterobots.com </a:t>
            </a:r>
            <a:r>
              <a:rPr sz="1400" cap="none" dirty="0"/>
              <a:t>Eric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Bonnet </a:t>
            </a:r>
            <a:r>
              <a:rPr sz="1400" dirty="0"/>
              <a:t>PWC-</a:t>
            </a:r>
            <a:r>
              <a:rPr sz="1400" cap="none" dirty="0"/>
              <a:t>Julien-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P Courbe </a:t>
            </a:r>
            <a:r>
              <a:rPr sz="1400" dirty="0" err="1"/>
              <a:t>Pyrénée</a:t>
            </a:r>
            <a:r>
              <a:rPr sz="1400" dirty="0"/>
              <a:t> </a:t>
            </a:r>
            <a:r>
              <a:rPr sz="1400" dirty="0" err="1"/>
              <a:t>Méditerranée</a:t>
            </a:r>
            <a:r>
              <a:rPr sz="1400" dirty="0"/>
              <a:t> Invest -</a:t>
            </a:r>
            <a:r>
              <a:rPr sz="1400" cap="none" dirty="0"/>
              <a:t>Leslie-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Perpere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Helene-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BILLES BOBO </a:t>
            </a:r>
            <a:r>
              <a:rPr sz="1400" dirty="0"/>
              <a:t>-</a:t>
            </a:r>
            <a:r>
              <a:rPr sz="1400" cap="none" dirty="0"/>
              <a:t>Laurent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GAUZE </a:t>
            </a:r>
            <a:r>
              <a:rPr sz="1400" cap="none" dirty="0"/>
              <a:t>Marie-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Payré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/>
              <a:t>Qualifelec</a:t>
            </a:r>
            <a:r>
              <a:rPr sz="1400" dirty="0"/>
              <a:t>-</a:t>
            </a:r>
            <a:r>
              <a:rPr sz="1400" cap="none" dirty="0"/>
              <a:t>Alexandra-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Del medico </a:t>
            </a:r>
            <a:r>
              <a:rPr sz="1400" dirty="0"/>
              <a:t>-</a:t>
            </a:r>
            <a:r>
              <a:rPr sz="1400" cap="none" dirty="0"/>
              <a:t>Yves-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JALAGEAS  </a:t>
            </a:r>
            <a:r>
              <a:rPr sz="1400" cap="none" dirty="0"/>
              <a:t>Thierry-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GROSDIDIER  </a:t>
            </a:r>
            <a:r>
              <a:rPr sz="1400" dirty="0"/>
              <a:t>Québec-</a:t>
            </a:r>
            <a:r>
              <a:rPr sz="1400" cap="none" dirty="0"/>
              <a:t>Pierre-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Fitzgibbon </a:t>
            </a:r>
            <a:r>
              <a:rPr sz="1400" dirty="0"/>
              <a:t>radio-</a:t>
            </a:r>
            <a:r>
              <a:rPr sz="1400" dirty="0" err="1"/>
              <a:t>canada</a:t>
            </a:r>
            <a:r>
              <a:rPr sz="1400" dirty="0"/>
              <a:t> / </a:t>
            </a:r>
            <a:r>
              <a:rPr sz="1400" dirty="0" err="1"/>
              <a:t>cbc</a:t>
            </a:r>
            <a:r>
              <a:rPr sz="1400" dirty="0"/>
              <a:t>-</a:t>
            </a:r>
            <a:r>
              <a:rPr sz="1400" cap="none" dirty="0"/>
              <a:t>stephane-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anctil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RATP-</a:t>
            </a:r>
            <a:r>
              <a:rPr sz="1400" cap="none" dirty="0"/>
              <a:t>Thomas-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 Lacoste </a:t>
            </a:r>
            <a:r>
              <a:rPr sz="1400" dirty="0"/>
              <a:t>Real Estate / Mortgage-</a:t>
            </a:r>
            <a:r>
              <a:rPr sz="1400" cap="none" dirty="0"/>
              <a:t>Jeremy-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Boillot </a:t>
            </a:r>
            <a:r>
              <a:rPr sz="1400" dirty="0"/>
              <a:t>REED EXPOSITIONS FRANCE-</a:t>
            </a:r>
            <a:r>
              <a:rPr sz="1400" cap="none" dirty="0"/>
              <a:t>Alain-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BAGNAUD</a:t>
            </a:r>
            <a:r>
              <a:rPr sz="1400" dirty="0"/>
              <a:t>-</a:t>
            </a:r>
            <a:r>
              <a:rPr sz="1400" cap="none" dirty="0"/>
              <a:t>Guillaume-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Loizeaud </a:t>
            </a:r>
            <a:r>
              <a:rPr sz="1400" cap="none" dirty="0"/>
              <a:t>Thomas-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DESPLANQUES </a:t>
            </a:r>
            <a:r>
              <a:rPr sz="1400" dirty="0"/>
              <a:t>-</a:t>
            </a:r>
            <a:r>
              <a:rPr sz="1400" cap="none" dirty="0"/>
              <a:t>Guillaume-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Demonet </a:t>
            </a:r>
            <a:r>
              <a:rPr sz="1400" dirty="0"/>
              <a:t>REGION BOURGOGNE FRANCHE COMTE-</a:t>
            </a:r>
            <a:r>
              <a:rPr sz="1400" cap="none" dirty="0"/>
              <a:t>PATRICK-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MOLINOZ </a:t>
            </a:r>
            <a:r>
              <a:rPr sz="1400" dirty="0" err="1"/>
              <a:t>Rte</a:t>
            </a:r>
            <a:r>
              <a:rPr sz="1400" dirty="0"/>
              <a:t> - </a:t>
            </a:r>
            <a:r>
              <a:rPr sz="1400" dirty="0" err="1"/>
              <a:t>réseau</a:t>
            </a:r>
            <a:r>
              <a:rPr sz="1400" dirty="0"/>
              <a:t> de transport </a:t>
            </a:r>
            <a:r>
              <a:rPr sz="1400" dirty="0" err="1"/>
              <a:t>d’électricité</a:t>
            </a:r>
            <a:r>
              <a:rPr sz="1400" dirty="0"/>
              <a:t> -</a:t>
            </a:r>
            <a:r>
              <a:rPr sz="1400" cap="none" dirty="0"/>
              <a:t>Nicolas-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Salvan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Aurelie-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Peraudeau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RTE France-</a:t>
            </a:r>
            <a:r>
              <a:rPr sz="1400" cap="none" dirty="0"/>
              <a:t>Julien-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Herry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Gregory-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Goudy </a:t>
            </a:r>
            <a:r>
              <a:rPr sz="1400" dirty="0"/>
              <a:t>-</a:t>
            </a:r>
            <a:r>
              <a:rPr sz="1400" cap="none" dirty="0"/>
              <a:t>Gregory-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Go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udy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SBH San Francisco-</a:t>
            </a:r>
            <a:r>
              <a:rPr sz="1400" cap="none" dirty="0"/>
              <a:t>Karine-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Jeanmonod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SC Power Team-</a:t>
            </a:r>
            <a:r>
              <a:rPr sz="1400" cap="none" dirty="0"/>
              <a:t>Angelyn-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Smith </a:t>
            </a:r>
            <a:r>
              <a:rPr sz="1400" dirty="0" err="1"/>
              <a:t>Siamesebox</a:t>
            </a:r>
            <a:r>
              <a:rPr sz="1400" dirty="0"/>
              <a:t> Consulting-</a:t>
            </a:r>
            <a:r>
              <a:rPr sz="1400" cap="none" dirty="0"/>
              <a:t>Sebastien-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Aubry-Lenhoff  </a:t>
            </a:r>
            <a:r>
              <a:rPr sz="1400" dirty="0" err="1"/>
              <a:t>SnT-Université</a:t>
            </a:r>
            <a:r>
              <a:rPr sz="1400" dirty="0"/>
              <a:t> de Luxembourg-</a:t>
            </a:r>
            <a:r>
              <a:rPr sz="1400" cap="none" dirty="0"/>
              <a:t>Jacek-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Plucinski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South Carolina Department of Commerce-</a:t>
            </a:r>
            <a:r>
              <a:rPr sz="1400" cap="none" dirty="0"/>
              <a:t>Mandy-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Brawley </a:t>
            </a:r>
            <a:r>
              <a:rPr sz="1400" dirty="0"/>
              <a:t>SPIE-</a:t>
            </a:r>
            <a:r>
              <a:rPr sz="1400" cap="none" dirty="0"/>
              <a:t>Mohsen-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Karimi </a:t>
            </a:r>
            <a:r>
              <a:rPr sz="1400" dirty="0" err="1"/>
              <a:t>SprintProject</a:t>
            </a:r>
            <a:r>
              <a:rPr sz="1400" dirty="0"/>
              <a:t>-</a:t>
            </a:r>
            <a:r>
              <a:rPr sz="1400" cap="none" dirty="0"/>
              <a:t>Fabien-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Esnoult </a:t>
            </a:r>
            <a:r>
              <a:rPr sz="1400" dirty="0" err="1"/>
              <a:t>Stormcast</a:t>
            </a:r>
            <a:r>
              <a:rPr sz="1400" dirty="0"/>
              <a:t> Cinema SAS-</a:t>
            </a:r>
            <a:r>
              <a:rPr sz="1400" cap="none" dirty="0"/>
              <a:t>Kevin-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Kevin Morris </a:t>
            </a:r>
            <a:r>
              <a:rPr sz="1400" dirty="0"/>
              <a:t>SUEZ </a:t>
            </a:r>
            <a:r>
              <a:rPr sz="1400" dirty="0" err="1"/>
              <a:t>Eau</a:t>
            </a:r>
            <a:r>
              <a:rPr sz="1400" dirty="0"/>
              <a:t> France-</a:t>
            </a:r>
            <a:r>
              <a:rPr sz="1400" cap="none" dirty="0"/>
              <a:t>Florent-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Le Gall </a:t>
            </a:r>
            <a:r>
              <a:rPr sz="1400" dirty="0"/>
              <a:t>Swiss Business Hub-</a:t>
            </a:r>
            <a:r>
              <a:rPr sz="1400" cap="none" dirty="0"/>
              <a:t>Christoph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Besmer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-</a:t>
            </a:r>
            <a:r>
              <a:rPr sz="1400" cap="none" dirty="0"/>
              <a:t>Lisette-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Müry</a:t>
            </a:r>
            <a:r>
              <a:rPr sz="1400" dirty="0"/>
              <a:t>-</a:t>
            </a:r>
            <a:r>
              <a:rPr sz="1400" cap="none" dirty="0"/>
              <a:t>Caroline-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Blaser</a:t>
            </a:r>
            <a:r>
              <a:rPr sz="1400" dirty="0"/>
              <a:t>-</a:t>
            </a:r>
            <a:r>
              <a:rPr sz="1400" cap="none" dirty="0"/>
              <a:t>Sylvain-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Jaccard </a:t>
            </a:r>
            <a:r>
              <a:rPr sz="1400" dirty="0"/>
              <a:t>SYMAG BY BNP PARIBAS PERSONAL FINANCE-</a:t>
            </a:r>
            <a:r>
              <a:rPr sz="1400" cap="none" dirty="0"/>
              <a:t>Julien-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BONNEL </a:t>
            </a:r>
            <a:r>
              <a:rPr sz="1400" dirty="0"/>
              <a:t>Teleshopping-</a:t>
            </a:r>
            <a:r>
              <a:rPr sz="1400" cap="none" dirty="0" err="1"/>
              <a:t>Jérome</a:t>
            </a:r>
            <a:r>
              <a:rPr sz="1400" cap="none" dirty="0"/>
              <a:t>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DILLARD </a:t>
            </a:r>
            <a:r>
              <a:rPr sz="1400" dirty="0"/>
              <a:t>THALES SA-</a:t>
            </a:r>
            <a:r>
              <a:rPr sz="1400" cap="none" dirty="0"/>
              <a:t>Frédéric-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MONTAGARD </a:t>
            </a:r>
            <a:r>
              <a:rPr sz="1400" dirty="0"/>
              <a:t>Thales SA-</a:t>
            </a:r>
            <a:r>
              <a:rPr sz="1400" cap="none" dirty="0"/>
              <a:t>Pascal-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Vimard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The </a:t>
            </a:r>
            <a:r>
              <a:rPr sz="1400" dirty="0" err="1"/>
              <a:t>Boxoffice</a:t>
            </a:r>
            <a:r>
              <a:rPr sz="1400" dirty="0"/>
              <a:t> Company-</a:t>
            </a:r>
            <a:r>
              <a:rPr sz="1400" cap="none" dirty="0"/>
              <a:t>Stan 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Ruszkowski </a:t>
            </a:r>
            <a:r>
              <a:rPr sz="1400" dirty="0"/>
              <a:t>The </a:t>
            </a:r>
            <a:r>
              <a:rPr sz="1400" dirty="0" err="1"/>
              <a:t>BranDNA</a:t>
            </a:r>
            <a:r>
              <a:rPr sz="1400" dirty="0"/>
              <a:t> Lab-</a:t>
            </a:r>
            <a:r>
              <a:rPr sz="1400" cap="none" dirty="0"/>
              <a:t>Veronique-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Gautier </a:t>
            </a:r>
            <a:r>
              <a:rPr sz="1400" dirty="0"/>
              <a:t>The </a:t>
            </a:r>
            <a:r>
              <a:rPr sz="1400" dirty="0" err="1"/>
              <a:t>iPR</a:t>
            </a:r>
            <a:r>
              <a:rPr sz="1400" dirty="0"/>
              <a:t> Group-</a:t>
            </a:r>
            <a:r>
              <a:rPr sz="1400" cap="none" dirty="0"/>
              <a:t>John-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Settino </a:t>
            </a:r>
            <a:r>
              <a:rPr sz="1400" dirty="0"/>
              <a:t>THE MERCHANT CLUB-</a:t>
            </a:r>
            <a:r>
              <a:rPr sz="1400" cap="none" dirty="0"/>
              <a:t>Laurent-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GHOUZI </a:t>
            </a:r>
            <a:r>
              <a:rPr sz="1400" dirty="0"/>
              <a:t>-</a:t>
            </a:r>
            <a:r>
              <a:rPr sz="1400" cap="none" dirty="0"/>
              <a:t>Daniel-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Knobloch </a:t>
            </a:r>
            <a:r>
              <a:rPr sz="1400" cap="none" dirty="0"/>
              <a:t>Laurent-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Szmiro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/>
              <a:t>TheDarkPixel</a:t>
            </a:r>
            <a:r>
              <a:rPr sz="1400" dirty="0"/>
              <a:t>-</a:t>
            </a:r>
            <a:r>
              <a:rPr sz="1400" cap="none" dirty="0"/>
              <a:t>Olivier-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Dassonville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T-</a:t>
            </a:r>
            <a:r>
              <a:rPr sz="1400" dirty="0" err="1"/>
              <a:t>MedRobotics</a:t>
            </a:r>
            <a:r>
              <a:rPr sz="1400" dirty="0"/>
              <a:t>-</a:t>
            </a:r>
            <a:r>
              <a:rPr sz="1400" cap="none" dirty="0"/>
              <a:t>Claude-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Bobin </a:t>
            </a:r>
            <a:r>
              <a:rPr sz="1400" dirty="0"/>
              <a:t>TOTAL-</a:t>
            </a:r>
            <a:r>
              <a:rPr sz="1400" cap="none" dirty="0"/>
              <a:t>Denis-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FAVIER </a:t>
            </a:r>
            <a:r>
              <a:rPr sz="1400" dirty="0" err="1"/>
              <a:t>Tourmag</a:t>
            </a:r>
            <a:r>
              <a:rPr sz="1400" dirty="0"/>
              <a:t>-</a:t>
            </a:r>
            <a:r>
              <a:rPr sz="1400" cap="none" dirty="0"/>
              <a:t>Romain-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Pommier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Toyota Material Handling Europe-</a:t>
            </a:r>
            <a:r>
              <a:rPr sz="1400" cap="none" dirty="0"/>
              <a:t>Stéphane-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Lolicart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err="1"/>
              <a:t>TransChain-</a:t>
            </a:r>
            <a:r>
              <a:rPr sz="1400" cap="none" dirty="0" err="1"/>
              <a:t>Timothée-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Brugière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TRANSDEV-</a:t>
            </a:r>
            <a:r>
              <a:rPr sz="1400" cap="none" dirty="0"/>
              <a:t>Frederic-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SAFFROY  </a:t>
            </a:r>
            <a:r>
              <a:rPr sz="1400" dirty="0"/>
              <a:t>TV5 USA Inc-</a:t>
            </a:r>
            <a:r>
              <a:rPr sz="1400" cap="none" dirty="0"/>
              <a:t>Patrice-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Courtaban </a:t>
            </a:r>
            <a:r>
              <a:rPr sz="1400" dirty="0"/>
              <a:t>TV5MONDE -</a:t>
            </a:r>
            <a:r>
              <a:rPr sz="1400" cap="none" dirty="0"/>
              <a:t>Antoine-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Fonteneau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 err="1"/>
              <a:t>Unibail</a:t>
            </a:r>
            <a:r>
              <a:rPr sz="1400" dirty="0"/>
              <a:t>-</a:t>
            </a:r>
            <a:r>
              <a:rPr sz="1400" dirty="0" err="1"/>
              <a:t>Rodamco</a:t>
            </a:r>
            <a:r>
              <a:rPr sz="1400" dirty="0"/>
              <a:t>-Westfield-</a:t>
            </a:r>
            <a:r>
              <a:rPr sz="1400" cap="none" dirty="0"/>
              <a:t>Christophe-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GOMART </a:t>
            </a:r>
            <a:r>
              <a:rPr sz="1400" dirty="0"/>
              <a:t>Union des marques-</a:t>
            </a:r>
            <a:r>
              <a:rPr sz="1400" cap="none" dirty="0"/>
              <a:t>Jean-Luc-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CHETRIT  </a:t>
            </a:r>
            <a:r>
              <a:rPr sz="1400" dirty="0"/>
              <a:t>Union </a:t>
            </a:r>
            <a:r>
              <a:rPr sz="1400" dirty="0" err="1"/>
              <a:t>française</a:t>
            </a:r>
            <a:r>
              <a:rPr sz="1400" dirty="0"/>
              <a:t> de </a:t>
            </a:r>
            <a:r>
              <a:rPr sz="1400" dirty="0" err="1"/>
              <a:t>l'électricité</a:t>
            </a:r>
            <a:r>
              <a:rPr sz="1400" dirty="0"/>
              <a:t>-</a:t>
            </a:r>
            <a:r>
              <a:rPr sz="1400" cap="none" dirty="0"/>
              <a:t>Christine-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GOUBET-MILHAUD </a:t>
            </a:r>
            <a:r>
              <a:rPr sz="1400" dirty="0"/>
              <a:t>University of Zurich-</a:t>
            </a:r>
            <a:r>
              <a:rPr sz="1400" cap="none" dirty="0"/>
              <a:t>Michael-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Hengartner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Upstate SC Alliance-</a:t>
            </a:r>
            <a:r>
              <a:rPr sz="1400" cap="none" dirty="0"/>
              <a:t>Jacob-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Hickman </a:t>
            </a:r>
            <a:r>
              <a:rPr sz="1400" dirty="0"/>
              <a:t>Ville de Laval-</a:t>
            </a:r>
            <a:r>
              <a:rPr sz="1400" cap="none" dirty="0"/>
              <a:t>Stéphane-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Boyer </a:t>
            </a:r>
            <a:r>
              <a:rPr sz="1400" dirty="0"/>
              <a:t>Ville de Shawinigan-</a:t>
            </a:r>
            <a:r>
              <a:rPr sz="1400" cap="none" dirty="0"/>
              <a:t>Michel-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ANGERS </a:t>
            </a:r>
            <a:r>
              <a:rPr sz="1400" dirty="0"/>
              <a:t>Ville de Shawinigan-</a:t>
            </a:r>
            <a:r>
              <a:rPr sz="1400" cap="none" dirty="0"/>
              <a:t>Michel-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ANGERS</a:t>
            </a:r>
            <a:r>
              <a:rPr sz="1400" dirty="0"/>
              <a:t>-</a:t>
            </a:r>
            <a:r>
              <a:rPr sz="1400" cap="none" dirty="0"/>
              <a:t>Luc-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Arvisais </a:t>
            </a:r>
            <a:r>
              <a:rPr sz="1400" dirty="0"/>
              <a:t>VINCI-</a:t>
            </a:r>
            <a:r>
              <a:rPr sz="1400" cap="none" dirty="0"/>
              <a:t>Guillaume-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Bazouin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-</a:t>
            </a:r>
            <a:r>
              <a:rPr sz="1400" cap="none" dirty="0"/>
              <a:t>Ludivine-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Serriere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cap="none" dirty="0"/>
              <a:t>Julien-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Villalongue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1400" dirty="0"/>
              <a:t>Wave Group-</a:t>
            </a:r>
            <a:r>
              <a:rPr sz="1400" cap="none" dirty="0"/>
              <a:t>Elie-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Cohen</a:t>
            </a:r>
            <a:r>
              <a:rPr sz="1400" dirty="0"/>
              <a:t>-</a:t>
            </a:r>
            <a:r>
              <a:rPr sz="1400" cap="none" dirty="0"/>
              <a:t>Charlotte-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Le </a:t>
            </a:r>
            <a:r>
              <a:rPr sz="1400" b="1" dirty="0" err="1">
                <a:latin typeface="+mn-lt"/>
                <a:ea typeface="+mn-ea"/>
                <a:cs typeface="+mn-cs"/>
                <a:sym typeface="Helvetica"/>
              </a:rPr>
              <a:t>Bourhis</a:t>
            </a:r>
            <a:r>
              <a:rPr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/>
              <a:t>Wave Group-</a:t>
            </a:r>
            <a:r>
              <a:rPr sz="1400" cap="none" dirty="0" err="1"/>
              <a:t>sakina</a:t>
            </a:r>
            <a:r>
              <a:rPr sz="1400" cap="none" dirty="0"/>
              <a:t> </a:t>
            </a:r>
            <a:r>
              <a:rPr sz="1400" b="1" cap="none" dirty="0">
                <a:latin typeface="+mn-lt"/>
                <a:ea typeface="+mn-ea"/>
                <a:cs typeface="+mn-cs"/>
                <a:sym typeface="Helvetica"/>
              </a:rPr>
              <a:t>ELOUAHIDI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BECC28-F6D5-4B0A-8931-E1271E1A2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705461" cy="6858001"/>
          </a:xfrm>
          <a:prstGeom prst="rect">
            <a:avLst/>
          </a:prstGeom>
        </p:spPr>
      </p:pic>
      <p:sp>
        <p:nvSpPr>
          <p:cNvPr id="366" name="Google Shape;366;p16"/>
          <p:cNvSpPr/>
          <p:nvPr/>
        </p:nvSpPr>
        <p:spPr>
          <a:xfrm rot="10800000">
            <a:off x="5465297" y="-10250"/>
            <a:ext cx="6207887" cy="6858000"/>
          </a:xfrm>
          <a:prstGeom prst="flowChartOnlineStorage">
            <a:avLst/>
          </a:prstGeom>
          <a:solidFill>
            <a:srgbClr val="2A2F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6A8841-4947-48C3-B7F8-CDE554F16025}"/>
              </a:ext>
            </a:extLst>
          </p:cNvPr>
          <p:cNvSpPr txBox="1"/>
          <p:nvPr/>
        </p:nvSpPr>
        <p:spPr>
          <a:xfrm>
            <a:off x="6918617" y="2018079"/>
            <a:ext cx="49346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Village des Délégations francophones</a:t>
            </a:r>
          </a:p>
          <a:p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CES de </a:t>
            </a:r>
          </a:p>
          <a:p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Vegas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387D537-5305-4075-8FE8-2B44ADD7D546}"/>
              </a:ext>
            </a:extLst>
          </p:cNvPr>
          <p:cNvSpPr/>
          <p:nvPr/>
        </p:nvSpPr>
        <p:spPr>
          <a:xfrm>
            <a:off x="5975506" y="10249"/>
            <a:ext cx="1886222" cy="183184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1</a:t>
            </a:r>
          </a:p>
        </p:txBody>
      </p:sp>
      <p:pic>
        <p:nvPicPr>
          <p:cNvPr id="12" name="Google Shape;214;p1">
            <a:extLst>
              <a:ext uri="{FF2B5EF4-FFF2-40B4-BE49-F238E27FC236}">
                <a16:creationId xmlns:a16="http://schemas.microsoft.com/office/drawing/2014/main" id="{357299B2-A8FA-440B-93C3-39F968EED566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044" y="394226"/>
            <a:ext cx="3281583" cy="10638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58BBC26-7CB8-4ECB-BD51-6098FC8BBBA7}"/>
              </a:ext>
            </a:extLst>
          </p:cNvPr>
          <p:cNvSpPr txBox="1"/>
          <p:nvPr/>
        </p:nvSpPr>
        <p:spPr>
          <a:xfrm>
            <a:off x="416273" y="5065067"/>
            <a:ext cx="28240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Pays &amp; Territoires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Grands groupes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Organisations patronales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Collectifs sectoriels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Collectifs technologiques </a:t>
            </a:r>
          </a:p>
        </p:txBody>
      </p:sp>
    </p:spTree>
    <p:extLst>
      <p:ext uri="{BB962C8B-B14F-4D97-AF65-F5344CB8AC3E}">
        <p14:creationId xmlns:p14="http://schemas.microsoft.com/office/powerpoint/2010/main" val="72123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048F93A-708C-4F9F-BAF3-64F2A9238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29" y="4284101"/>
            <a:ext cx="2901528" cy="163798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3A4FCB0-879B-4D23-92BB-95125E4B6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5"/>
          <a:stretch/>
        </p:blipFill>
        <p:spPr>
          <a:xfrm>
            <a:off x="6096000" y="4278773"/>
            <a:ext cx="2875807" cy="161243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5DAE80C-037D-4461-9738-89F123B3BFB9}"/>
              </a:ext>
            </a:extLst>
          </p:cNvPr>
          <p:cNvSpPr/>
          <p:nvPr/>
        </p:nvSpPr>
        <p:spPr>
          <a:xfrm>
            <a:off x="6050067" y="5552069"/>
            <a:ext cx="2935805" cy="343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Soirées, réceptions et suite-party des pays/partenaires du village</a:t>
            </a:r>
          </a:p>
        </p:txBody>
      </p:sp>
      <p:pic>
        <p:nvPicPr>
          <p:cNvPr id="41" name="Google Shape;312;p11">
            <a:extLst>
              <a:ext uri="{FF2B5EF4-FFF2-40B4-BE49-F238E27FC236}">
                <a16:creationId xmlns:a16="http://schemas.microsoft.com/office/drawing/2014/main" id="{0BDC52F0-23D7-43F9-885C-741902170489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644" y="2445215"/>
            <a:ext cx="2821339" cy="157784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5DCA05FA-FFCF-43C6-8087-8640714E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3" y="74648"/>
            <a:ext cx="11869564" cy="1325563"/>
          </a:xfrm>
        </p:spPr>
        <p:txBody>
          <a:bodyPr>
            <a:noAutofit/>
          </a:bodyPr>
          <a:lstStyle/>
          <a:p>
            <a:r>
              <a:rPr lang="fr-FR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FR" sz="2800" cap="all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briques majeures DU VILLAGE </a:t>
            </a:r>
            <a:r>
              <a:rPr lang="fr-FR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afin de construire le programme de votre Délégation AU CES 2021…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6708BD1-B3B3-4EBB-861D-BBAB67281F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538" y="2466839"/>
            <a:ext cx="2771791" cy="157478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E1E229C-528A-4F35-8E4E-158E1A8F7E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3878" y="4283384"/>
            <a:ext cx="2771791" cy="15747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81C2983-25BD-45C0-8531-6867EA621A25}"/>
              </a:ext>
            </a:extLst>
          </p:cNvPr>
          <p:cNvSpPr/>
          <p:nvPr/>
        </p:nvSpPr>
        <p:spPr>
          <a:xfrm>
            <a:off x="3134798" y="3734447"/>
            <a:ext cx="2771791" cy="3538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Focus des stands incontournables du convention-center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E944D8-CBA3-4C17-8510-2928344BD5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184" y="2466839"/>
            <a:ext cx="2935805" cy="143224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F8341B-A981-45BD-96FA-C2846C36BB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04" y="2451438"/>
            <a:ext cx="2824012" cy="13002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B55B58-2740-49D0-9549-CA031AABB5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46" y="4305618"/>
            <a:ext cx="2876129" cy="1612431"/>
          </a:xfrm>
          <a:prstGeom prst="rect">
            <a:avLst/>
          </a:prstGeom>
          <a:solidFill>
            <a:srgbClr val="74262D"/>
          </a:solidFill>
          <a:ln>
            <a:solidFill>
              <a:srgbClr val="74262D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7C2A598-D49D-4D85-A83F-B105DCF3AD60}"/>
              </a:ext>
            </a:extLst>
          </p:cNvPr>
          <p:cNvSpPr/>
          <p:nvPr/>
        </p:nvSpPr>
        <p:spPr>
          <a:xfrm>
            <a:off x="6111453" y="3751651"/>
            <a:ext cx="2821339" cy="3538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Le « grand débrief » des médias et des personnalités du 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9FD521-7061-4523-BCE9-A62B68F79ED1}"/>
              </a:ext>
            </a:extLst>
          </p:cNvPr>
          <p:cNvSpPr/>
          <p:nvPr/>
        </p:nvSpPr>
        <p:spPr>
          <a:xfrm>
            <a:off x="126493" y="5613941"/>
            <a:ext cx="2892082" cy="304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Les matinales de pitch et de networking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47396A-DE20-4A58-ACE3-4190DF2738E0}"/>
              </a:ext>
            </a:extLst>
          </p:cNvPr>
          <p:cNvSpPr/>
          <p:nvPr/>
        </p:nvSpPr>
        <p:spPr>
          <a:xfrm>
            <a:off x="3131522" y="5600109"/>
            <a:ext cx="2794147" cy="34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Les pitch anglophones en journée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B0CDD69-FB90-455C-8813-3F0A9E6E6336}"/>
              </a:ext>
            </a:extLst>
          </p:cNvPr>
          <p:cNvSpPr/>
          <p:nvPr/>
        </p:nvSpPr>
        <p:spPr>
          <a:xfrm>
            <a:off x="9099961" y="3766750"/>
            <a:ext cx="2935805" cy="343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Soirée des francophones et des délégations de </a:t>
            </a:r>
            <a:r>
              <a:rPr lang="fr-FR" sz="1200" b="1" dirty="0" err="1">
                <a:solidFill>
                  <a:schemeClr val="tx1"/>
                </a:solidFill>
              </a:rPr>
              <a:t>myGlobalVillage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FDF66A-B56C-48E4-85A4-2673A7CCEC8A}"/>
              </a:ext>
            </a:extLst>
          </p:cNvPr>
          <p:cNvSpPr/>
          <p:nvPr/>
        </p:nvSpPr>
        <p:spPr>
          <a:xfrm>
            <a:off x="135919" y="3738839"/>
            <a:ext cx="2876727" cy="3527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 18 visites thématiques du CES</a:t>
            </a:r>
          </a:p>
        </p:txBody>
      </p:sp>
      <p:sp>
        <p:nvSpPr>
          <p:cNvPr id="24" name="Organigramme : Délai 23">
            <a:extLst>
              <a:ext uri="{FF2B5EF4-FFF2-40B4-BE49-F238E27FC236}">
                <a16:creationId xmlns:a16="http://schemas.microsoft.com/office/drawing/2014/main" id="{5499694D-D1B8-4083-80B9-13DAF0F62E17}"/>
              </a:ext>
            </a:extLst>
          </p:cNvPr>
          <p:cNvSpPr/>
          <p:nvPr/>
        </p:nvSpPr>
        <p:spPr>
          <a:xfrm>
            <a:off x="141848" y="2466839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Organigramme : Délai 24">
            <a:extLst>
              <a:ext uri="{FF2B5EF4-FFF2-40B4-BE49-F238E27FC236}">
                <a16:creationId xmlns:a16="http://schemas.microsoft.com/office/drawing/2014/main" id="{F5B3F761-1A69-48E4-9379-034212783F63}"/>
              </a:ext>
            </a:extLst>
          </p:cNvPr>
          <p:cNvSpPr/>
          <p:nvPr/>
        </p:nvSpPr>
        <p:spPr>
          <a:xfrm>
            <a:off x="3125314" y="2475985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6" name="Organigramme : Délai 25">
            <a:extLst>
              <a:ext uri="{FF2B5EF4-FFF2-40B4-BE49-F238E27FC236}">
                <a16:creationId xmlns:a16="http://schemas.microsoft.com/office/drawing/2014/main" id="{487ABADC-FA34-4879-BE58-129EE1F9AC2C}"/>
              </a:ext>
            </a:extLst>
          </p:cNvPr>
          <p:cNvSpPr/>
          <p:nvPr/>
        </p:nvSpPr>
        <p:spPr>
          <a:xfrm>
            <a:off x="6131714" y="2479825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5" name="Organigramme : Délai 34">
            <a:extLst>
              <a:ext uri="{FF2B5EF4-FFF2-40B4-BE49-F238E27FC236}">
                <a16:creationId xmlns:a16="http://schemas.microsoft.com/office/drawing/2014/main" id="{E67529A5-D92D-4812-80A5-CA780BA2E20E}"/>
              </a:ext>
            </a:extLst>
          </p:cNvPr>
          <p:cNvSpPr/>
          <p:nvPr/>
        </p:nvSpPr>
        <p:spPr>
          <a:xfrm>
            <a:off x="126493" y="4305617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7" name="Organigramme : Délai 36">
            <a:extLst>
              <a:ext uri="{FF2B5EF4-FFF2-40B4-BE49-F238E27FC236}">
                <a16:creationId xmlns:a16="http://schemas.microsoft.com/office/drawing/2014/main" id="{F6FD34CC-8DBA-4AEC-BDAC-58B0FFCE0B27}"/>
              </a:ext>
            </a:extLst>
          </p:cNvPr>
          <p:cNvSpPr/>
          <p:nvPr/>
        </p:nvSpPr>
        <p:spPr>
          <a:xfrm>
            <a:off x="3158036" y="4268028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40" name="Organigramme : Délai 39">
            <a:extLst>
              <a:ext uri="{FF2B5EF4-FFF2-40B4-BE49-F238E27FC236}">
                <a16:creationId xmlns:a16="http://schemas.microsoft.com/office/drawing/2014/main" id="{E112DD2A-8A5B-42C0-9399-E307F056964F}"/>
              </a:ext>
            </a:extLst>
          </p:cNvPr>
          <p:cNvSpPr/>
          <p:nvPr/>
        </p:nvSpPr>
        <p:spPr>
          <a:xfrm>
            <a:off x="6109964" y="4278773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51791C-E3CB-4EC3-B58A-39E06A386850}"/>
              </a:ext>
            </a:extLst>
          </p:cNvPr>
          <p:cNvSpPr/>
          <p:nvPr/>
        </p:nvSpPr>
        <p:spPr>
          <a:xfrm>
            <a:off x="9099961" y="5564178"/>
            <a:ext cx="2821339" cy="3538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Les visites sectorielles des lieux emblématiques de Vegas  </a:t>
            </a:r>
          </a:p>
        </p:txBody>
      </p:sp>
      <p:sp>
        <p:nvSpPr>
          <p:cNvPr id="45" name="Organigramme : Délai 44">
            <a:extLst>
              <a:ext uri="{FF2B5EF4-FFF2-40B4-BE49-F238E27FC236}">
                <a16:creationId xmlns:a16="http://schemas.microsoft.com/office/drawing/2014/main" id="{96E086EC-865B-4A09-A50A-8456EBE12779}"/>
              </a:ext>
            </a:extLst>
          </p:cNvPr>
          <p:cNvSpPr/>
          <p:nvPr/>
        </p:nvSpPr>
        <p:spPr>
          <a:xfrm>
            <a:off x="9172291" y="2475985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46" name="Organigramme : Délai 45">
            <a:extLst>
              <a:ext uri="{FF2B5EF4-FFF2-40B4-BE49-F238E27FC236}">
                <a16:creationId xmlns:a16="http://schemas.microsoft.com/office/drawing/2014/main" id="{8A142410-C075-4B91-940A-CC384C6C1F56}"/>
              </a:ext>
            </a:extLst>
          </p:cNvPr>
          <p:cNvSpPr/>
          <p:nvPr/>
        </p:nvSpPr>
        <p:spPr>
          <a:xfrm>
            <a:off x="9118887" y="4309706"/>
            <a:ext cx="421176" cy="579113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2282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8AB8C110-9668-4EF9-9CA3-16D491CAC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3144" y="-8043"/>
            <a:ext cx="1968856" cy="148650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4BEB8CA-2135-45D4-8B92-87A10F428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9" y="1584334"/>
            <a:ext cx="5461024" cy="3225792"/>
          </a:xfrm>
          <a:prstGeom prst="rect">
            <a:avLst/>
          </a:prstGeom>
        </p:spPr>
      </p:pic>
      <p:sp>
        <p:nvSpPr>
          <p:cNvPr id="256" name="Google Shape;256;p6"/>
          <p:cNvSpPr txBox="1"/>
          <p:nvPr/>
        </p:nvSpPr>
        <p:spPr>
          <a:xfrm>
            <a:off x="1200150" y="172424"/>
            <a:ext cx="8810625" cy="109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1316"/>
              </a:buClr>
              <a:buSzPts val="2400"/>
              <a:buFont typeface="Rubik"/>
              <a:buNone/>
            </a:pPr>
            <a:r>
              <a:rPr lang="fr-FR" sz="1800" cap="all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Tous les matins de 7h00&gt;9h30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1316"/>
              </a:buClr>
              <a:buSzPts val="2400"/>
              <a:buFont typeface="Rubik"/>
              <a:buNone/>
            </a:pPr>
            <a:r>
              <a:rPr lang="fr-FR" sz="2400" b="1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Participez aux sessions  matinales de </a:t>
            </a:r>
            <a:r>
              <a:rPr lang="fr-FR" sz="2400" b="1" dirty="0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pitch innovation du village francophone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6292517-DE85-4C36-97B6-8ED224ABFD83}"/>
              </a:ext>
            </a:extLst>
          </p:cNvPr>
          <p:cNvGrpSpPr/>
          <p:nvPr/>
        </p:nvGrpSpPr>
        <p:grpSpPr>
          <a:xfrm>
            <a:off x="5667273" y="1531929"/>
            <a:ext cx="6402737" cy="3281702"/>
            <a:chOff x="4936541" y="1589945"/>
            <a:chExt cx="7218066" cy="3959236"/>
          </a:xfrm>
        </p:grpSpPr>
        <p:pic>
          <p:nvPicPr>
            <p:cNvPr id="257" name="Google Shape;257;p6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9481" y="1589945"/>
              <a:ext cx="4595126" cy="32514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9136B84-1158-4EDD-9340-C5E93194408C}"/>
                </a:ext>
              </a:extLst>
            </p:cNvPr>
            <p:cNvGrpSpPr/>
            <p:nvPr/>
          </p:nvGrpSpPr>
          <p:grpSpPr>
            <a:xfrm>
              <a:off x="4936541" y="1626306"/>
              <a:ext cx="2470180" cy="3922875"/>
              <a:chOff x="5119802" y="1624132"/>
              <a:chExt cx="2352599" cy="3674790"/>
            </a:xfrm>
          </p:grpSpPr>
          <p:pic>
            <p:nvPicPr>
              <p:cNvPr id="251" name="Google Shape;251;p6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19802" y="1624132"/>
                <a:ext cx="1088491" cy="1815725"/>
              </a:xfrm>
              <a:prstGeom prst="rect">
                <a:avLst/>
              </a:prstGeom>
              <a:noFill/>
              <a:ln w="9525" cap="flat" cmpd="sng">
                <a:solidFill>
                  <a:srgbClr val="F7941D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252" name="Google Shape;252;p6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19802" y="3512918"/>
                <a:ext cx="1088491" cy="1786004"/>
              </a:xfrm>
              <a:prstGeom prst="rect">
                <a:avLst/>
              </a:prstGeom>
              <a:noFill/>
              <a:ln w="9525" cap="flat" cmpd="sng">
                <a:solidFill>
                  <a:srgbClr val="F7941D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254" name="Google Shape;254;p6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01017" y="3493690"/>
                <a:ext cx="1171384" cy="1801271"/>
              </a:xfrm>
              <a:prstGeom prst="rect">
                <a:avLst/>
              </a:prstGeom>
              <a:noFill/>
              <a:ln w="9525" cap="flat" cmpd="sng">
                <a:solidFill>
                  <a:srgbClr val="F7941D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255" name="Google Shape;255;p6"/>
              <p:cNvPicPr preferRelativeResize="0"/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483"/>
              <a:stretch/>
            </p:blipFill>
            <p:spPr>
              <a:xfrm>
                <a:off x="6287697" y="1630002"/>
                <a:ext cx="1171384" cy="1801271"/>
              </a:xfrm>
              <a:prstGeom prst="rect">
                <a:avLst/>
              </a:prstGeom>
              <a:noFill/>
              <a:ln w="9525" cap="flat" cmpd="sng">
                <a:solidFill>
                  <a:srgbClr val="F7941D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C3B17AFC-853F-4D30-AFFF-5F0C3AA6A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26" y="4810126"/>
            <a:ext cx="7818146" cy="19498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278F51-EF54-47EE-B48A-2F5FBC5509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3935" y="4333914"/>
            <a:ext cx="4076075" cy="2459987"/>
          </a:xfrm>
          <a:prstGeom prst="rect">
            <a:avLst/>
          </a:prstGeom>
        </p:spPr>
      </p:pic>
      <p:sp>
        <p:nvSpPr>
          <p:cNvPr id="17" name="Google Shape;256;p6">
            <a:extLst>
              <a:ext uri="{FF2B5EF4-FFF2-40B4-BE49-F238E27FC236}">
                <a16:creationId xmlns:a16="http://schemas.microsoft.com/office/drawing/2014/main" id="{797D21FE-E384-49AE-AA59-A0498790F556}"/>
              </a:ext>
            </a:extLst>
          </p:cNvPr>
          <p:cNvSpPr txBox="1"/>
          <p:nvPr/>
        </p:nvSpPr>
        <p:spPr>
          <a:xfrm>
            <a:off x="55026" y="4606477"/>
            <a:ext cx="5793324" cy="5547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1316"/>
              </a:buClr>
              <a:buSzPts val="2400"/>
              <a:buFont typeface="Rubik"/>
              <a:buNone/>
            </a:pPr>
            <a:r>
              <a:rPr lang="fr-FR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Tous les matins  au New York – New York plus de 200 investisseurs, décideurs, journalistes, distributeurs ou intégrateurs</a:t>
            </a:r>
            <a:endParaRPr sz="9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B00D25A-4E78-40FB-A771-506B554911A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010" y="72493"/>
            <a:ext cx="578458" cy="231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rganigramme : Délai 4">
            <a:extLst>
              <a:ext uri="{FF2B5EF4-FFF2-40B4-BE49-F238E27FC236}">
                <a16:creationId xmlns:a16="http://schemas.microsoft.com/office/drawing/2014/main" id="{8E50BD21-3614-4FE0-B4D5-161AD30B5FCE}"/>
              </a:ext>
            </a:extLst>
          </p:cNvPr>
          <p:cNvSpPr/>
          <p:nvPr/>
        </p:nvSpPr>
        <p:spPr>
          <a:xfrm>
            <a:off x="0" y="1"/>
            <a:ext cx="1066800" cy="1478462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54ADA750-099B-4AE8-94F3-4846F92B18D6}"/>
              </a:ext>
            </a:extLst>
          </p:cNvPr>
          <p:cNvSpPr/>
          <p:nvPr/>
        </p:nvSpPr>
        <p:spPr>
          <a:xfrm>
            <a:off x="4224279" y="4294533"/>
            <a:ext cx="7938448" cy="2312226"/>
          </a:xfrm>
          <a:prstGeom prst="roundRect">
            <a:avLst>
              <a:gd name="adj" fmla="val 6666"/>
            </a:avLst>
          </a:prstGeom>
          <a:solidFill>
            <a:srgbClr val="2D2D2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412062A-9650-44B1-9BA4-6A257F676684}"/>
              </a:ext>
            </a:extLst>
          </p:cNvPr>
          <p:cNvSpPr/>
          <p:nvPr/>
        </p:nvSpPr>
        <p:spPr>
          <a:xfrm>
            <a:off x="4224279" y="2084152"/>
            <a:ext cx="7938448" cy="2160526"/>
          </a:xfrm>
          <a:prstGeom prst="roundRect">
            <a:avLst>
              <a:gd name="adj" fmla="val 6666"/>
            </a:avLst>
          </a:prstGeom>
          <a:solidFill>
            <a:srgbClr val="2D2D2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E88325-B77A-4569-AD46-7C3CAA2E780E}"/>
              </a:ext>
            </a:extLst>
          </p:cNvPr>
          <p:cNvSpPr txBox="1"/>
          <p:nvPr/>
        </p:nvSpPr>
        <p:spPr>
          <a:xfrm>
            <a:off x="1143386" y="165706"/>
            <a:ext cx="9041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cap="all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Les 5, 6 et 7 janvier à 10H30 </a:t>
            </a:r>
            <a:r>
              <a:rPr lang="fr-FR" sz="1800" cap="all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 départ de </a:t>
            </a:r>
            <a:r>
              <a:rPr lang="fr-FR" sz="1800" cap="all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l’hôtel </a:t>
            </a:r>
            <a:r>
              <a:rPr lang="fr-FR" sz="1800" cap="all" dirty="0" err="1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NewYork</a:t>
            </a:r>
            <a:r>
              <a:rPr lang="fr-FR" sz="1800" b="1" cap="all" dirty="0" err="1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NewYork</a:t>
            </a:r>
            <a:r>
              <a:rPr lang="fr-FR" sz="1800" cap="all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  </a:t>
            </a:r>
            <a:endParaRPr lang="fr-FR" sz="1800" cap="all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Sélectionnez votre parcours personnalisé du salon via</a:t>
            </a:r>
          </a:p>
          <a:p>
            <a:r>
              <a:rPr lang="fr-FR" sz="2400" b="1" dirty="0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18 thématiques de visites guidées de 2h30 </a:t>
            </a:r>
            <a:r>
              <a:rPr lang="fr-FR" sz="2400" b="1" dirty="0" err="1">
                <a:solidFill>
                  <a:schemeClr val="accent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chacunes</a:t>
            </a:r>
            <a:endParaRPr lang="fr-FR" sz="2800" b="1" dirty="0">
              <a:solidFill>
                <a:schemeClr val="accent4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F09A358-B050-47B4-8632-BD544DC11677}"/>
              </a:ext>
            </a:extLst>
          </p:cNvPr>
          <p:cNvSpPr txBox="1"/>
          <p:nvPr/>
        </p:nvSpPr>
        <p:spPr>
          <a:xfrm>
            <a:off x="7267" y="1509399"/>
            <a:ext cx="50749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/>
              <a:t>Chaque jour depuis le village francophone  </a:t>
            </a:r>
            <a:r>
              <a:rPr lang="fr-FR" sz="1100" b="1" dirty="0"/>
              <a:t>6 départs de parcours visites thématiques du CES</a:t>
            </a:r>
            <a:r>
              <a:rPr lang="fr-FR" sz="1100" dirty="0"/>
              <a:t> avec une curation et accompagnement assurés par les coordinateurs de collectifs francophones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F425D76-6361-466B-9268-4D8838787812}"/>
              </a:ext>
            </a:extLst>
          </p:cNvPr>
          <p:cNvSpPr txBox="1"/>
          <p:nvPr/>
        </p:nvSpPr>
        <p:spPr>
          <a:xfrm>
            <a:off x="5331625" y="1532635"/>
            <a:ext cx="2051856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Visite thématique </a:t>
            </a:r>
          </a:p>
          <a:p>
            <a:pPr algn="ctr"/>
            <a:r>
              <a:rPr lang="fr-FR" b="1" dirty="0">
                <a:solidFill>
                  <a:srgbClr val="FFC000"/>
                </a:solidFill>
              </a:rPr>
              <a:t>du CES 5 JANVIER 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FE43EC6-F138-4958-A12C-0114203512F2}"/>
              </a:ext>
            </a:extLst>
          </p:cNvPr>
          <p:cNvSpPr txBox="1"/>
          <p:nvPr/>
        </p:nvSpPr>
        <p:spPr>
          <a:xfrm>
            <a:off x="7565034" y="1529220"/>
            <a:ext cx="1939081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Visite thématique </a:t>
            </a:r>
          </a:p>
          <a:p>
            <a:pPr algn="ctr"/>
            <a:r>
              <a:rPr lang="fr-FR" b="1" dirty="0">
                <a:solidFill>
                  <a:srgbClr val="FFC000"/>
                </a:solidFill>
              </a:rPr>
              <a:t>du CES  6 JANVIER 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F62B7F85-06EA-4E0B-A801-3009F070E1B4}"/>
              </a:ext>
            </a:extLst>
          </p:cNvPr>
          <p:cNvSpPr txBox="1"/>
          <p:nvPr/>
        </p:nvSpPr>
        <p:spPr>
          <a:xfrm>
            <a:off x="9764540" y="1530401"/>
            <a:ext cx="2014631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Visite thématique </a:t>
            </a:r>
          </a:p>
          <a:p>
            <a:pPr algn="ctr"/>
            <a:r>
              <a:rPr lang="fr-FR" b="1" dirty="0">
                <a:solidFill>
                  <a:srgbClr val="FFC000"/>
                </a:solidFill>
              </a:rPr>
              <a:t>du CES 7JANVIER 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F8B6A6FB-EAFD-4DB9-8D09-3FDE3B1F3B55}"/>
              </a:ext>
            </a:extLst>
          </p:cNvPr>
          <p:cNvSpPr txBox="1"/>
          <p:nvPr/>
        </p:nvSpPr>
        <p:spPr>
          <a:xfrm>
            <a:off x="4283394" y="2132457"/>
            <a:ext cx="99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Matin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10H30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13H00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C026A1-3075-42D4-8577-B6168BFCFB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92" y="2447848"/>
            <a:ext cx="3603349" cy="2404202"/>
          </a:xfrm>
          <a:prstGeom prst="rect">
            <a:avLst/>
          </a:prstGeom>
        </p:spPr>
      </p:pic>
      <p:pic>
        <p:nvPicPr>
          <p:cNvPr id="2050" name="Picture 2" descr="10 Most Successful Exhibition Stands - Helloprint | Blog">
            <a:extLst>
              <a:ext uri="{FF2B5EF4-FFF2-40B4-BE49-F238E27FC236}">
                <a16:creationId xmlns:a16="http://schemas.microsoft.com/office/drawing/2014/main" id="{376049B0-A669-4EF9-954C-37AC659F0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91" y="4906747"/>
            <a:ext cx="1615608" cy="11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2985DF-FAF5-4264-8593-05CDFF4F4B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25" y="4906747"/>
            <a:ext cx="2002648" cy="119468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D420D6D-849C-4EE6-AE8A-76EC07FE24E0}"/>
              </a:ext>
            </a:extLst>
          </p:cNvPr>
          <p:cNvGrpSpPr/>
          <p:nvPr/>
        </p:nvGrpSpPr>
        <p:grpSpPr>
          <a:xfrm>
            <a:off x="5334382" y="2080179"/>
            <a:ext cx="6643995" cy="4460533"/>
            <a:chOff x="5232463" y="2264744"/>
            <a:chExt cx="6849359" cy="459840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187E781-F60F-4B85-8785-67606EE83F61}"/>
                </a:ext>
              </a:extLst>
            </p:cNvPr>
            <p:cNvSpPr/>
            <p:nvPr/>
          </p:nvSpPr>
          <p:spPr>
            <a:xfrm>
              <a:off x="9809786" y="6125308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28B898-8B8C-4896-B069-3EE48846CF72}"/>
                </a:ext>
              </a:extLst>
            </p:cNvPr>
            <p:cNvSpPr/>
            <p:nvPr/>
          </p:nvSpPr>
          <p:spPr>
            <a:xfrm>
              <a:off x="9820519" y="5368227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2CF23B0-5FD0-4C0F-A69F-075F260D2023}"/>
                </a:ext>
              </a:extLst>
            </p:cNvPr>
            <p:cNvSpPr/>
            <p:nvPr/>
          </p:nvSpPr>
          <p:spPr>
            <a:xfrm>
              <a:off x="9799038" y="4583044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8773D97-C223-43B7-A8FC-009E55688AF8}"/>
                </a:ext>
              </a:extLst>
            </p:cNvPr>
            <p:cNvSpPr/>
            <p:nvPr/>
          </p:nvSpPr>
          <p:spPr>
            <a:xfrm>
              <a:off x="9799038" y="3797020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9C1C259-E9CA-43E7-B196-0F80B720C973}"/>
                </a:ext>
              </a:extLst>
            </p:cNvPr>
            <p:cNvSpPr/>
            <p:nvPr/>
          </p:nvSpPr>
          <p:spPr>
            <a:xfrm>
              <a:off x="9792270" y="3039723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8691803-3551-4728-9E97-11707A9D604B}"/>
                </a:ext>
              </a:extLst>
            </p:cNvPr>
            <p:cNvSpPr/>
            <p:nvPr/>
          </p:nvSpPr>
          <p:spPr>
            <a:xfrm>
              <a:off x="9796822" y="2286819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0CDC958-956B-43A6-9BA4-090659683E82}"/>
                </a:ext>
              </a:extLst>
            </p:cNvPr>
            <p:cNvSpPr/>
            <p:nvPr/>
          </p:nvSpPr>
          <p:spPr>
            <a:xfrm>
              <a:off x="7483388" y="6109209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A569BD0-66C2-4CB4-9F02-34B8792DDBCD}"/>
                </a:ext>
              </a:extLst>
            </p:cNvPr>
            <p:cNvSpPr/>
            <p:nvPr/>
          </p:nvSpPr>
          <p:spPr>
            <a:xfrm>
              <a:off x="7494121" y="5352128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3930492-BD79-42B7-B8B3-64A7B632CF60}"/>
                </a:ext>
              </a:extLst>
            </p:cNvPr>
            <p:cNvSpPr/>
            <p:nvPr/>
          </p:nvSpPr>
          <p:spPr>
            <a:xfrm>
              <a:off x="7472640" y="4566945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85651E0-188B-4A96-A105-E537D9B6CD1F}"/>
                </a:ext>
              </a:extLst>
            </p:cNvPr>
            <p:cNvSpPr/>
            <p:nvPr/>
          </p:nvSpPr>
          <p:spPr>
            <a:xfrm>
              <a:off x="7472640" y="3780921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9067895-2BCB-4AB1-B3B8-71B1A2925429}"/>
                </a:ext>
              </a:extLst>
            </p:cNvPr>
            <p:cNvSpPr/>
            <p:nvPr/>
          </p:nvSpPr>
          <p:spPr>
            <a:xfrm>
              <a:off x="7465872" y="3023624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08B1A92-07E3-40E5-A82D-F03B5D9D90AC}"/>
                </a:ext>
              </a:extLst>
            </p:cNvPr>
            <p:cNvSpPr/>
            <p:nvPr/>
          </p:nvSpPr>
          <p:spPr>
            <a:xfrm>
              <a:off x="7470424" y="2270720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8EAFEA4-2DCD-4C5F-A4E0-AA1674CCD473}"/>
                </a:ext>
              </a:extLst>
            </p:cNvPr>
            <p:cNvSpPr/>
            <p:nvPr/>
          </p:nvSpPr>
          <p:spPr>
            <a:xfrm>
              <a:off x="5249979" y="6122706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1C3934F-23E0-4E3D-8B75-9E674668E57F}"/>
                </a:ext>
              </a:extLst>
            </p:cNvPr>
            <p:cNvSpPr/>
            <p:nvPr/>
          </p:nvSpPr>
          <p:spPr>
            <a:xfrm>
              <a:off x="5260712" y="5365625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C071DD9-99E8-4CF0-9E19-EA23DF2FAB0F}"/>
                </a:ext>
              </a:extLst>
            </p:cNvPr>
            <p:cNvSpPr/>
            <p:nvPr/>
          </p:nvSpPr>
          <p:spPr>
            <a:xfrm>
              <a:off x="5239231" y="4580442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132FED7-2BDA-4DA8-8043-1A673F53E624}"/>
                </a:ext>
              </a:extLst>
            </p:cNvPr>
            <p:cNvSpPr/>
            <p:nvPr/>
          </p:nvSpPr>
          <p:spPr>
            <a:xfrm>
              <a:off x="5239231" y="3794418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C6CC2B-2149-4BA2-B77E-76662B8A06AD}"/>
                </a:ext>
              </a:extLst>
            </p:cNvPr>
            <p:cNvSpPr/>
            <p:nvPr/>
          </p:nvSpPr>
          <p:spPr>
            <a:xfrm>
              <a:off x="5232463" y="3037121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A1E8973-4DD9-4543-A564-D30B99BEED02}"/>
                </a:ext>
              </a:extLst>
            </p:cNvPr>
            <p:cNvSpPr/>
            <p:nvPr/>
          </p:nvSpPr>
          <p:spPr>
            <a:xfrm>
              <a:off x="5237015" y="2284217"/>
              <a:ext cx="2084188" cy="737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2DD8EAB4-4B15-4E5E-91E4-4F154D45C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9254" y="4600270"/>
              <a:ext cx="722310" cy="683760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57A6AC86-7B3A-40CC-8FCB-22CCA8C19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8554" y="4588918"/>
              <a:ext cx="686090" cy="704974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699374C9-7AD6-4D65-AA9C-67DE392A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6488" y="2286819"/>
              <a:ext cx="731072" cy="727290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A1BD043E-9875-43A4-B17E-C30398E5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9583" y="2264744"/>
              <a:ext cx="742591" cy="763029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EE7CA05B-1F30-42E7-9AC2-AFFAB3354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8554" y="2324990"/>
              <a:ext cx="679833" cy="698545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A4735CE5-7891-46C5-BC27-E76F49DBB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1965" y="4639258"/>
              <a:ext cx="695630" cy="652538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3BF8D005-B65B-4B23-8442-7C9F6DBDC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3678" y="6138193"/>
              <a:ext cx="694399" cy="652538"/>
            </a:xfrm>
            <a:prstGeom prst="rect">
              <a:avLst/>
            </a:prstGeom>
          </p:spPr>
        </p:pic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79520DCF-E881-476F-9AD0-D0BA563DB4B3}"/>
                </a:ext>
              </a:extLst>
            </p:cNvPr>
            <p:cNvSpPr txBox="1"/>
            <p:nvPr/>
          </p:nvSpPr>
          <p:spPr>
            <a:xfrm>
              <a:off x="5941952" y="2271755"/>
              <a:ext cx="1402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Parcours </a:t>
              </a:r>
              <a:r>
                <a:rPr lang="fr-FR" sz="1050" b="1" dirty="0"/>
                <a:t>IA Intelligence artificielle </a:t>
              </a:r>
              <a:r>
                <a:rPr lang="fr-FR" sz="1050" dirty="0"/>
                <a:t>et </a:t>
              </a:r>
              <a:r>
                <a:rPr lang="fr-FR" sz="1050" dirty="0" err="1"/>
                <a:t>deep</a:t>
              </a:r>
              <a:r>
                <a:rPr lang="fr-FR" sz="1050" dirty="0"/>
                <a:t> Learning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A09484D3-A30A-48AD-8398-DBCCB6A6B060}"/>
                </a:ext>
              </a:extLst>
            </p:cNvPr>
            <p:cNvSpPr txBox="1"/>
            <p:nvPr/>
          </p:nvSpPr>
          <p:spPr>
            <a:xfrm>
              <a:off x="5921685" y="3031589"/>
              <a:ext cx="14078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F48D3A"/>
                  </a:solidFill>
                </a:rPr>
                <a:t>Parcours</a:t>
              </a:r>
              <a:r>
                <a:rPr lang="fr-FR" sz="1050" b="1" dirty="0">
                  <a:solidFill>
                    <a:srgbClr val="F48D3A"/>
                  </a:solidFill>
                </a:rPr>
                <a:t> SUPPLY CHAIN </a:t>
              </a:r>
              <a:r>
                <a:rPr lang="fr-FR" sz="1050" dirty="0">
                  <a:solidFill>
                    <a:srgbClr val="F48D3A"/>
                  </a:solidFill>
                </a:rPr>
                <a:t>et transport automnes des biens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EF02F3A0-C84F-4EDC-8137-70E5EFFA7D2E}"/>
                </a:ext>
              </a:extLst>
            </p:cNvPr>
            <p:cNvSpPr txBox="1"/>
            <p:nvPr/>
          </p:nvSpPr>
          <p:spPr>
            <a:xfrm>
              <a:off x="8239988" y="5403951"/>
              <a:ext cx="129109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F26122"/>
                  </a:solidFill>
                </a:rPr>
                <a:t>Parcours </a:t>
              </a:r>
              <a:r>
                <a:rPr lang="fr-FR" sz="1050" b="1" dirty="0">
                  <a:solidFill>
                    <a:srgbClr val="F26122"/>
                  </a:solidFill>
                </a:rPr>
                <a:t>MOBILITE et </a:t>
              </a:r>
              <a:r>
                <a:rPr lang="fr-FR" sz="1050" b="1" dirty="0" err="1">
                  <a:solidFill>
                    <a:srgbClr val="F26122"/>
                  </a:solidFill>
                </a:rPr>
                <a:t>smartSTREET</a:t>
              </a:r>
              <a:endParaRPr lang="fr-FR" sz="1050" b="1" dirty="0">
                <a:solidFill>
                  <a:srgbClr val="F26122"/>
                </a:solidFill>
              </a:endParaRP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453CAC64-6F08-432E-A7DD-63AA2A6521E1}"/>
                </a:ext>
              </a:extLst>
            </p:cNvPr>
            <p:cNvSpPr txBox="1"/>
            <p:nvPr/>
          </p:nvSpPr>
          <p:spPr>
            <a:xfrm>
              <a:off x="5934618" y="4669118"/>
              <a:ext cx="129109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Parcours </a:t>
              </a:r>
              <a:r>
                <a:rPr lang="fr-FR" sz="1050" b="1" dirty="0"/>
                <a:t>BLOCKCHAIN NFT et CRYPTO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1F391656-1C5C-4FB1-BEDA-A9BCB73B5921}"/>
                </a:ext>
              </a:extLst>
            </p:cNvPr>
            <p:cNvSpPr txBox="1"/>
            <p:nvPr/>
          </p:nvSpPr>
          <p:spPr>
            <a:xfrm>
              <a:off x="5913336" y="3764514"/>
              <a:ext cx="14078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8F8774"/>
                  </a:solidFill>
                </a:rPr>
                <a:t>Parcours </a:t>
              </a:r>
            </a:p>
            <a:p>
              <a:r>
                <a:rPr lang="fr-FR" sz="1050" b="1" dirty="0" err="1">
                  <a:solidFill>
                    <a:srgbClr val="8F8774"/>
                  </a:solidFill>
                </a:rPr>
                <a:t>SmartENERGIE</a:t>
              </a:r>
              <a:endParaRPr lang="fr-FR" sz="1050" b="1" dirty="0">
                <a:solidFill>
                  <a:srgbClr val="8F8774"/>
                </a:solidFill>
              </a:endParaRPr>
            </a:p>
            <a:p>
              <a:r>
                <a:rPr lang="fr-FR" sz="1050" b="1" dirty="0" err="1">
                  <a:solidFill>
                    <a:srgbClr val="8F8774"/>
                  </a:solidFill>
                </a:rPr>
                <a:t>smartWATER</a:t>
              </a:r>
              <a:endParaRPr lang="fr-FR" sz="1050" b="1" dirty="0">
                <a:solidFill>
                  <a:srgbClr val="8F8774"/>
                </a:solidFill>
              </a:endParaRPr>
            </a:p>
            <a:p>
              <a:r>
                <a:rPr lang="fr-FR" sz="1050" b="1" dirty="0" err="1">
                  <a:solidFill>
                    <a:srgbClr val="8F8774"/>
                  </a:solidFill>
                </a:rPr>
                <a:t>CircularEconomy</a:t>
              </a:r>
              <a:endParaRPr lang="fr-FR" sz="1050" dirty="0">
                <a:solidFill>
                  <a:srgbClr val="8F8774"/>
                </a:solidFill>
              </a:endParaRP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F18F8E9F-D4B4-4380-93EF-7438E1DF70AB}"/>
                </a:ext>
              </a:extLst>
            </p:cNvPr>
            <p:cNvSpPr txBox="1"/>
            <p:nvPr/>
          </p:nvSpPr>
          <p:spPr>
            <a:xfrm>
              <a:off x="10560896" y="3068750"/>
              <a:ext cx="14078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>
                  <a:solidFill>
                    <a:srgbClr val="966A42"/>
                  </a:solidFill>
                </a:rPr>
                <a:t>Parcours PROPTECH a </a:t>
              </a:r>
              <a:r>
                <a:rPr lang="fr-FR" sz="1050" b="1" dirty="0" err="1">
                  <a:solidFill>
                    <a:srgbClr val="966A42"/>
                  </a:solidFill>
                </a:rPr>
                <a:t>SmartBUILDING</a:t>
              </a:r>
              <a:endParaRPr lang="fr-FR" sz="1050" dirty="0">
                <a:solidFill>
                  <a:srgbClr val="966A42"/>
                </a:solidFill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5FC50ACF-A42B-4A00-88A6-80C875E072BC}"/>
                </a:ext>
              </a:extLst>
            </p:cNvPr>
            <p:cNvSpPr txBox="1"/>
            <p:nvPr/>
          </p:nvSpPr>
          <p:spPr>
            <a:xfrm>
              <a:off x="10556554" y="4671552"/>
              <a:ext cx="14078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26565D"/>
                  </a:solidFill>
                </a:rPr>
                <a:t>Parcours</a:t>
              </a:r>
              <a:r>
                <a:rPr lang="fr-FR" sz="1050" b="1" dirty="0">
                  <a:solidFill>
                    <a:srgbClr val="26565D"/>
                  </a:solidFill>
                </a:rPr>
                <a:t> #Beautytech fashion et </a:t>
              </a:r>
              <a:r>
                <a:rPr lang="fr-FR" sz="1050" b="1" dirty="0" err="1">
                  <a:solidFill>
                    <a:srgbClr val="26565D"/>
                  </a:solidFill>
                </a:rPr>
                <a:t>Luxury</a:t>
              </a:r>
              <a:endParaRPr lang="fr-FR" sz="1050" dirty="0">
                <a:solidFill>
                  <a:srgbClr val="26565D"/>
                </a:solidFill>
              </a:endParaRP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D78E5DDA-9110-415E-9709-A898BFD59FB3}"/>
                </a:ext>
              </a:extLst>
            </p:cNvPr>
            <p:cNvSpPr txBox="1"/>
            <p:nvPr/>
          </p:nvSpPr>
          <p:spPr>
            <a:xfrm>
              <a:off x="8322425" y="3764038"/>
              <a:ext cx="1244435" cy="76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>
                  <a:solidFill>
                    <a:srgbClr val="935445"/>
                  </a:solidFill>
                </a:rPr>
                <a:t>Parcours TOURISME</a:t>
              </a:r>
              <a:endParaRPr lang="fr-FR" sz="1050" dirty="0">
                <a:solidFill>
                  <a:srgbClr val="935445"/>
                </a:solidFill>
              </a:endParaRPr>
            </a:p>
            <a:p>
              <a:r>
                <a:rPr lang="fr-FR" sz="1050" b="1" dirty="0">
                  <a:solidFill>
                    <a:srgbClr val="935445"/>
                  </a:solidFill>
                </a:rPr>
                <a:t>SERVICE et  </a:t>
              </a:r>
              <a:r>
                <a:rPr lang="fr-FR" sz="1050" dirty="0" err="1">
                  <a:solidFill>
                    <a:srgbClr val="935445"/>
                  </a:solidFill>
                </a:rPr>
                <a:t>TravelTech</a:t>
              </a:r>
              <a:endParaRPr lang="fr-FR" sz="1050" dirty="0">
                <a:solidFill>
                  <a:srgbClr val="935445"/>
                </a:solidFill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C173656-441C-4EB4-BD85-3A2565E85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892" y="3818529"/>
              <a:ext cx="726928" cy="68310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02927AE-E3E1-4370-BC45-16CD74152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8553" y="3833604"/>
              <a:ext cx="688583" cy="64585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A2C65A2-4C02-47BF-9A77-8DDC7A3BC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8554" y="3094824"/>
              <a:ext cx="684269" cy="64180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61171ED-1E96-41FC-929E-E7511FAC3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3678" y="5391416"/>
              <a:ext cx="715803" cy="67138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AC5BD13-0B9F-40B7-9A60-D97E2E707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4590" y="3065116"/>
              <a:ext cx="715803" cy="67138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61BE597-E761-431B-9CD8-7CCE0856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6619" y="3061807"/>
              <a:ext cx="715803" cy="671382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135C198-2FD4-47DE-B137-50C908EE3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7708" y="5412656"/>
              <a:ext cx="689852" cy="647041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526913DC-C5CD-4EEA-BC30-C0254986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316" y="3815692"/>
              <a:ext cx="715803" cy="672651"/>
            </a:xfrm>
            <a:prstGeom prst="rect">
              <a:avLst/>
            </a:prstGeom>
          </p:spPr>
        </p:pic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64BF4B80-796D-4E09-B6A8-13C79316E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8079" y="5403042"/>
              <a:ext cx="661152" cy="620123"/>
            </a:xfrm>
            <a:prstGeom prst="rect">
              <a:avLst/>
            </a:prstGeom>
          </p:spPr>
        </p:pic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915509DB-F9F7-4C01-A43E-12547BC9B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8554" y="6166834"/>
              <a:ext cx="657169" cy="615296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03B88127-1B4C-40BE-94E6-524C0456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282" y="6151768"/>
              <a:ext cx="676081" cy="635323"/>
            </a:xfrm>
            <a:prstGeom prst="rect">
              <a:avLst/>
            </a:prstGeom>
          </p:spPr>
        </p:pic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1D477C75-C74D-4627-BCFC-527CD38E73F0}"/>
                </a:ext>
              </a:extLst>
            </p:cNvPr>
            <p:cNvSpPr txBox="1"/>
            <p:nvPr/>
          </p:nvSpPr>
          <p:spPr>
            <a:xfrm>
              <a:off x="10553162" y="2332010"/>
              <a:ext cx="146589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Parcours </a:t>
              </a:r>
              <a:r>
                <a:rPr lang="fr-FR" sz="1050" b="1" dirty="0"/>
                <a:t>XR,  GAMMING</a:t>
              </a:r>
            </a:p>
            <a:p>
              <a:r>
                <a:rPr lang="fr-FR" sz="1050" dirty="0"/>
                <a:t> et </a:t>
              </a:r>
              <a:r>
                <a:rPr lang="fr-FR" sz="1050" dirty="0" err="1"/>
                <a:t>Deep</a:t>
              </a:r>
              <a:r>
                <a:rPr lang="fr-FR" sz="1050" dirty="0"/>
                <a:t> Learning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64A079CA-C0D0-4394-8E00-95F13D0E7D53}"/>
                </a:ext>
              </a:extLst>
            </p:cNvPr>
            <p:cNvSpPr txBox="1"/>
            <p:nvPr/>
          </p:nvSpPr>
          <p:spPr>
            <a:xfrm>
              <a:off x="5967137" y="5370803"/>
              <a:ext cx="1291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2C7B81"/>
                  </a:solidFill>
                </a:rPr>
                <a:t>Parcours </a:t>
              </a:r>
              <a:r>
                <a:rPr lang="fr-FR" sz="1050" b="1" dirty="0">
                  <a:solidFill>
                    <a:srgbClr val="2C7B81"/>
                  </a:solidFill>
                </a:rPr>
                <a:t>HEALTHTECH </a:t>
              </a:r>
            </a:p>
            <a:p>
              <a:r>
                <a:rPr lang="fr-FR" sz="1050" b="1" dirty="0">
                  <a:solidFill>
                    <a:srgbClr val="2C7B81"/>
                  </a:solidFill>
                </a:rPr>
                <a:t>&amp; MEDTECH et PETTECH</a:t>
              </a: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E3D9D573-6B04-47B2-A4DF-C302F9D941BB}"/>
                </a:ext>
              </a:extLst>
            </p:cNvPr>
            <p:cNvSpPr txBox="1"/>
            <p:nvPr/>
          </p:nvSpPr>
          <p:spPr>
            <a:xfrm>
              <a:off x="8233041" y="2284217"/>
              <a:ext cx="148750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Parcours </a:t>
              </a:r>
              <a:endParaRPr lang="fr-FR" sz="1050" b="1" dirty="0"/>
            </a:p>
            <a:p>
              <a:r>
                <a:rPr lang="fr-FR" sz="1050" b="1" dirty="0"/>
                <a:t>ROBOTIQUE &amp; DRONE</a:t>
              </a:r>
              <a:endParaRPr lang="fr-FR" sz="1050" dirty="0"/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1ECE7EBC-792D-4F2B-94C4-3EC94201BCD4}"/>
                </a:ext>
              </a:extLst>
            </p:cNvPr>
            <p:cNvSpPr txBox="1"/>
            <p:nvPr/>
          </p:nvSpPr>
          <p:spPr>
            <a:xfrm>
              <a:off x="8213301" y="6078477"/>
              <a:ext cx="148750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0F75BC"/>
                  </a:solidFill>
                </a:rPr>
                <a:t>Parcours </a:t>
              </a:r>
            </a:p>
            <a:p>
              <a:r>
                <a:rPr lang="fr-FR" sz="1050" b="1" dirty="0" err="1">
                  <a:solidFill>
                    <a:srgbClr val="0F75BC"/>
                  </a:solidFill>
                </a:rPr>
                <a:t>SmartINDUSTRIE</a:t>
              </a:r>
              <a:endParaRPr lang="fr-FR" sz="1050" b="1" dirty="0">
                <a:solidFill>
                  <a:srgbClr val="0F75BC"/>
                </a:solidFill>
              </a:endParaRPr>
            </a:p>
            <a:p>
              <a:r>
                <a:rPr lang="fr-FR" sz="1050" b="1" dirty="0">
                  <a:solidFill>
                    <a:srgbClr val="0F75BC"/>
                  </a:solidFill>
                </a:rPr>
                <a:t> &amp; </a:t>
              </a:r>
              <a:r>
                <a:rPr lang="fr-FR" sz="1050" b="1" dirty="0" err="1">
                  <a:solidFill>
                    <a:srgbClr val="0F75BC"/>
                  </a:solidFill>
                </a:rPr>
                <a:t>FabTECH</a:t>
              </a:r>
              <a:endParaRPr lang="fr-FR" sz="1050" b="1" dirty="0">
                <a:solidFill>
                  <a:srgbClr val="0F75BC"/>
                </a:solidFill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AEBCCE80-2A66-49EE-87D7-AB6DF77A74E6}"/>
                </a:ext>
              </a:extLst>
            </p:cNvPr>
            <p:cNvSpPr txBox="1"/>
            <p:nvPr/>
          </p:nvSpPr>
          <p:spPr>
            <a:xfrm>
              <a:off x="5975870" y="6175360"/>
              <a:ext cx="1287451" cy="4124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dirty="0">
                  <a:solidFill>
                    <a:srgbClr val="734B4E"/>
                  </a:solidFill>
                </a:rPr>
                <a:t>Parcours</a:t>
              </a:r>
              <a:r>
                <a:rPr lang="fr-FR" sz="1000" b="1" dirty="0">
                  <a:solidFill>
                    <a:srgbClr val="734B4E"/>
                  </a:solidFill>
                </a:rPr>
                <a:t> EDTECH </a:t>
              </a:r>
              <a:r>
                <a:rPr lang="fr-FR" sz="1000" dirty="0">
                  <a:solidFill>
                    <a:srgbClr val="734B4E"/>
                  </a:solidFill>
                </a:rPr>
                <a:t>et </a:t>
              </a:r>
              <a:r>
                <a:rPr lang="fr-FR" sz="1000" dirty="0" err="1">
                  <a:solidFill>
                    <a:srgbClr val="734B4E"/>
                  </a:solidFill>
                </a:rPr>
                <a:t>SmartEducation</a:t>
              </a:r>
              <a:endParaRPr lang="fr-FR" sz="1000" dirty="0">
                <a:solidFill>
                  <a:srgbClr val="734B4E"/>
                </a:solidFill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81A90BF0-39F4-42BD-9202-0C02DCFCFBF8}"/>
                </a:ext>
              </a:extLst>
            </p:cNvPr>
            <p:cNvSpPr txBox="1"/>
            <p:nvPr/>
          </p:nvSpPr>
          <p:spPr>
            <a:xfrm>
              <a:off x="8313718" y="4704367"/>
              <a:ext cx="1287451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dirty="0"/>
                <a:t>Parcours </a:t>
              </a:r>
            </a:p>
            <a:p>
              <a:r>
                <a:rPr lang="fr-FR" sz="1000" b="1" dirty="0"/>
                <a:t>5G et </a:t>
              </a:r>
              <a:r>
                <a:rPr lang="fr-FR" sz="700" dirty="0"/>
                <a:t>INFRASTRUCTURES</a:t>
              </a:r>
              <a:endParaRPr lang="fr-FR" sz="1000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00A569A-8CE1-4724-85F2-1DDAEAA29566}"/>
                </a:ext>
              </a:extLst>
            </p:cNvPr>
            <p:cNvSpPr txBox="1"/>
            <p:nvPr/>
          </p:nvSpPr>
          <p:spPr>
            <a:xfrm>
              <a:off x="10567595" y="5380238"/>
              <a:ext cx="14078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>
                  <a:solidFill>
                    <a:srgbClr val="706456"/>
                  </a:solidFill>
                </a:rPr>
                <a:t>Parcours SPORTECH et </a:t>
              </a:r>
              <a:r>
                <a:rPr lang="fr-FR" sz="1050" dirty="0" err="1">
                  <a:solidFill>
                    <a:srgbClr val="706456"/>
                  </a:solidFill>
                </a:rPr>
                <a:t>smarrtstadium</a:t>
              </a:r>
              <a:r>
                <a:rPr lang="fr-FR" sz="1050" dirty="0">
                  <a:solidFill>
                    <a:srgbClr val="706456"/>
                  </a:solidFill>
                </a:rPr>
                <a:t> et </a:t>
              </a:r>
              <a:r>
                <a:rPr lang="fr-FR" sz="1050" dirty="0" err="1">
                  <a:solidFill>
                    <a:srgbClr val="706456"/>
                  </a:solidFill>
                </a:rPr>
                <a:t>weearable</a:t>
              </a:r>
              <a:r>
                <a:rPr lang="fr-FR" sz="1050" dirty="0">
                  <a:solidFill>
                    <a:srgbClr val="706456"/>
                  </a:solidFill>
                </a:rPr>
                <a:t> 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5C3DF50-70DA-4505-95AC-F00760E3DD70}"/>
                </a:ext>
              </a:extLst>
            </p:cNvPr>
            <p:cNvSpPr txBox="1"/>
            <p:nvPr/>
          </p:nvSpPr>
          <p:spPr>
            <a:xfrm>
              <a:off x="10577560" y="6153369"/>
              <a:ext cx="14078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Parcours </a:t>
              </a:r>
              <a:r>
                <a:rPr lang="fr-FR" sz="1050" b="1" dirty="0" err="1"/>
                <a:t>smartBuilding</a:t>
              </a:r>
              <a:endParaRPr lang="fr-FR" sz="1050" dirty="0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4B2B7159-CFA2-43E4-B45F-232522844E8E}"/>
                </a:ext>
              </a:extLst>
            </p:cNvPr>
            <p:cNvSpPr txBox="1"/>
            <p:nvPr/>
          </p:nvSpPr>
          <p:spPr>
            <a:xfrm>
              <a:off x="10673955" y="3800845"/>
              <a:ext cx="14078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0B9444"/>
                  </a:solidFill>
                </a:rPr>
                <a:t>Parcours</a:t>
              </a:r>
              <a:r>
                <a:rPr lang="fr-FR" sz="1050" b="1" dirty="0">
                  <a:solidFill>
                    <a:srgbClr val="0B9444"/>
                  </a:solidFill>
                </a:rPr>
                <a:t> </a:t>
              </a:r>
              <a:r>
                <a:rPr lang="fr-FR" sz="1050" b="1" dirty="0" err="1">
                  <a:solidFill>
                    <a:srgbClr val="0B9444"/>
                  </a:solidFill>
                </a:rPr>
                <a:t>smarthome</a:t>
              </a:r>
              <a:r>
                <a:rPr lang="fr-FR" sz="1050" b="1" dirty="0">
                  <a:solidFill>
                    <a:srgbClr val="0B9444"/>
                  </a:solidFill>
                </a:rPr>
                <a:t> et domotique</a:t>
              </a:r>
              <a:endParaRPr lang="fr-FR" sz="1050" dirty="0">
                <a:solidFill>
                  <a:srgbClr val="0B9444"/>
                </a:solidFill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2E7DA029-36B1-457F-B97A-66A1B881F4A5}"/>
                </a:ext>
              </a:extLst>
            </p:cNvPr>
            <p:cNvSpPr txBox="1"/>
            <p:nvPr/>
          </p:nvSpPr>
          <p:spPr>
            <a:xfrm>
              <a:off x="8269481" y="3036714"/>
              <a:ext cx="14875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032D12"/>
                  </a:solidFill>
                </a:rPr>
                <a:t>Parcours </a:t>
              </a:r>
              <a:endParaRPr lang="fr-FR" sz="1050" b="1" dirty="0">
                <a:solidFill>
                  <a:srgbClr val="032D12"/>
                </a:solidFill>
              </a:endParaRPr>
            </a:p>
            <a:p>
              <a:r>
                <a:rPr lang="fr-FR" sz="1050" b="1" dirty="0" err="1">
                  <a:solidFill>
                    <a:srgbClr val="032D12"/>
                  </a:solidFill>
                </a:rPr>
                <a:t>SmartCITY</a:t>
              </a:r>
              <a:endParaRPr lang="fr-FR" sz="1050" dirty="0">
                <a:solidFill>
                  <a:srgbClr val="032D12"/>
                </a:solidFill>
              </a:endParaRPr>
            </a:p>
          </p:txBody>
        </p:sp>
      </p:grpSp>
      <p:sp>
        <p:nvSpPr>
          <p:cNvPr id="99" name="ZoneTexte 98">
            <a:extLst>
              <a:ext uri="{FF2B5EF4-FFF2-40B4-BE49-F238E27FC236}">
                <a16:creationId xmlns:a16="http://schemas.microsoft.com/office/drawing/2014/main" id="{3C49FB19-51DD-4AA6-9BB9-9BB8A204431A}"/>
              </a:ext>
            </a:extLst>
          </p:cNvPr>
          <p:cNvSpPr txBox="1"/>
          <p:nvPr/>
        </p:nvSpPr>
        <p:spPr>
          <a:xfrm>
            <a:off x="4327941" y="4386451"/>
            <a:ext cx="997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Après midi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14H00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16H30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A39B6513-24CC-4FCF-9660-9C6C560754E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3144" y="-17301"/>
            <a:ext cx="1968856" cy="1486505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36FDCB8F-D575-48A3-813D-5CB3E1099EB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942" y="61912"/>
            <a:ext cx="578458" cy="231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7" name="Organigramme : Délai 86">
            <a:extLst>
              <a:ext uri="{FF2B5EF4-FFF2-40B4-BE49-F238E27FC236}">
                <a16:creationId xmlns:a16="http://schemas.microsoft.com/office/drawing/2014/main" id="{74B81308-91F7-4E86-B150-C861C3883E19}"/>
              </a:ext>
            </a:extLst>
          </p:cNvPr>
          <p:cNvSpPr/>
          <p:nvPr/>
        </p:nvSpPr>
        <p:spPr>
          <a:xfrm>
            <a:off x="0" y="-3995"/>
            <a:ext cx="1066800" cy="1458698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33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08C4467D-1610-4DA7-9EEA-8214B90B949E}"/>
              </a:ext>
            </a:extLst>
          </p:cNvPr>
          <p:cNvSpPr/>
          <p:nvPr/>
        </p:nvSpPr>
        <p:spPr>
          <a:xfrm>
            <a:off x="5638970" y="1860464"/>
            <a:ext cx="2081731" cy="4308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DE9D72E-91B3-42FE-87D3-7F37CBC51ACA}"/>
              </a:ext>
            </a:extLst>
          </p:cNvPr>
          <p:cNvSpPr/>
          <p:nvPr/>
        </p:nvSpPr>
        <p:spPr>
          <a:xfrm>
            <a:off x="3373221" y="1854495"/>
            <a:ext cx="2081731" cy="4308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6D1C1F4-ADB4-402D-BE57-B2C8EDC577F9}"/>
              </a:ext>
            </a:extLst>
          </p:cNvPr>
          <p:cNvSpPr/>
          <p:nvPr/>
        </p:nvSpPr>
        <p:spPr>
          <a:xfrm>
            <a:off x="1059703" y="1873822"/>
            <a:ext cx="2081731" cy="42956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ADB78D-F171-49EA-8627-C82A45F042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394" y="2109537"/>
            <a:ext cx="961530" cy="928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61B8309-88A1-400B-A3CA-D4394CCFD5FB}"/>
              </a:ext>
            </a:extLst>
          </p:cNvPr>
          <p:cNvSpPr txBox="1"/>
          <p:nvPr/>
        </p:nvSpPr>
        <p:spPr>
          <a:xfrm>
            <a:off x="1083281" y="1551093"/>
            <a:ext cx="2051856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5 JANVIER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3CD17D4-5DE3-4F34-A5AF-B40910CF0A17}"/>
              </a:ext>
            </a:extLst>
          </p:cNvPr>
          <p:cNvSpPr txBox="1"/>
          <p:nvPr/>
        </p:nvSpPr>
        <p:spPr>
          <a:xfrm>
            <a:off x="3382966" y="1540763"/>
            <a:ext cx="2051856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6 JANVIER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CBB0540-C277-4396-A94B-9021DF51929E}"/>
              </a:ext>
            </a:extLst>
          </p:cNvPr>
          <p:cNvSpPr txBox="1"/>
          <p:nvPr/>
        </p:nvSpPr>
        <p:spPr>
          <a:xfrm>
            <a:off x="5638971" y="1551093"/>
            <a:ext cx="2085304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7JANVIER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6B6800-47EA-4D65-9344-3F90E865277C}"/>
              </a:ext>
            </a:extLst>
          </p:cNvPr>
          <p:cNvSpPr txBox="1"/>
          <p:nvPr/>
        </p:nvSpPr>
        <p:spPr>
          <a:xfrm>
            <a:off x="0" y="2169490"/>
            <a:ext cx="99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11H00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11H45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352FA55-1E53-4810-8C36-8CA804117B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467" y="4702736"/>
            <a:ext cx="1016210" cy="10004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0233040-E045-4E97-8A7F-560AAAC493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92" y="4702736"/>
            <a:ext cx="956287" cy="9779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7C5BE7D-F1E6-455E-B825-FAD4D716CA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91" y="2109537"/>
            <a:ext cx="977390" cy="9476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97873C2-2C7C-4BE5-94DB-BD2C550952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241" y="2109537"/>
            <a:ext cx="990538" cy="9686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36FC195-1F8D-4925-B44C-BFE06CF0C0F6}"/>
              </a:ext>
            </a:extLst>
          </p:cNvPr>
          <p:cNvSpPr txBox="1"/>
          <p:nvPr/>
        </p:nvSpPr>
        <p:spPr>
          <a:xfrm>
            <a:off x="4444099" y="3348595"/>
            <a:ext cx="1058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48D3A"/>
                </a:solidFill>
              </a:rPr>
              <a:t>Pitch</a:t>
            </a:r>
            <a:endParaRPr lang="fr-FR" sz="1000" b="1" dirty="0">
              <a:solidFill>
                <a:srgbClr val="F48D3A"/>
              </a:solidFill>
            </a:endParaRPr>
          </a:p>
          <a:p>
            <a:r>
              <a:rPr lang="fr-FR" sz="1000" b="1" dirty="0">
                <a:solidFill>
                  <a:srgbClr val="F48D3A"/>
                </a:solidFill>
              </a:rPr>
              <a:t>MOBILITE &amp; SUPPLY CHAIN </a:t>
            </a:r>
            <a:r>
              <a:rPr lang="fr-FR" sz="1000" dirty="0">
                <a:solidFill>
                  <a:srgbClr val="F48D3A"/>
                </a:solidFill>
              </a:rPr>
              <a:t>et transport automnes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8F6A93F-432D-4D00-ABFD-7B939CEB8F0C}"/>
              </a:ext>
            </a:extLst>
          </p:cNvPr>
          <p:cNvSpPr txBox="1"/>
          <p:nvPr/>
        </p:nvSpPr>
        <p:spPr>
          <a:xfrm>
            <a:off x="2138503" y="4781240"/>
            <a:ext cx="1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Parcours </a:t>
            </a:r>
          </a:p>
          <a:p>
            <a:r>
              <a:rPr lang="fr-FR" sz="1000" b="1" dirty="0"/>
              <a:t>BLOCKCHAIN NFT et </a:t>
            </a:r>
          </a:p>
          <a:p>
            <a:r>
              <a:rPr lang="fr-FR" sz="1000" b="1" dirty="0"/>
              <a:t>CRYPTO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5B87E9B-42CF-4525-9941-5C1F811AF8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91" y="3370719"/>
            <a:ext cx="973619" cy="9727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2B5C575C-42E0-46A3-9EEA-0D02F265E5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082" y="3370719"/>
            <a:ext cx="997701" cy="9357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18AFE676-1975-49FA-986F-8277DFAA3F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450" y="3370719"/>
            <a:ext cx="961530" cy="958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DB65810-A08C-4F39-A3CE-CACEDB1D6F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884" y="4702736"/>
            <a:ext cx="958095" cy="10004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EC99440C-47BD-4D67-98C3-EA02A6635ED9}"/>
              </a:ext>
            </a:extLst>
          </p:cNvPr>
          <p:cNvSpPr txBox="1"/>
          <p:nvPr/>
        </p:nvSpPr>
        <p:spPr>
          <a:xfrm>
            <a:off x="6635840" y="2100915"/>
            <a:ext cx="1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2C7B81"/>
                </a:solidFill>
              </a:rPr>
              <a:t>Pitch </a:t>
            </a:r>
            <a:r>
              <a:rPr lang="fr-FR" sz="1000" b="1" dirty="0">
                <a:solidFill>
                  <a:srgbClr val="2C7B81"/>
                </a:solidFill>
              </a:rPr>
              <a:t>HEALTHTECH </a:t>
            </a:r>
          </a:p>
          <a:p>
            <a:r>
              <a:rPr lang="fr-FR" sz="1000" b="1" dirty="0">
                <a:solidFill>
                  <a:srgbClr val="2C7B81"/>
                </a:solidFill>
              </a:rPr>
              <a:t>&amp; MEDTECH et PET TECH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E1663C9-21AE-4B5F-84BC-364F0DE372EE}"/>
              </a:ext>
            </a:extLst>
          </p:cNvPr>
          <p:cNvSpPr txBox="1"/>
          <p:nvPr/>
        </p:nvSpPr>
        <p:spPr>
          <a:xfrm>
            <a:off x="4444099" y="2142892"/>
            <a:ext cx="97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Pitch</a:t>
            </a:r>
          </a:p>
          <a:p>
            <a:r>
              <a:rPr lang="fr-FR" sz="1000" b="1" dirty="0"/>
              <a:t>ROBOTIQUE </a:t>
            </a:r>
          </a:p>
          <a:p>
            <a:r>
              <a:rPr lang="fr-FR" sz="1000" b="1" dirty="0"/>
              <a:t>FABTECH</a:t>
            </a:r>
          </a:p>
          <a:p>
            <a:r>
              <a:rPr lang="fr-FR" sz="1000" b="1" dirty="0"/>
              <a:t>&amp; DRONE</a:t>
            </a:r>
            <a:endParaRPr lang="fr-FR" sz="1000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B325604-9B3B-47C9-98B5-09CD0E833F0F}"/>
              </a:ext>
            </a:extLst>
          </p:cNvPr>
          <p:cNvSpPr txBox="1"/>
          <p:nvPr/>
        </p:nvSpPr>
        <p:spPr>
          <a:xfrm>
            <a:off x="6635840" y="4824977"/>
            <a:ext cx="1132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734B4E"/>
                </a:solidFill>
              </a:rPr>
              <a:t>Pitch</a:t>
            </a:r>
          </a:p>
          <a:p>
            <a:r>
              <a:rPr lang="fr-FR" sz="1000" b="1" dirty="0">
                <a:solidFill>
                  <a:srgbClr val="734B4E"/>
                </a:solidFill>
              </a:rPr>
              <a:t>EDTECH </a:t>
            </a:r>
            <a:r>
              <a:rPr lang="fr-FR" sz="1000" dirty="0">
                <a:solidFill>
                  <a:srgbClr val="734B4E"/>
                </a:solidFill>
              </a:rPr>
              <a:t>et </a:t>
            </a:r>
            <a:r>
              <a:rPr lang="fr-FR" sz="1000" dirty="0" err="1">
                <a:solidFill>
                  <a:srgbClr val="734B4E"/>
                </a:solidFill>
              </a:rPr>
              <a:t>SmartEducation</a:t>
            </a:r>
            <a:endParaRPr lang="fr-FR" sz="1000" dirty="0">
              <a:solidFill>
                <a:srgbClr val="734B4E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49D8269-45C9-4133-8B6D-3FE23A94D6CC}"/>
              </a:ext>
            </a:extLst>
          </p:cNvPr>
          <p:cNvSpPr txBox="1"/>
          <p:nvPr/>
        </p:nvSpPr>
        <p:spPr>
          <a:xfrm>
            <a:off x="4444099" y="4742904"/>
            <a:ext cx="1248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Pitch</a:t>
            </a:r>
          </a:p>
          <a:p>
            <a:r>
              <a:rPr lang="fr-FR" sz="1000" dirty="0"/>
              <a:t>IOT </a:t>
            </a:r>
          </a:p>
          <a:p>
            <a:r>
              <a:rPr lang="fr-FR" sz="1000" b="1" dirty="0"/>
              <a:t>5G et </a:t>
            </a:r>
          </a:p>
          <a:p>
            <a:r>
              <a:rPr lang="fr-FR" sz="1000" dirty="0"/>
              <a:t>INFRANUM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273D888-59D3-442C-84BB-170114BAAAC6}"/>
              </a:ext>
            </a:extLst>
          </p:cNvPr>
          <p:cNvSpPr txBox="1"/>
          <p:nvPr/>
        </p:nvSpPr>
        <p:spPr>
          <a:xfrm>
            <a:off x="6635840" y="3424914"/>
            <a:ext cx="13656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706456"/>
                </a:solidFill>
              </a:rPr>
              <a:t>Pitch</a:t>
            </a:r>
          </a:p>
          <a:p>
            <a:r>
              <a:rPr lang="fr-FR" sz="1000" b="1" dirty="0">
                <a:solidFill>
                  <a:srgbClr val="706456"/>
                </a:solidFill>
              </a:rPr>
              <a:t>SPORTECH  </a:t>
            </a:r>
            <a:r>
              <a:rPr lang="fr-FR" sz="1000" dirty="0">
                <a:solidFill>
                  <a:srgbClr val="706456"/>
                </a:solidFill>
              </a:rPr>
              <a:t>stadium, </a:t>
            </a:r>
          </a:p>
          <a:p>
            <a:r>
              <a:rPr lang="fr-FR" sz="1000" dirty="0" err="1">
                <a:solidFill>
                  <a:srgbClr val="706456"/>
                </a:solidFill>
              </a:rPr>
              <a:t>wellness</a:t>
            </a:r>
            <a:r>
              <a:rPr lang="fr-FR" sz="1000" dirty="0">
                <a:solidFill>
                  <a:srgbClr val="706456"/>
                </a:solidFill>
              </a:rPr>
              <a:t> &amp; </a:t>
            </a:r>
            <a:r>
              <a:rPr lang="fr-FR" sz="1000" dirty="0" err="1">
                <a:solidFill>
                  <a:srgbClr val="706456"/>
                </a:solidFill>
              </a:rPr>
              <a:t>weearable</a:t>
            </a:r>
            <a:r>
              <a:rPr lang="fr-FR" sz="1000" dirty="0">
                <a:solidFill>
                  <a:srgbClr val="706456"/>
                </a:solidFill>
              </a:rPr>
              <a:t> 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9A0E2257-0C5C-4E6F-B043-F5AA4FEE9256}"/>
              </a:ext>
            </a:extLst>
          </p:cNvPr>
          <p:cNvSpPr txBox="1"/>
          <p:nvPr/>
        </p:nvSpPr>
        <p:spPr>
          <a:xfrm>
            <a:off x="2138503" y="3447460"/>
            <a:ext cx="14429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32D12"/>
                </a:solidFill>
              </a:rPr>
              <a:t>Parcours </a:t>
            </a:r>
            <a:endParaRPr lang="fr-FR" sz="1000" b="1" dirty="0">
              <a:solidFill>
                <a:srgbClr val="032D12"/>
              </a:solidFill>
            </a:endParaRPr>
          </a:p>
          <a:p>
            <a:r>
              <a:rPr lang="fr-FR" sz="1000" b="1" dirty="0" err="1">
                <a:solidFill>
                  <a:srgbClr val="032D12"/>
                </a:solidFill>
              </a:rPr>
              <a:t>SmartCITY</a:t>
            </a:r>
            <a:endParaRPr lang="fr-FR" sz="1000" b="1" dirty="0">
              <a:solidFill>
                <a:srgbClr val="032D12"/>
              </a:solidFill>
            </a:endParaRPr>
          </a:p>
          <a:p>
            <a:r>
              <a:rPr lang="fr-FR" sz="1000" b="1" dirty="0">
                <a:solidFill>
                  <a:srgbClr val="032D12"/>
                </a:solidFill>
              </a:rPr>
              <a:t>Building </a:t>
            </a:r>
          </a:p>
          <a:p>
            <a:r>
              <a:rPr lang="fr-FR" sz="1000" b="1" dirty="0">
                <a:solidFill>
                  <a:srgbClr val="032D12"/>
                </a:solidFill>
              </a:rPr>
              <a:t>Energy</a:t>
            </a:r>
          </a:p>
          <a:p>
            <a:r>
              <a:rPr lang="fr-FR" sz="1000" b="1" dirty="0">
                <a:solidFill>
                  <a:srgbClr val="032D12"/>
                </a:solidFill>
              </a:rPr>
              <a:t>Water</a:t>
            </a:r>
            <a:endParaRPr lang="fr-FR" sz="1000" dirty="0">
              <a:solidFill>
                <a:srgbClr val="032D12"/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87C839D-8592-42C8-937A-1B0922F9497F}"/>
              </a:ext>
            </a:extLst>
          </p:cNvPr>
          <p:cNvSpPr txBox="1"/>
          <p:nvPr/>
        </p:nvSpPr>
        <p:spPr>
          <a:xfrm>
            <a:off x="23743" y="3528610"/>
            <a:ext cx="99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12H00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12H45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468BB3D2-0927-4BCA-B9AD-46B88AD6F6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282" y="4427891"/>
            <a:ext cx="4152481" cy="1741353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AE8C7C19-4C46-4617-9103-B80FA91893A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033" y="1579066"/>
            <a:ext cx="4168964" cy="2780699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1DCC1901-8B82-43DF-A662-4DB75D11506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422" y="1664973"/>
            <a:ext cx="1363538" cy="715857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66949F96-2BA0-4DA9-9E05-5EF6377B5C18}"/>
              </a:ext>
            </a:extLst>
          </p:cNvPr>
          <p:cNvSpPr txBox="1"/>
          <p:nvPr/>
        </p:nvSpPr>
        <p:spPr>
          <a:xfrm>
            <a:off x="0" y="4708806"/>
            <a:ext cx="99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14H00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14H45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49B6045-5FE7-48CB-946B-8C082251E907}"/>
              </a:ext>
            </a:extLst>
          </p:cNvPr>
          <p:cNvSpPr txBox="1"/>
          <p:nvPr/>
        </p:nvSpPr>
        <p:spPr>
          <a:xfrm>
            <a:off x="10680713" y="1617767"/>
            <a:ext cx="131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Sur le stand de 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2E8608E8-0314-45CE-812B-8F455F87B931}"/>
              </a:ext>
            </a:extLst>
          </p:cNvPr>
          <p:cNvSpPr txBox="1"/>
          <p:nvPr/>
        </p:nvSpPr>
        <p:spPr>
          <a:xfrm>
            <a:off x="2138503" y="2136832"/>
            <a:ext cx="9475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Pitch  </a:t>
            </a:r>
            <a:r>
              <a:rPr lang="fr-FR" sz="1000" b="1" dirty="0"/>
              <a:t>IA Intelligence artificielle </a:t>
            </a:r>
            <a:r>
              <a:rPr lang="fr-FR" sz="1000" dirty="0"/>
              <a:t>et </a:t>
            </a:r>
            <a:r>
              <a:rPr lang="fr-FR" sz="1000" dirty="0" err="1"/>
              <a:t>deep</a:t>
            </a:r>
            <a:r>
              <a:rPr lang="fr-FR" sz="1000" dirty="0"/>
              <a:t> Learning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C4DB5C2-7164-4188-B762-96B98EE08CAF}"/>
              </a:ext>
            </a:extLst>
          </p:cNvPr>
          <p:cNvSpPr txBox="1"/>
          <p:nvPr/>
        </p:nvSpPr>
        <p:spPr>
          <a:xfrm>
            <a:off x="981810" y="6260992"/>
            <a:ext cx="1071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meilleures solutions des délégations internationales CES en compétition officielle sur le stand </a:t>
            </a:r>
            <a:r>
              <a:rPr lang="fr-FR" dirty="0" err="1"/>
              <a:t>Swissteh</a:t>
            </a:r>
            <a:r>
              <a:rPr lang="fr-FR" dirty="0"/>
              <a:t>. </a:t>
            </a:r>
          </a:p>
          <a:p>
            <a:r>
              <a:rPr lang="fr-FR" dirty="0"/>
              <a:t>9 focus prévus du 5 au 7 janvier</a:t>
            </a:r>
          </a:p>
        </p:txBody>
      </p:sp>
      <p:pic>
        <p:nvPicPr>
          <p:cNvPr id="36" name="Espace réservé du contenu 5">
            <a:extLst>
              <a:ext uri="{FF2B5EF4-FFF2-40B4-BE49-F238E27FC236}">
                <a16:creationId xmlns:a16="http://schemas.microsoft.com/office/drawing/2014/main" id="{65C4221D-854B-4C93-9C3F-B1201168734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0"/>
          <a:stretch/>
        </p:blipFill>
        <p:spPr>
          <a:xfrm>
            <a:off x="10231765" y="0"/>
            <a:ext cx="1960235" cy="146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Résultat de recherche d'images pour &quot;sands expo logo&quot;">
            <a:extLst>
              <a:ext uri="{FF2B5EF4-FFF2-40B4-BE49-F238E27FC236}">
                <a16:creationId xmlns:a16="http://schemas.microsoft.com/office/drawing/2014/main" id="{28102624-F357-465C-9588-6D8791C8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7362" y="139940"/>
            <a:ext cx="473913" cy="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rganigramme : Délai 48">
            <a:extLst>
              <a:ext uri="{FF2B5EF4-FFF2-40B4-BE49-F238E27FC236}">
                <a16:creationId xmlns:a16="http://schemas.microsoft.com/office/drawing/2014/main" id="{B03379F1-A6DD-4FB2-967D-E92532167555}"/>
              </a:ext>
            </a:extLst>
          </p:cNvPr>
          <p:cNvSpPr/>
          <p:nvPr/>
        </p:nvSpPr>
        <p:spPr>
          <a:xfrm>
            <a:off x="0" y="-3996"/>
            <a:ext cx="1066800" cy="1466838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F8B2B6-787F-4268-B93F-DCB0DC92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97" y="60561"/>
            <a:ext cx="8742178" cy="1325563"/>
          </a:xfrm>
        </p:spPr>
        <p:txBody>
          <a:bodyPr>
            <a:normAutofit/>
          </a:bodyPr>
          <a:lstStyle/>
          <a:p>
            <a:r>
              <a:rPr lang="fr-FR" sz="1600" cap="all" dirty="0">
                <a:solidFill>
                  <a:srgbClr val="FFC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Nouveauté 2022 :</a:t>
            </a:r>
            <a:r>
              <a:rPr lang="fr-FR" sz="1600" cap="all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Toute la journée sur le </a:t>
            </a:r>
            <a:r>
              <a:rPr lang="fr-FR" sz="1600" cap="all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sands</a:t>
            </a:r>
            <a:r>
              <a:rPr lang="fr-FR" sz="1600" cap="all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expo</a:t>
            </a:r>
            <a:r>
              <a:rPr lang="fr-FR" sz="1600" cap="all" dirty="0">
                <a:solidFill>
                  <a:srgbClr val="FFC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br>
              <a:rPr lang="fr-FR" sz="16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Participez, rejoignez les jurés ou assistez aux pitch sectoriels anglophones de </a:t>
            </a:r>
            <a:r>
              <a:rPr lang="fr-FR" sz="2400" b="1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myGLobalVillage</a:t>
            </a:r>
            <a:endParaRPr lang="fr-FR" sz="28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595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22828C-A0C2-466B-9007-AE1B9CF16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631" y="-3996"/>
            <a:ext cx="1971369" cy="14785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F8B2B6-787F-4268-B93F-DCB0DC92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1" y="73056"/>
            <a:ext cx="8990606" cy="1325563"/>
          </a:xfrm>
        </p:spPr>
        <p:txBody>
          <a:bodyPr>
            <a:normAutofit fontScale="90000"/>
          </a:bodyPr>
          <a:lstStyle/>
          <a:p>
            <a:r>
              <a:rPr lang="fr-FR" sz="2000" cap="all" dirty="0">
                <a:solidFill>
                  <a:srgbClr val="FFC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Nouveauté 2022 :</a:t>
            </a:r>
            <a:r>
              <a:rPr lang="fr-FR" sz="2000" cap="all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départ 10h vers le las vegas convention center</a:t>
            </a:r>
            <a:r>
              <a:rPr lang="fr-FR" sz="2200" cap="all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</a:t>
            </a:r>
            <a:br>
              <a:rPr lang="fr-FR" sz="28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7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Curation et parcours de visite guidée des « stands incontournables » du convention center</a:t>
            </a:r>
            <a:endParaRPr lang="fr-FR" sz="36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F9058E-BF50-4D52-B681-3016AF4ACE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20" y="1578429"/>
            <a:ext cx="4161753" cy="2775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E1E1F6-4463-4631-BC6C-4EAB14D77B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533" y="1578429"/>
            <a:ext cx="4328667" cy="2775857"/>
          </a:xfrm>
          <a:prstGeom prst="rect">
            <a:avLst/>
          </a:prstGeom>
        </p:spPr>
      </p:pic>
      <p:pic>
        <p:nvPicPr>
          <p:cNvPr id="1026" name="Picture 2" descr="The Best of CES 2020 - EXHIBITOR magazine">
            <a:extLst>
              <a:ext uri="{FF2B5EF4-FFF2-40B4-BE49-F238E27FC236}">
                <a16:creationId xmlns:a16="http://schemas.microsoft.com/office/drawing/2014/main" id="{09A98E83-0B08-4F99-99AD-FA4EA550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20" y="4465469"/>
            <a:ext cx="4610890" cy="23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B1EE6E-EBF4-49C2-927F-F6A069BF88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29" y="4457088"/>
            <a:ext cx="4627651" cy="23138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C1E7897-0E51-4A3B-A888-D081DCF3D4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605" y="1588508"/>
            <a:ext cx="3004020" cy="26786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D67857-811F-4496-BDF2-22C826E6F6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948" y="4465469"/>
            <a:ext cx="2270104" cy="2305445"/>
          </a:xfrm>
          <a:prstGeom prst="rect">
            <a:avLst/>
          </a:prstGeom>
        </p:spPr>
      </p:pic>
      <p:sp>
        <p:nvSpPr>
          <p:cNvPr id="9" name="Google Shape;256;p6">
            <a:extLst>
              <a:ext uri="{FF2B5EF4-FFF2-40B4-BE49-F238E27FC236}">
                <a16:creationId xmlns:a16="http://schemas.microsoft.com/office/drawing/2014/main" id="{9418AC05-2F4E-42A3-ABDE-03E8FEFBC20B}"/>
              </a:ext>
            </a:extLst>
          </p:cNvPr>
          <p:cNvSpPr txBox="1"/>
          <p:nvPr/>
        </p:nvSpPr>
        <p:spPr>
          <a:xfrm>
            <a:off x="-3011" y="4082412"/>
            <a:ext cx="5521495" cy="554785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1316"/>
              </a:buClr>
              <a:buSzPts val="2400"/>
              <a:buFont typeface="Rubik"/>
              <a:buNone/>
            </a:pPr>
            <a:r>
              <a:rPr lang="fr-FR" b="1" dirty="0">
                <a:solidFill>
                  <a:srgbClr val="FFC000"/>
                </a:solidFill>
                <a:latin typeface="Rubik"/>
                <a:ea typeface="Rubik"/>
                <a:cs typeface="Rubik"/>
                <a:sym typeface="Rubik"/>
              </a:rPr>
              <a:t>Tous les matins à 10h départ  du village </a:t>
            </a:r>
            <a:r>
              <a:rPr lang="fr-FR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pour une visite guidée des stands incontournables du Convention Center</a:t>
            </a:r>
            <a:endParaRPr sz="900" dirty="0"/>
          </a:p>
        </p:txBody>
      </p:sp>
      <p:sp>
        <p:nvSpPr>
          <p:cNvPr id="16" name="Organigramme : Délai 15">
            <a:extLst>
              <a:ext uri="{FF2B5EF4-FFF2-40B4-BE49-F238E27FC236}">
                <a16:creationId xmlns:a16="http://schemas.microsoft.com/office/drawing/2014/main" id="{D40BFAB5-74B2-44EB-B410-0A118766392E}"/>
              </a:ext>
            </a:extLst>
          </p:cNvPr>
          <p:cNvSpPr/>
          <p:nvPr/>
        </p:nvSpPr>
        <p:spPr>
          <a:xfrm>
            <a:off x="0" y="-3996"/>
            <a:ext cx="1066800" cy="1486505"/>
          </a:xfrm>
          <a:prstGeom prst="flowChartDelay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465810-A855-41EC-BEDB-EB479D19A23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3141" y="73056"/>
            <a:ext cx="670885" cy="3555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825062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ge 3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77209</TotalTime>
  <Words>2912</Words>
  <Application>Microsoft Office PowerPoint</Application>
  <PresentationFormat>Grand écran</PresentationFormat>
  <Paragraphs>409</Paragraphs>
  <Slides>30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30</vt:i4>
      </vt:variant>
    </vt:vector>
  </HeadingPairs>
  <TitlesOfParts>
    <vt:vector size="42" baseType="lpstr">
      <vt:lpstr>Arial</vt:lpstr>
      <vt:lpstr>Calibri Light</vt:lpstr>
      <vt:lpstr>Rubik</vt:lpstr>
      <vt:lpstr>Codec Warm Trial</vt:lpstr>
      <vt:lpstr>Wingdings</vt:lpstr>
      <vt:lpstr>Calibri</vt:lpstr>
      <vt:lpstr>Montserrat ExtraBold</vt:lpstr>
      <vt:lpstr>Montserrat</vt:lpstr>
      <vt:lpstr>Couverture</vt:lpstr>
      <vt:lpstr>Page 3</vt:lpstr>
      <vt:lpstr>Thème Office</vt:lpstr>
      <vt:lpstr>Office Theme</vt:lpstr>
      <vt:lpstr>Présentation PowerPoint</vt:lpstr>
      <vt:lpstr>7 pays et 51 délégations ont affiliés leur délégation au Village Francophone et à #myGlobalVillage en 2020…</vt:lpstr>
      <vt:lpstr>Pourquoi participer au village francophone du #CES2022 ?</vt:lpstr>
      <vt:lpstr>Présentation PowerPoint</vt:lpstr>
      <vt:lpstr>LES 8 briques majeures DU VILLAGE afin de construire le programme de votre Délégation AU CES 2021…</vt:lpstr>
      <vt:lpstr>Présentation PowerPoint</vt:lpstr>
      <vt:lpstr>Présentation PowerPoint</vt:lpstr>
      <vt:lpstr>Nouveauté 2022 : Toute la journée sur le sands expo  Participez, rejoignez les jurés ou assistez aux pitch sectoriels anglophones de myGLobalVillage</vt:lpstr>
      <vt:lpstr>Nouveauté 2022 : départ 10h vers le las vegas convention center   Curation et parcours de visite guidée des « stands incontournables » du convention center</vt:lpstr>
      <vt:lpstr>Présentation PowerPoint</vt:lpstr>
      <vt:lpstr>Présentation PowerPoint</vt:lpstr>
      <vt:lpstr>Présentation PowerPoint</vt:lpstr>
      <vt:lpstr>Visite des lieux emblématiques de votre secteur à Vegas et  rencontres avec les collectifs américains #myGlobalVillage </vt:lpstr>
      <vt:lpstr>Boite à outils et solutions mises à votre disposition de votre délégation</vt:lpstr>
      <vt:lpstr>En direct de Vegas : un studio connecté pour votre délégation  disponible toute la journée pour enregistrer votre quotidienne avec vos médias territoriaux, sectoriels ou technologiques ?</vt:lpstr>
      <vt:lpstr>Présentation PowerPoint</vt:lpstr>
      <vt:lpstr>Pour vos relations presse : Un soutien massif  des médias francophones depuis  l’origine  du village </vt:lpstr>
      <vt:lpstr>Nouveau : pour ne rater aucun temps fort laissez vous guider par #myGlobalVison l’apps de visite des 53 événements annuels du village francophone</vt:lpstr>
      <vt:lpstr>et D’HEBERGEMENT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Nos plus sincères remerciements pour toutes les belles énergies du village francophone et de myGlobalVillage (1/2)</vt:lpstr>
      <vt:lpstr>Nos plus sincères remerciements pour toutes les belles énergies du village francophone et de myGlobalVillage (2/2)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Coralie Louboutin</dc:creator>
  <cp:lastModifiedBy>marc Gatto</cp:lastModifiedBy>
  <cp:revision>139</cp:revision>
  <dcterms:created xsi:type="dcterms:W3CDTF">2018-12-12T15:04:32Z</dcterms:created>
  <dcterms:modified xsi:type="dcterms:W3CDTF">2021-11-15T14:21:46Z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4331000</vt:r8>
  </property>
  <property fmtid="{D5CDD505-2E9C-101B-9397-08002B2CF9AE}" pid="3" name="ContentTypeId">
    <vt:lpwstr>0x010100D5D14CD9C3DECB489F9F51F1F76E3085</vt:lpwstr>
  </property>
</Properties>
</file>