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1" r:id="rId4"/>
    <p:sldMasterId id="2147483673" r:id="rId5"/>
    <p:sldMasterId id="214748368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</p:sldIdLst>
  <p:sldSz cy="6858000" cx="12192000"/>
  <p:notesSz cx="7099300" cy="10223500"/>
  <p:embeddedFontLst>
    <p:embeddedFont>
      <p:font typeface="Ubuntu Light"/>
      <p:regular r:id="rId44"/>
      <p:bold r:id="rId45"/>
      <p:italic r:id="rId46"/>
      <p:boldItalic r:id="rId47"/>
    </p:embeddedFont>
    <p:embeddedFont>
      <p:font typeface="Montserrat"/>
      <p:regular r:id="rId48"/>
      <p:bold r:id="rId49"/>
      <p:italic r:id="rId50"/>
      <p:boldItalic r:id="rId51"/>
    </p:embeddedFont>
    <p:embeddedFont>
      <p:font typeface="Helvetica Neue"/>
      <p:regular r:id="rId52"/>
      <p:bold r:id="rId53"/>
      <p:italic r:id="rId54"/>
      <p:boldItalic r:id="rId55"/>
    </p:embeddedFont>
    <p:embeddedFont>
      <p:font typeface="Montserrat ExtraBold"/>
      <p:bold r:id="rId56"/>
      <p:boldItalic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8" roundtripDataSignature="AMtx7miG88RqMajxejdd+vxG4TXRpqpra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font" Target="fonts/UbuntuLight-regular.fntdata"/><Relationship Id="rId43" Type="http://schemas.openxmlformats.org/officeDocument/2006/relationships/slide" Target="slides/slide36.xml"/><Relationship Id="rId46" Type="http://schemas.openxmlformats.org/officeDocument/2006/relationships/font" Target="fonts/UbuntuLight-italic.fntdata"/><Relationship Id="rId45" Type="http://schemas.openxmlformats.org/officeDocument/2006/relationships/font" Target="fonts/UbuntuLight-bold.fntdata"/><Relationship Id="rId1" Type="http://schemas.openxmlformats.org/officeDocument/2006/relationships/theme" Target="theme/theme4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2.xml"/><Relationship Id="rId48" Type="http://schemas.openxmlformats.org/officeDocument/2006/relationships/font" Target="fonts/Montserrat-regular.fntdata"/><Relationship Id="rId47" Type="http://schemas.openxmlformats.org/officeDocument/2006/relationships/font" Target="fonts/UbuntuLight-boldItalic.fntdata"/><Relationship Id="rId49" Type="http://schemas.openxmlformats.org/officeDocument/2006/relationships/font" Target="fonts/Montserrat-bold.fntdata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Montserrat-boldItalic.fntdata"/><Relationship Id="rId50" Type="http://schemas.openxmlformats.org/officeDocument/2006/relationships/font" Target="fonts/Montserrat-italic.fntdata"/><Relationship Id="rId53" Type="http://schemas.openxmlformats.org/officeDocument/2006/relationships/font" Target="fonts/HelveticaNeue-bold.fntdata"/><Relationship Id="rId52" Type="http://schemas.openxmlformats.org/officeDocument/2006/relationships/font" Target="fonts/HelveticaNeue-regular.fntdata"/><Relationship Id="rId11" Type="http://schemas.openxmlformats.org/officeDocument/2006/relationships/slide" Target="slides/slide4.xml"/><Relationship Id="rId55" Type="http://schemas.openxmlformats.org/officeDocument/2006/relationships/font" Target="fonts/HelveticaNeue-boldItalic.fntdata"/><Relationship Id="rId10" Type="http://schemas.openxmlformats.org/officeDocument/2006/relationships/slide" Target="slides/slide3.xml"/><Relationship Id="rId54" Type="http://schemas.openxmlformats.org/officeDocument/2006/relationships/font" Target="fonts/HelveticaNeue-italic.fntdata"/><Relationship Id="rId13" Type="http://schemas.openxmlformats.org/officeDocument/2006/relationships/slide" Target="slides/slide6.xml"/><Relationship Id="rId57" Type="http://schemas.openxmlformats.org/officeDocument/2006/relationships/font" Target="fonts/MontserratExtraBold-boldItalic.fntdata"/><Relationship Id="rId12" Type="http://schemas.openxmlformats.org/officeDocument/2006/relationships/slide" Target="slides/slide5.xml"/><Relationship Id="rId56" Type="http://schemas.openxmlformats.org/officeDocument/2006/relationships/font" Target="fonts/MontserratExtraBold-bold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8" Type="http://customschemas.google.com/relationships/presentationmetadata" Target="meta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76574" cy="5111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4021137" y="0"/>
            <a:ext cx="3076574" cy="5111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42875" y="766763"/>
            <a:ext cx="6813550" cy="38338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9612" y="4856162"/>
            <a:ext cx="5680075" cy="46005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710738"/>
            <a:ext cx="3076574" cy="51117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021137" y="9710738"/>
            <a:ext cx="3076574" cy="511174"/>
          </a:xfrm>
          <a:prstGeom prst="rect">
            <a:avLst/>
          </a:prstGeom>
          <a:noFill/>
          <a:ln>
            <a:noFill/>
          </a:ln>
        </p:spPr>
        <p:txBody>
          <a:bodyPr anchorCtr="0" anchor="b" bIns="49475" lIns="98975" spcFirstLastPara="1" rIns="98975" wrap="square" tIns="494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Arial"/>
              <a:buNone/>
            </a:pPr>
            <a:fld id="{00000000-1234-1234-1234-123412341234}" type="slidenum">
              <a:rPr b="0" i="0" lang="en-US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linkedin.com/posts/vertlemedia_depuis-plusieurs-semaines-des-milliers-activity-7386320826335416343-HHZ1?utm_source=share&amp;utm_medium=member_desktop&amp;rcm=ACoAAALaPXQBkK6LuazKG7R2_pOHtFFDwRSjjG0" TargetMode="Externa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kEqhRC0OuEA&amp;t=29s" TargetMode="External"/><Relationship Id="rId3" Type="http://schemas.openxmlformats.org/officeDocument/2006/relationships/hyperlink" Target="https://insidegroup.fr/actualites/architecture-agent-ia/" TargetMode="External"/><Relationship Id="rId4" Type="http://schemas.openxmlformats.org/officeDocument/2006/relationships/hyperlink" Target="https://www.google.com/search?sca_esv=ee794735903e3348&amp;rlz=1C5CHFA_enFR977FR985&amp;sxsrf=AE3TifNux-2dv3H9WSrtlNmomiPR3xX-Tw:1761596951036&amp;udm=7&amp;fbs=AIIjpHx4nJjfGojPVHhEACUHPiMQYfURUq58J6Fn4NbJBsIlHfjq0kNfSbygTwSRrWtUGJ0_Fl-2j7VgViuUcoF8mxnv-adWrEfkZFK0ayOczJjghE1KO7MxSrzzObcqMmbj7mUElOLLB59yen_dSdgM1d8ye-t_botGE1dneAPFuXm-HMqxqaXNjcJIPOsLQTIRgl6j65vc_C3YjcrUr3oYB0nQOoFZhA&amp;q=ia+agentique+video&amp;sa=X&amp;ved=2ahUKEwiZ6IOEnMWQAxWeU6QEHWTuNJcQtKgLegQIDhAB&amp;biw=2560&amp;bih=1225&amp;dpr=1#fpstate=ive&amp;ip=1&amp;vld=cid:5d6c6d0f,vid:1auRbtW3b3s,st:0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kEqhRC0OuEA&amp;t=29s" TargetMode="External"/><Relationship Id="rId3" Type="http://schemas.openxmlformats.org/officeDocument/2006/relationships/hyperlink" Target="https://insidegroup.fr/actualites/architecture-agent-ia/" TargetMode="External"/><Relationship Id="rId4" Type="http://schemas.openxmlformats.org/officeDocument/2006/relationships/hyperlink" Target="https://www.google.com/search?sca_esv=ee794735903e3348&amp;rlz=1C5CHFA_enFR977FR985&amp;sxsrf=AE3TifNux-2dv3H9WSrtlNmomiPR3xX-Tw:1761596951036&amp;udm=7&amp;fbs=AIIjpHx4nJjfGojPVHhEACUHPiMQYfURUq58J6Fn4NbJBsIlHfjq0kNfSbygTwSRrWtUGJ0_Fl-2j7VgViuUcoF8mxnv-adWrEfkZFK0ayOczJjghE1KO7MxSrzzObcqMmbj7mUElOLLB59yen_dSdgM1d8ye-t_botGE1dneAPFuXm-HMqxqaXNjcJIPOsLQTIRgl6j65vc_C3YjcrUr3oYB0nQOoFZhA&amp;q=ia+agentique+video&amp;sa=X&amp;ved=2ahUKEwiZ6IOEnMWQAxWeU6QEHWTuNJcQtKgLegQIDhAB&amp;biw=2560&amp;bih=1225&amp;dpr=1#fpstate=ive&amp;ip=1&amp;vld=cid:5d6c6d0f,vid:1auRbtW3b3s,st:0" TargetMode="Externa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WlBHAVcKVHA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bszmxIIQLd2y7xl1vp7LvkQe6R2fWWOU-CZ8dQh4hKw/edit?tab=t.0#heading=h.ng7bl5qk3bw9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:notes"/>
          <p:cNvSpPr txBox="1"/>
          <p:nvPr>
            <p:ph idx="1" type="body"/>
          </p:nvPr>
        </p:nvSpPr>
        <p:spPr>
          <a:xfrm>
            <a:off x="709612" y="4856162"/>
            <a:ext cx="5680075" cy="46005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/>
              <a:t>Suzanne</a:t>
            </a:r>
            <a:endParaRPr/>
          </a:p>
        </p:txBody>
      </p:sp>
      <p:sp>
        <p:nvSpPr>
          <p:cNvPr id="291" name="Google Shape;291;p1:notes"/>
          <p:cNvSpPr/>
          <p:nvPr>
            <p:ph idx="2" type="sldImg"/>
          </p:nvPr>
        </p:nvSpPr>
        <p:spPr>
          <a:xfrm>
            <a:off x="142875" y="766763"/>
            <a:ext cx="6813550" cy="38338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8cabd25dc3_0_30:notes"/>
          <p:cNvSpPr/>
          <p:nvPr>
            <p:ph idx="2" type="sldImg"/>
          </p:nvPr>
        </p:nvSpPr>
        <p:spPr>
          <a:xfrm>
            <a:off x="142875" y="766763"/>
            <a:ext cx="6813600" cy="3833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38cabd25dc3_0_30:notes"/>
          <p:cNvSpPr txBox="1"/>
          <p:nvPr>
            <p:ph idx="1" type="body"/>
          </p:nvPr>
        </p:nvSpPr>
        <p:spPr>
          <a:xfrm>
            <a:off x="709612" y="4856162"/>
            <a:ext cx="5680200" cy="46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Netflix qui te recommande le bon contenu avant que tu ne cherches,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Google Maps qui te propose un itinéraire avant ton trajet habituel,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Une montre connectée qui te suggère de bouger ou de respirer avant un pic de stress détecté.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g38cabd25dc3_0_30:notes"/>
          <p:cNvSpPr txBox="1"/>
          <p:nvPr>
            <p:ph idx="12" type="sldNum"/>
          </p:nvPr>
        </p:nvSpPr>
        <p:spPr>
          <a:xfrm>
            <a:off x="4021137" y="9710738"/>
            <a:ext cx="3076500" cy="511200"/>
          </a:xfrm>
          <a:prstGeom prst="rect">
            <a:avLst/>
          </a:prstGeom>
        </p:spPr>
        <p:txBody>
          <a:bodyPr anchorCtr="0" anchor="b" bIns="49475" lIns="98975" spcFirstLastPara="1" rIns="98975" wrap="square" tIns="494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8cabd25dc3_0_23:notes"/>
          <p:cNvSpPr txBox="1"/>
          <p:nvPr>
            <p:ph idx="1" type="body"/>
          </p:nvPr>
        </p:nvSpPr>
        <p:spPr>
          <a:xfrm>
            <a:off x="709612" y="4856162"/>
            <a:ext cx="5680200" cy="46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418" name="Google Shape;418;g38cabd25dc3_0_23:notes"/>
          <p:cNvSpPr/>
          <p:nvPr>
            <p:ph idx="2" type="sldImg"/>
          </p:nvPr>
        </p:nvSpPr>
        <p:spPr>
          <a:xfrm>
            <a:off x="142875" y="766763"/>
            <a:ext cx="6813600" cy="3833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67f636de271028f6_356:notes"/>
          <p:cNvSpPr txBox="1"/>
          <p:nvPr>
            <p:ph idx="1" type="body"/>
          </p:nvPr>
        </p:nvSpPr>
        <p:spPr>
          <a:xfrm>
            <a:off x="709612" y="4856162"/>
            <a:ext cx="5680200" cy="46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426" name="Google Shape;426;g67f636de271028f6_356:notes"/>
          <p:cNvSpPr/>
          <p:nvPr>
            <p:ph idx="2" type="sldImg"/>
          </p:nvPr>
        </p:nvSpPr>
        <p:spPr>
          <a:xfrm>
            <a:off x="142875" y="766763"/>
            <a:ext cx="6813600" cy="3833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8639e9a11b_0_0:notes"/>
          <p:cNvSpPr/>
          <p:nvPr>
            <p:ph idx="2" type="sldImg"/>
          </p:nvPr>
        </p:nvSpPr>
        <p:spPr>
          <a:xfrm>
            <a:off x="142875" y="766763"/>
            <a:ext cx="6813600" cy="3833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38639e9a11b_0_0:notes"/>
          <p:cNvSpPr txBox="1"/>
          <p:nvPr>
            <p:ph idx="1" type="body"/>
          </p:nvPr>
        </p:nvSpPr>
        <p:spPr>
          <a:xfrm>
            <a:off x="709612" y="4856162"/>
            <a:ext cx="5680200" cy="46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Qui est ce?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A quoi cela vous fait penser ?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La personne sur la photo ressemble à une personne publique très connue 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internationalement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, faisant de l’alpinisme!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*</a:t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g38639e9a11b_0_0:notes"/>
          <p:cNvSpPr txBox="1"/>
          <p:nvPr>
            <p:ph idx="12" type="sldNum"/>
          </p:nvPr>
        </p:nvSpPr>
        <p:spPr>
          <a:xfrm>
            <a:off x="4021137" y="9710738"/>
            <a:ext cx="3076500" cy="511200"/>
          </a:xfrm>
          <a:prstGeom prst="rect">
            <a:avLst/>
          </a:prstGeom>
        </p:spPr>
        <p:txBody>
          <a:bodyPr anchorCtr="0" anchor="b" bIns="49475" lIns="98975" spcFirstLastPara="1" rIns="98975" wrap="square" tIns="494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a9b715798f_0_5:notes"/>
          <p:cNvSpPr/>
          <p:nvPr>
            <p:ph idx="2" type="sldImg"/>
          </p:nvPr>
        </p:nvSpPr>
        <p:spPr>
          <a:xfrm>
            <a:off x="142875" y="766763"/>
            <a:ext cx="6813600" cy="3833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a9b715798f_0_5:notes"/>
          <p:cNvSpPr txBox="1"/>
          <p:nvPr>
            <p:ph idx="1" type="body"/>
          </p:nvPr>
        </p:nvSpPr>
        <p:spPr>
          <a:xfrm>
            <a:off x="709612" y="4856162"/>
            <a:ext cx="5680200" cy="46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Très réaliste n’est ce pas ? En réalité il s’agit d’une image générée sur chatgpt; le prompt étant de lui demander de générer une image resssemblant à la personne très connue, et dans un cadre faisant de l’alpinisme avec de la neige sur le visage 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Il s’agit donc d’un deepfake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Sora 2 va encore + loin et permet de partir de photos de personnes réelles pour ‘fabriquer’ des vidéos très réalistes (ex: sauter en parachute, faire de l’alpinisme).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Impressionnant ce </a:t>
            </a:r>
            <a:r>
              <a:rPr b="1" lang="en-US"/>
              <a:t>deepfake</a:t>
            </a:r>
            <a:r>
              <a:rPr lang="en-US"/>
              <a:t> 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https://www.linkedin.com/posts/vertlemedia_depuis-plusieurs-semaines-des-milliers-activity-7386320826335416343-HHZ1?utm_source=share&amp;utm_medium=member_desktop&amp;rcm=ACoAAALaPXQBkK6LuazKG7R2_pOHtFFDwRSjjG0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🟢 Points positifs</a:t>
            </a: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💡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Créativité démultipliée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: permet à chacun de visualiser une idée, une histoire ou un concept sans compétences techniques.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⚡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Gain de temps et de ressources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: simplifie la production vidéo (prototypage, storytelling, formation, publicité…).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🌍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Accessibilité accrue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: démocratise la création visuelle pour les designers, enseignants, entreprises et artistes.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🧠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Outil d’exploration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: permet de tester rapidement des concepts, scénarios ou interfaces avant développement.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🔴 Risques et limites</a:t>
            </a: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⚠️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Désinformation &amp; deepfakes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: création de vidéos réalistes pouvant être utilisées à des fins trompeuses.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🧩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Flou entre réel et fictif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: risque de perte de repères et de confiance dans les contenus visuels.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🕵️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Droits d’auteur et biais de données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: vidéos générées à partir de contenus d’entraînement non transparents.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🧭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Déshumanisation créative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: danger de remplacer la sensibilité artistique par la productivité algorithmique.</a:t>
            </a:r>
            <a:endParaRPr b="1" sz="1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300">
                <a:latin typeface="Arial"/>
                <a:ea typeface="Arial"/>
                <a:cs typeface="Arial"/>
                <a:sym typeface="Arial"/>
              </a:rPr>
              <a:t>🎬 Sora — quand l’IA donne vie à l’imagination</a:t>
            </a:r>
            <a:endParaRPr b="1" sz="1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🧠 Qu’est-ce que Sora ?</a:t>
            </a: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Un modèle d’IA développé par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OpenAI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capable de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générer des vidéos réalistes à partir d’un simple texte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(“text-to-video”).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Il comprend le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contexte, les émotions et la physique du monde réel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, pour créer des scènes cohérentes et crédibles.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💡 Pourquoi c’est une technologie émergente marquante :</a:t>
            </a: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Elle redéfinit la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création visuelle et le storytelling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: plus besoin d’équipe de tournage ou de post-production.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Elle permet à chacun de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prototyper une idée visuellement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— designers, marketeurs, enseignants, créateurs de contenu.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Elle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brouille la frontière entre réel et numérique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, soulevant de nouvelles questions sur la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vérité, la confiance et la responsabilité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🎯 Enjeux UX :</a:t>
            </a: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Comment concevoir des interfaces et des usages autour de la génération vidéo qui restent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éthiques et transparents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?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Comment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préserver la créativité humaine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quand la machine peut tout produire ?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Quelle expérience offrir pour que l’utilisateur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garde le contrôle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sur le contenu généré ?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-US" sz="1300">
                <a:latin typeface="Arial"/>
                <a:ea typeface="Arial"/>
                <a:cs typeface="Arial"/>
                <a:sym typeface="Arial"/>
              </a:rPr>
              <a:t>🎬 Sora (OpenAI)</a:t>
            </a:r>
            <a:endParaRPr b="1" sz="13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ressemblance avec une personne réelle.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r>
              <a:rPr lang="en-US" sz="1100">
                <a:latin typeface="Arial"/>
                <a:ea typeface="Arial"/>
                <a:cs typeface="Arial"/>
                <a:sym typeface="Arial"/>
              </a:rPr>
              <a:t> Par exemple : </a:t>
            </a:r>
            <a:r>
              <a:rPr i="1" lang="en-US" sz="1100">
                <a:latin typeface="Arial"/>
                <a:ea typeface="Arial"/>
                <a:cs typeface="Arial"/>
                <a:sym typeface="Arial"/>
              </a:rPr>
              <a:t>“un alpiniste fictif gravissant l’Everest avec un piolet et de la glace sur le visage”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Sortie :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une photo/video, cohérente, avec mouvement, lumière, profondeur et temporalité.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Technologie :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modèle de diffusion (diffusion model) capable de simuler la physique et les transitions visuelles.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Usage :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storytelling, publicité, cinéma, simulation réaliste.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👉 Elle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crée le temps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et l’action à partir d’un prompt.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g3a9b715798f_0_5:notes"/>
          <p:cNvSpPr txBox="1"/>
          <p:nvPr>
            <p:ph idx="12" type="sldNum"/>
          </p:nvPr>
        </p:nvSpPr>
        <p:spPr>
          <a:xfrm>
            <a:off x="4021137" y="9710738"/>
            <a:ext cx="3076500" cy="511200"/>
          </a:xfrm>
          <a:prstGeom prst="rect">
            <a:avLst/>
          </a:prstGeom>
        </p:spPr>
        <p:txBody>
          <a:bodyPr anchorCtr="0" anchor="b" bIns="49475" lIns="98975" spcFirstLastPara="1" rIns="98975" wrap="square" tIns="494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9d3de5a1f4_0_0:notes"/>
          <p:cNvSpPr txBox="1"/>
          <p:nvPr>
            <p:ph idx="1" type="body"/>
          </p:nvPr>
        </p:nvSpPr>
        <p:spPr>
          <a:xfrm>
            <a:off x="709612" y="4856162"/>
            <a:ext cx="5680200" cy="46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US"/>
              <a:t>ANNE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https://www.youtube.com/watch?v=kEqhRC0OuEA&amp;t=29s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https://insidegroup.fr/actualites/architecture-agent-ia/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US"/>
              <a:t>8:17 intéressant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google.com/search?sca_esv=ee794735903e3348&amp;rlz=1C5CHFA_enFR977FR985&amp;sxsrf=AE3TifNux-2dv3H9WSrtlNmomiPR3xX-Tw:1761596951036&amp;udm=7&amp;fbs=AIIjpHx4nJjfGojPVHhEACUHPiMQYfURUq58J6Fn4NbJBsIlHfjq0kNfSbygTwSRrWtUGJ0_Fl-2j7VgViuUcoF8mxnv-adWrEfkZFK0ayOczJjghE1KO7MxSrzzObcqMmbj7mUElOLLB59yen_dSdgM1d8ye-t_botGE1dneAPFuXm-HMqxqaXNjcJIPOsLQTIRgl6j65vc_C3YjcrUr3oYB0nQOoFZhA&amp;q=ia+agentique+video&amp;sa=X&amp;ved=2ahUKEwiZ6IOEnMWQAxWeU6QEHWTuNJcQtKgLegQIDhAB&amp;biw=2560&amp;bih=1225&amp;dpr=1#fpstate=ive&amp;ip=1&amp;vld=cid:5d6c6d0f,vid:1auRbtW3b3s,st:0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467" name="Google Shape;467;g39d3de5a1f4_0_0:notes"/>
          <p:cNvSpPr/>
          <p:nvPr>
            <p:ph idx="2" type="sldImg"/>
          </p:nvPr>
        </p:nvSpPr>
        <p:spPr>
          <a:xfrm>
            <a:off x="142875" y="766763"/>
            <a:ext cx="6813600" cy="3833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90c2e72f37_0_1:notes"/>
          <p:cNvSpPr txBox="1"/>
          <p:nvPr>
            <p:ph idx="1" type="body"/>
          </p:nvPr>
        </p:nvSpPr>
        <p:spPr>
          <a:xfrm>
            <a:off x="709612" y="4856162"/>
            <a:ext cx="5680200" cy="46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US"/>
              <a:t>ANNE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https://www.youtube.com/watch?v=kEqhRC0OuEA&amp;t=29s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https://insidegroup.fr/actualites/architecture-agent-ia/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US"/>
              <a:t>8:17 intéressant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google.com/search?sca_esv=ee794735903e3348&amp;rlz=1C5CHFA_enFR977FR985&amp;sxsrf=AE3TifNux-2dv3H9WSrtlNmomiPR3xX-Tw:1761596951036&amp;udm=7&amp;fbs=AIIjpHx4nJjfGojPVHhEACUHPiMQYfURUq58J6Fn4NbJBsIlHfjq0kNfSbygTwSRrWtUGJ0_Fl-2j7VgViuUcoF8mxnv-adWrEfkZFK0ayOczJjghE1KO7MxSrzzObcqMmbj7mUElOLLB59yen_dSdgM1d8ye-t_botGE1dneAPFuXm-HMqxqaXNjcJIPOsLQTIRgl6j65vc_C3YjcrUr3oYB0nQOoFZhA&amp;q=ia+agentique+video&amp;sa=X&amp;ved=2ahUKEwiZ6IOEnMWQAxWeU6QEHWTuNJcQtKgLegQIDhAB&amp;biw=2560&amp;bih=1225&amp;dpr=1#fpstate=ive&amp;ip=1&amp;vld=cid:5d6c6d0f,vid:1auRbtW3b3s,st:0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US" sz="1150"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étude </a:t>
            </a:r>
            <a:r>
              <a:rPr i="1" lang="en-US" sz="1150"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State of AI in Business 2025</a:t>
            </a:r>
            <a:r>
              <a:rPr lang="en-US" sz="1150"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 du MIT, 95 % des projets ne produisent aucun impact mesurable sur le compte de résultat.</a:t>
            </a:r>
            <a:endParaRPr/>
          </a:p>
        </p:txBody>
      </p:sp>
      <p:sp>
        <p:nvSpPr>
          <p:cNvPr id="478" name="Google Shape;478;g390c2e72f37_0_1:notes"/>
          <p:cNvSpPr/>
          <p:nvPr>
            <p:ph idx="2" type="sldImg"/>
          </p:nvPr>
        </p:nvSpPr>
        <p:spPr>
          <a:xfrm>
            <a:off x="142875" y="766763"/>
            <a:ext cx="6813600" cy="3833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8985c201e3_0_572:notes"/>
          <p:cNvSpPr/>
          <p:nvPr>
            <p:ph idx="2" type="sldImg"/>
          </p:nvPr>
        </p:nvSpPr>
        <p:spPr>
          <a:xfrm>
            <a:off x="142875" y="766763"/>
            <a:ext cx="6813600" cy="3833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38985c201e3_0_572:notes"/>
          <p:cNvSpPr txBox="1"/>
          <p:nvPr>
            <p:ph idx="1" type="body"/>
          </p:nvPr>
        </p:nvSpPr>
        <p:spPr>
          <a:xfrm>
            <a:off x="709612" y="4856162"/>
            <a:ext cx="5680200" cy="46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SUZANNE tout les approches</a:t>
            </a:r>
            <a:endParaRPr/>
          </a:p>
        </p:txBody>
      </p:sp>
      <p:sp>
        <p:nvSpPr>
          <p:cNvPr id="489" name="Google Shape;489;g38985c201e3_0_572:notes"/>
          <p:cNvSpPr txBox="1"/>
          <p:nvPr>
            <p:ph idx="12" type="sldNum"/>
          </p:nvPr>
        </p:nvSpPr>
        <p:spPr>
          <a:xfrm>
            <a:off x="4021137" y="9710738"/>
            <a:ext cx="3076500" cy="511200"/>
          </a:xfrm>
          <a:prstGeom prst="rect">
            <a:avLst/>
          </a:prstGeom>
        </p:spPr>
        <p:txBody>
          <a:bodyPr anchorCtr="0" anchor="b" bIns="49475" lIns="98975" spcFirstLastPara="1" rIns="98975" wrap="square" tIns="494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9d3de5a1f4_0_12:notes"/>
          <p:cNvSpPr/>
          <p:nvPr>
            <p:ph idx="2" type="sldImg"/>
          </p:nvPr>
        </p:nvSpPr>
        <p:spPr>
          <a:xfrm>
            <a:off x="142875" y="766763"/>
            <a:ext cx="6813600" cy="3833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39d3de5a1f4_0_12:notes"/>
          <p:cNvSpPr txBox="1"/>
          <p:nvPr>
            <p:ph idx="1" type="body"/>
          </p:nvPr>
        </p:nvSpPr>
        <p:spPr>
          <a:xfrm>
            <a:off x="709612" y="4856162"/>
            <a:ext cx="5680200" cy="46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SUZANNE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Les 5 nouvelles approches du </a:t>
            </a:r>
            <a:r>
              <a:rPr b="1" lang="en-US"/>
              <a:t>designer moderne</a:t>
            </a:r>
            <a:endParaRPr b="1"/>
          </a:p>
        </p:txBody>
      </p:sp>
      <p:sp>
        <p:nvSpPr>
          <p:cNvPr id="497" name="Google Shape;497;g39d3de5a1f4_0_12:notes"/>
          <p:cNvSpPr txBox="1"/>
          <p:nvPr>
            <p:ph idx="12" type="sldNum"/>
          </p:nvPr>
        </p:nvSpPr>
        <p:spPr>
          <a:xfrm>
            <a:off x="4021137" y="9710738"/>
            <a:ext cx="3076500" cy="511200"/>
          </a:xfrm>
          <a:prstGeom prst="rect">
            <a:avLst/>
          </a:prstGeom>
        </p:spPr>
        <p:txBody>
          <a:bodyPr anchorCtr="0" anchor="b" bIns="49475" lIns="98975" spcFirstLastPara="1" rIns="98975" wrap="square" tIns="494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9de38544b2_0_76:notes"/>
          <p:cNvSpPr txBox="1"/>
          <p:nvPr>
            <p:ph idx="1" type="body"/>
          </p:nvPr>
        </p:nvSpPr>
        <p:spPr>
          <a:xfrm>
            <a:off x="709612" y="4856162"/>
            <a:ext cx="5680200" cy="46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👩‍💻 Processus design actuel : </a:t>
            </a: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maintenir le dialogue avec les utilisateurs, ITERER ET TESTER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Rester centré sur l’utilisateur, continuer les process éxistant</a:t>
            </a: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L’IA vient s’inviter à chaque étape du processus design</a:t>
            </a: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AutoNum type="arabicPeriod"/>
            </a:pP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Observer/Comprendre : 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interviews, sondage, terrain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AutoNum type="arabicPeriod"/>
            </a:pP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Définir &amp; Synthétiser : 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Définition du problème, personas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AutoNum type="arabicPeriod"/>
            </a:pP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Idéer &amp; co-créer : 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Brainstorming, Sketching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AutoNum type="arabicPeriod"/>
            </a:pP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Prototyper &amp; simuler :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Wireframes, Prototypes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AutoNum type="arabicPeriod"/>
            </a:pP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Tester &amp; apprendre : 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User tests, A/B testing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AutoNum type="arabicPeriod"/>
            </a:pP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Deliver &amp; monitor :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Metrics, Analytics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Etude selon Jakob Nielsen on UX </a:t>
            </a: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⭐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Pionnier mondial de l’UX depuis 40 ans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16454"/>
              </a:buClr>
              <a:buSzPts val="1100"/>
              <a:buFont typeface="Arial"/>
              <a:buChar char="●"/>
            </a:pPr>
            <a:r>
              <a:rPr b="1" lang="en-US" sz="1100">
                <a:solidFill>
                  <a:srgbClr val="F16454"/>
                </a:solidFill>
                <a:latin typeface="Arial"/>
                <a:ea typeface="Arial"/>
                <a:cs typeface="Arial"/>
                <a:sym typeface="Arial"/>
              </a:rPr>
              <a:t>+33% de productivité</a:t>
            </a:r>
            <a:endParaRPr b="1" sz="1100">
              <a:solidFill>
                <a:srgbClr val="F1645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6454"/>
              </a:buClr>
              <a:buSzPts val="1100"/>
              <a:buFont typeface="Arial"/>
              <a:buChar char="●"/>
            </a:pPr>
            <a:r>
              <a:rPr b="1" lang="en-US" sz="1100">
                <a:solidFill>
                  <a:srgbClr val="F16454"/>
                </a:solidFill>
                <a:latin typeface="Arial"/>
                <a:ea typeface="Arial"/>
                <a:cs typeface="Arial"/>
                <a:sym typeface="Arial"/>
              </a:rPr>
              <a:t>+40% de qualité perçue</a:t>
            </a:r>
            <a:endParaRPr b="1" sz="1100">
              <a:solidFill>
                <a:srgbClr val="F1645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6454"/>
              </a:buClr>
              <a:buSzPts val="1100"/>
              <a:buFont typeface="Arial"/>
              <a:buChar char="●"/>
            </a:pPr>
            <a:r>
              <a:rPr b="1" lang="en-US" sz="1100">
                <a:solidFill>
                  <a:srgbClr val="F16454"/>
                </a:solidFill>
                <a:latin typeface="Arial"/>
                <a:ea typeface="Arial"/>
                <a:cs typeface="Arial"/>
                <a:sym typeface="Arial"/>
              </a:rPr>
              <a:t>Idéation infinie &amp; rapide</a:t>
            </a:r>
            <a:endParaRPr b="1" sz="1100">
              <a:solidFill>
                <a:srgbClr val="F1645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381000" marR="381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504" name="Google Shape;504;g39de38544b2_0_76:notes"/>
          <p:cNvSpPr/>
          <p:nvPr>
            <p:ph idx="2" type="sldImg"/>
          </p:nvPr>
        </p:nvSpPr>
        <p:spPr>
          <a:xfrm>
            <a:off x="142875" y="766763"/>
            <a:ext cx="6813600" cy="3833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8985c201e3_0_0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g38985c201e3_0_0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1.7.2013</a:t>
            </a:r>
            <a:endParaRPr/>
          </a:p>
        </p:txBody>
      </p:sp>
      <p:sp>
        <p:nvSpPr>
          <p:cNvPr id="299" name="Google Shape;299;g38985c201e3_0_0:notes"/>
          <p:cNvSpPr/>
          <p:nvPr>
            <p:ph idx="3" type="sldImg"/>
          </p:nvPr>
        </p:nvSpPr>
        <p:spPr>
          <a:xfrm>
            <a:off x="2290763" y="512763"/>
            <a:ext cx="45624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g38985c201e3_0_0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400"/>
              <a:t>Suzanne &amp; Anne</a:t>
            </a:r>
            <a:endParaRPr b="1" sz="14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400">
                <a:latin typeface="Arial"/>
                <a:ea typeface="Arial"/>
                <a:cs typeface="Arial"/>
                <a:sym typeface="Arial"/>
              </a:rPr>
              <a:t>S</a:t>
            </a:r>
            <a:r>
              <a:rPr b="1" lang="en-US" sz="1400">
                <a:latin typeface="Arial"/>
                <a:ea typeface="Arial"/>
                <a:cs typeface="Arial"/>
                <a:sym typeface="Arial"/>
              </a:rPr>
              <a:t>MG</a:t>
            </a:r>
            <a:r>
              <a:rPr lang="en-US" sz="1400">
                <a:latin typeface="Arial"/>
                <a:ea typeface="Arial"/>
                <a:cs typeface="Arial"/>
                <a:sym typeface="Arial"/>
              </a:rPr>
              <a:t> :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groupe réunissant plusieurs marketplaces européennes comme Ricardo, Tutti, Homegate, Autoscout24…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plateformes utilisées par des millions d’utilisateurs, dans la seconde main, l’immobilier et l’automobile.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plateformes équivalent à le Boncoin, Vinted, Ebay, SeLoger,...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🌱</a:t>
            </a:r>
            <a:r>
              <a:rPr b="1" lang="en-US" sz="1400">
                <a:latin typeface="Arial"/>
                <a:ea typeface="Arial"/>
                <a:cs typeface="Arial"/>
                <a:sym typeface="Arial"/>
              </a:rPr>
              <a:t>L’empreinte carbone au cœur de SMG : 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Consommation circulaire / seconde main ♻️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Mesure Empreinte carbone ♻️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latin typeface="Arial"/>
                <a:ea typeface="Arial"/>
                <a:cs typeface="Arial"/>
                <a:sym typeface="Arial"/>
              </a:rPr>
              <a:t>Responsable de la communauté UX/CX de Telecom Valley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g38985c201e3_0_0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g38985c201e3_0_0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3a7dc262d25_0_16:notes"/>
          <p:cNvSpPr txBox="1"/>
          <p:nvPr>
            <p:ph idx="1" type="body"/>
          </p:nvPr>
        </p:nvSpPr>
        <p:spPr>
          <a:xfrm>
            <a:off x="709612" y="4856162"/>
            <a:ext cx="5680200" cy="46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/>
              <a:t>SUZANNE</a:t>
            </a:r>
            <a:endParaRPr/>
          </a:p>
          <a:p>
            <a:pPr indent="0" lvl="0" marL="0" marR="381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US"/>
              <a:t>Réalité Augmentée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Microsoft propose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HoloLens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, une paire de lunettes de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réalité mixte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destinée aux usages professionnels (industrie, santé, formation, maintenance).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r>
              <a:rPr lang="en-US" sz="1100">
                <a:latin typeface="Arial"/>
                <a:ea typeface="Arial"/>
                <a:cs typeface="Arial"/>
                <a:sym typeface="Arial"/>
              </a:rPr>
              <a:t> Elles permettent :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d’afficher des informations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en surimpression du monde réel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,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de guider un technicien pas à pas,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de collaborer à distance avec un expert (Remote Assist),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d’interagir avec des éléments 3D via gestes et voix.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C’est aujourd’hui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l’une des solutions AR les plus avancées pour les entreprises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, utilisée dans l’aéronautique, la manufacturing, l’automobile, la santé, etc.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381000" marR="3810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62" name="Google Shape;562;g3a7dc262d25_0_16:notes"/>
          <p:cNvSpPr/>
          <p:nvPr>
            <p:ph idx="2" type="sldImg"/>
          </p:nvPr>
        </p:nvSpPr>
        <p:spPr>
          <a:xfrm>
            <a:off x="142875" y="766763"/>
            <a:ext cx="6813600" cy="3833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39de38544b2_0_64:notes"/>
          <p:cNvSpPr txBox="1"/>
          <p:nvPr>
            <p:ph idx="1" type="body"/>
          </p:nvPr>
        </p:nvSpPr>
        <p:spPr>
          <a:xfrm>
            <a:off x="709612" y="4856162"/>
            <a:ext cx="5680200" cy="46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Livre de Sylvie Daumal</a:t>
            </a: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« La Roue du Futur s’inscrit dans une famille d’outils systémiques comme les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cartes d’acteurs, les boucles d’influence ou les Iceberg Models</a:t>
            </a: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tous utiles pour anticiper les impacts des technologies émergentes. »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Les Boucles d’Influence / Boucles de Rétroaction</a:t>
            </a: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👉 Comprendre comment un effet peut en amplifier un autre (effet boule de neige)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Parfait pour illustrer les effets secondaires de l’IA generative ou agentique.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La Carte des Parties Prenantes</a:t>
            </a: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👉 Identifier tous les acteurs concernés (utilisateurs, équipes, politiques, environnement, IA, fournisseurs…)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Très utile pour montrer que les technologies émergentes impactent tout un écosystème, pas juste un individu.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Les “Iceberg Models” (modèle de l’iceberg)</a:t>
            </a: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👉 Visible : ce qu’on voit.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Invisible : les causes profondes, systèmes, normes, biais, incitations.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Excellent pour montrer que derrière un “problème UX”, il y a souvent un problème de système.</a:t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g39de38544b2_0_64:notes"/>
          <p:cNvSpPr/>
          <p:nvPr>
            <p:ph idx="2" type="sldImg"/>
          </p:nvPr>
        </p:nvSpPr>
        <p:spPr>
          <a:xfrm>
            <a:off x="142875" y="766763"/>
            <a:ext cx="6813600" cy="3833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7013e3a3d7_0_23:notes"/>
          <p:cNvSpPr/>
          <p:nvPr>
            <p:ph idx="2" type="sldImg"/>
          </p:nvPr>
        </p:nvSpPr>
        <p:spPr>
          <a:xfrm>
            <a:off x="142875" y="766763"/>
            <a:ext cx="6813600" cy="3833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37013e3a3d7_0_23:notes"/>
          <p:cNvSpPr txBox="1"/>
          <p:nvPr>
            <p:ph idx="1" type="body"/>
          </p:nvPr>
        </p:nvSpPr>
        <p:spPr>
          <a:xfrm>
            <a:off x="709612" y="4856162"/>
            <a:ext cx="5680200" cy="46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g37013e3a3d7_0_23:notes"/>
          <p:cNvSpPr txBox="1"/>
          <p:nvPr>
            <p:ph idx="12" type="sldNum"/>
          </p:nvPr>
        </p:nvSpPr>
        <p:spPr>
          <a:xfrm>
            <a:off x="4021137" y="9710738"/>
            <a:ext cx="3076500" cy="511200"/>
          </a:xfrm>
          <a:prstGeom prst="rect">
            <a:avLst/>
          </a:prstGeom>
        </p:spPr>
        <p:txBody>
          <a:bodyPr anchorCtr="0" anchor="b" bIns="49475" lIns="98975" spcFirstLastPara="1" rIns="98975" wrap="square" tIns="494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39de38544b2_0_52:notes"/>
          <p:cNvSpPr txBox="1"/>
          <p:nvPr>
            <p:ph idx="1" type="body"/>
          </p:nvPr>
        </p:nvSpPr>
        <p:spPr>
          <a:xfrm>
            <a:off x="709612" y="4856162"/>
            <a:ext cx="5680200" cy="46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lang="en-US" sz="1600">
                <a:latin typeface="Montserrat"/>
                <a:ea typeface="Montserrat"/>
                <a:cs typeface="Montserrat"/>
                <a:sym typeface="Montserrat"/>
              </a:rPr>
              <a:t>🔒 Protéger la vie privée et l’éthique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Proprièté intellectuelle - avec art - studio ghibli (créativité volé)</a:t>
            </a: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b="1" lang="en-US" sz="1600">
                <a:latin typeface="Montserrat"/>
                <a:ea typeface="Montserrat"/>
                <a:cs typeface="Montserrat"/>
                <a:sym typeface="Montserrat"/>
              </a:rPr>
              <a:t>🌱 Accompagner le changement</a:t>
            </a: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Les juniors doivent être prudents : l’IA donne des réponses convaincantes… mais parfois fausses, ou non pertinentes.</a:t>
            </a: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Les seniors UX tirent plus de valeur car ils savent détecter erreurs et mauvaises recommandations.</a:t>
            </a: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Le contexte est la clé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: les prompts doivent inclure persona + tâche + contraintes.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Commencer petit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: microcopys, idées, persona, questions d’interview.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b="1" lang="en-US" sz="1600">
                <a:latin typeface="Montserrat"/>
                <a:ea typeface="Montserrat"/>
                <a:cs typeface="Montserrat"/>
                <a:sym typeface="Montserrat"/>
              </a:rPr>
              <a:t>👩‍💻 Rester centré sur l’utilisateur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381000" marR="381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671" name="Google Shape;671;g39de38544b2_0_52:notes"/>
          <p:cNvSpPr/>
          <p:nvPr>
            <p:ph idx="2" type="sldImg"/>
          </p:nvPr>
        </p:nvSpPr>
        <p:spPr>
          <a:xfrm>
            <a:off x="142875" y="766763"/>
            <a:ext cx="6813600" cy="3833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39de38544b2_0_154:notes"/>
          <p:cNvSpPr txBox="1"/>
          <p:nvPr>
            <p:ph idx="1" type="body"/>
          </p:nvPr>
        </p:nvSpPr>
        <p:spPr>
          <a:xfrm>
            <a:off x="709612" y="4856162"/>
            <a:ext cx="5680200" cy="46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>
                <a:solidFill>
                  <a:srgbClr val="44546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Dans le marché plutôt des profils multi-tâches</a:t>
            </a:r>
            <a:endParaRPr b="1">
              <a:solidFill>
                <a:srgbClr val="44546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>
              <a:solidFill>
                <a:srgbClr val="44546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>
                <a:solidFill>
                  <a:srgbClr val="44546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 Design Enabler : </a:t>
            </a:r>
            <a:endParaRPr b="1">
              <a:solidFill>
                <a:srgbClr val="44546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200"/>
              <a:buFont typeface="Helvetica Neue"/>
              <a:buChar char="-"/>
            </a:pPr>
            <a:r>
              <a:rPr lang="en-US">
                <a:solidFill>
                  <a:srgbClr val="44546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spécialiste intéraction humain et IA (spécialiste de sciences cognitive)</a:t>
            </a:r>
            <a:endParaRPr>
              <a:solidFill>
                <a:srgbClr val="44546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200"/>
              <a:buFont typeface="Helvetica Neue"/>
              <a:buChar char="-"/>
            </a:pPr>
            <a:r>
              <a:rPr lang="en-US">
                <a:solidFill>
                  <a:srgbClr val="44546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aider les équipes design à monter en compétences</a:t>
            </a:r>
            <a:endParaRPr>
              <a:solidFill>
                <a:srgbClr val="44546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381000" marR="381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marR="381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Le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Neuro-UX Researcher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explore l’interaction entre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cerveau, émotion et design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. C’est une discipline émergente qui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préfigure l’avenir des expériences personnalisées et empathiques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685" name="Google Shape;685;g39de38544b2_0_154:notes"/>
          <p:cNvSpPr/>
          <p:nvPr>
            <p:ph idx="2" type="sldImg"/>
          </p:nvPr>
        </p:nvSpPr>
        <p:spPr>
          <a:xfrm>
            <a:off x="142875" y="766763"/>
            <a:ext cx="6813600" cy="3833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3a93223af96_1_0:notes"/>
          <p:cNvSpPr/>
          <p:nvPr>
            <p:ph idx="2" type="sldImg"/>
          </p:nvPr>
        </p:nvSpPr>
        <p:spPr>
          <a:xfrm>
            <a:off x="142875" y="766763"/>
            <a:ext cx="6813600" cy="3833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3a93223af96_1_0:notes"/>
          <p:cNvSpPr txBox="1"/>
          <p:nvPr>
            <p:ph idx="1" type="body"/>
          </p:nvPr>
        </p:nvSpPr>
        <p:spPr>
          <a:xfrm>
            <a:off x="709612" y="4856162"/>
            <a:ext cx="5680200" cy="46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SUZANNE</a:t>
            </a:r>
            <a:endParaRPr/>
          </a:p>
        </p:txBody>
      </p:sp>
      <p:sp>
        <p:nvSpPr>
          <p:cNvPr id="762" name="Google Shape;762;g3a93223af96_1_0:notes"/>
          <p:cNvSpPr txBox="1"/>
          <p:nvPr>
            <p:ph idx="12" type="sldNum"/>
          </p:nvPr>
        </p:nvSpPr>
        <p:spPr>
          <a:xfrm>
            <a:off x="4021137" y="9710738"/>
            <a:ext cx="3076500" cy="511200"/>
          </a:xfrm>
          <a:prstGeom prst="rect">
            <a:avLst/>
          </a:prstGeom>
        </p:spPr>
        <p:txBody>
          <a:bodyPr anchorCtr="0" anchor="b" bIns="49475" lIns="98975" spcFirstLastPara="1" rIns="98975" wrap="square" tIns="494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38985c201e3_0_579:notes"/>
          <p:cNvSpPr/>
          <p:nvPr>
            <p:ph idx="2" type="sldImg"/>
          </p:nvPr>
        </p:nvSpPr>
        <p:spPr>
          <a:xfrm>
            <a:off x="142875" y="766763"/>
            <a:ext cx="6813600" cy="3833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38985c201e3_0_579:notes"/>
          <p:cNvSpPr txBox="1"/>
          <p:nvPr>
            <p:ph idx="1" type="body"/>
          </p:nvPr>
        </p:nvSpPr>
        <p:spPr>
          <a:xfrm>
            <a:off x="709612" y="4856162"/>
            <a:ext cx="5680200" cy="46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SUZANNE</a:t>
            </a:r>
            <a:endParaRPr/>
          </a:p>
        </p:txBody>
      </p:sp>
      <p:sp>
        <p:nvSpPr>
          <p:cNvPr id="770" name="Google Shape;770;g38985c201e3_0_579:notes"/>
          <p:cNvSpPr txBox="1"/>
          <p:nvPr>
            <p:ph idx="12" type="sldNum"/>
          </p:nvPr>
        </p:nvSpPr>
        <p:spPr>
          <a:xfrm>
            <a:off x="4021137" y="9710738"/>
            <a:ext cx="3076500" cy="511200"/>
          </a:xfrm>
          <a:prstGeom prst="rect">
            <a:avLst/>
          </a:prstGeom>
        </p:spPr>
        <p:txBody>
          <a:bodyPr anchorCtr="0" anchor="b" bIns="49475" lIns="98975" spcFirstLastPara="1" rIns="98975" wrap="square" tIns="494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67f636de271028f6_343:notes"/>
          <p:cNvSpPr txBox="1"/>
          <p:nvPr>
            <p:ph idx="1" type="body"/>
          </p:nvPr>
        </p:nvSpPr>
        <p:spPr>
          <a:xfrm>
            <a:off x="709612" y="4856162"/>
            <a:ext cx="5680200" cy="46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SUZANNE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Les technologies émergentes changent nos usages et la façon dont nous concevons… Face à elle :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l’UX doit elle aussi devenir émergente : adaptative, éthique et augmentée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🎨 “L’IA crée des pistes/inspire, l’humain crée la direction.”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🤝 L’IA n’enlève pas la créativité, mais elle réduit la répétition.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⚙️ Ce n’est pas le prompt isolés qui fait la différence, mais le système/processus dans lequel vous l’utilisez.”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L’IA inspire mais ne substitut pas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77" name="Google Shape;777;g67f636de271028f6_343:notes"/>
          <p:cNvSpPr/>
          <p:nvPr>
            <p:ph idx="2" type="sldImg"/>
          </p:nvPr>
        </p:nvSpPr>
        <p:spPr>
          <a:xfrm>
            <a:off x="142875" y="766763"/>
            <a:ext cx="6813600" cy="3833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5:notes"/>
          <p:cNvSpPr txBox="1"/>
          <p:nvPr>
            <p:ph idx="1" type="body"/>
          </p:nvPr>
        </p:nvSpPr>
        <p:spPr>
          <a:xfrm>
            <a:off x="709612" y="4856162"/>
            <a:ext cx="5680075" cy="46005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SUZANNE</a:t>
            </a:r>
            <a:endParaRPr/>
          </a:p>
        </p:txBody>
      </p:sp>
      <p:sp>
        <p:nvSpPr>
          <p:cNvPr id="787" name="Google Shape;787;p5:notes"/>
          <p:cNvSpPr/>
          <p:nvPr>
            <p:ph idx="2" type="sldImg"/>
          </p:nvPr>
        </p:nvSpPr>
        <p:spPr>
          <a:xfrm>
            <a:off x="142875" y="766763"/>
            <a:ext cx="6813550" cy="38338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38b2ddf68ed_0_0:notes"/>
          <p:cNvSpPr txBox="1"/>
          <p:nvPr>
            <p:ph idx="1" type="body"/>
          </p:nvPr>
        </p:nvSpPr>
        <p:spPr>
          <a:xfrm>
            <a:off x="709612" y="4856162"/>
            <a:ext cx="5680200" cy="46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/>
              <a:t>SUZANNE</a:t>
            </a:r>
            <a:endParaRPr b="1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DES QUESTIONS 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800" name="Google Shape;800;g38b2ddf68ed_0_0:notes"/>
          <p:cNvSpPr/>
          <p:nvPr>
            <p:ph idx="2" type="sldImg"/>
          </p:nvPr>
        </p:nvSpPr>
        <p:spPr>
          <a:xfrm>
            <a:off x="142875" y="766763"/>
            <a:ext cx="6813600" cy="3833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8985c201e3_0_560:notes"/>
          <p:cNvSpPr/>
          <p:nvPr>
            <p:ph idx="2" type="sldImg"/>
          </p:nvPr>
        </p:nvSpPr>
        <p:spPr>
          <a:xfrm>
            <a:off x="142875" y="766763"/>
            <a:ext cx="6813600" cy="3833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8985c201e3_0_560:notes"/>
          <p:cNvSpPr txBox="1"/>
          <p:nvPr>
            <p:ph idx="1" type="body"/>
          </p:nvPr>
        </p:nvSpPr>
        <p:spPr>
          <a:xfrm>
            <a:off x="709612" y="4856162"/>
            <a:ext cx="5680200" cy="46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 sz="1400"/>
              <a:t>Suzanne &amp; Anne</a:t>
            </a:r>
            <a:endParaRPr b="1" sz="14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US" sz="1400">
                <a:latin typeface="Arial"/>
                <a:ea typeface="Arial"/>
                <a:cs typeface="Arial"/>
                <a:sym typeface="Arial"/>
              </a:rPr>
              <a:t>🎤 Talk de Mateo Fernandez Martinez , SMG</a:t>
            </a:r>
            <a:endParaRPr b="1" i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1400">
                <a:latin typeface="Arial"/>
                <a:ea typeface="Arial"/>
                <a:cs typeface="Arial"/>
                <a:sym typeface="Arial"/>
              </a:rPr>
              <a:t>Traductions automatisées à grande échelle : remplacer un SaaS propriétaire par un LLM open-source</a:t>
            </a:r>
            <a:endParaRPr i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g38985c201e3_0_560:notes"/>
          <p:cNvSpPr txBox="1"/>
          <p:nvPr>
            <p:ph idx="12" type="sldNum"/>
          </p:nvPr>
        </p:nvSpPr>
        <p:spPr>
          <a:xfrm>
            <a:off x="4021137" y="9710738"/>
            <a:ext cx="3076500" cy="511200"/>
          </a:xfrm>
          <a:prstGeom prst="rect">
            <a:avLst/>
          </a:prstGeom>
        </p:spPr>
        <p:txBody>
          <a:bodyPr anchorCtr="0" anchor="b" bIns="49475" lIns="98975" spcFirstLastPara="1" rIns="98975" wrap="square" tIns="494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38cabd25dc3_0_36:notes"/>
          <p:cNvSpPr/>
          <p:nvPr>
            <p:ph idx="2" type="sldImg"/>
          </p:nvPr>
        </p:nvSpPr>
        <p:spPr>
          <a:xfrm>
            <a:off x="142875" y="766763"/>
            <a:ext cx="6813600" cy="3833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38cabd25dc3_0_36:notes"/>
          <p:cNvSpPr txBox="1"/>
          <p:nvPr>
            <p:ph idx="1" type="body"/>
          </p:nvPr>
        </p:nvSpPr>
        <p:spPr>
          <a:xfrm>
            <a:off x="709612" y="4856162"/>
            <a:ext cx="5680200" cy="46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🕶️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Réalité augmentée (AR)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: tu vois des objets virtuels dans ton environnement réel.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🏠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Maisons connectées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: ton espace physique réagit à tes données ou à ta voix.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🛍️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Retail phygital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: expérience d’achat mêlant boutique réelle et outils digitaux (ex : miroir connecté, paiement mobile).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👓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Apple Vision Pro / Meta Quest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: superposent des interfaces numériques au monde réel.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813" name="Google Shape;813;g38cabd25dc3_0_36:notes"/>
          <p:cNvSpPr txBox="1"/>
          <p:nvPr>
            <p:ph idx="12" type="sldNum"/>
          </p:nvPr>
        </p:nvSpPr>
        <p:spPr>
          <a:xfrm>
            <a:off x="4021137" y="9710738"/>
            <a:ext cx="3076500" cy="511200"/>
          </a:xfrm>
          <a:prstGeom prst="rect">
            <a:avLst/>
          </a:prstGeom>
        </p:spPr>
        <p:txBody>
          <a:bodyPr anchorCtr="0" anchor="b" bIns="49475" lIns="98975" spcFirstLastPara="1" rIns="98975" wrap="square" tIns="494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38cabd25dc3_0_42:notes"/>
          <p:cNvSpPr txBox="1"/>
          <p:nvPr>
            <p:ph idx="1" type="body"/>
          </p:nvPr>
        </p:nvSpPr>
        <p:spPr>
          <a:xfrm>
            <a:off x="709612" y="4856162"/>
            <a:ext cx="5680200" cy="46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US"/>
              <a:t>Les techno emergentes mais parfois des freins à l’usage: émotionnel, pratique (ex : google glass)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US"/>
              <a:t>Usage pas bien évalué (important de remettre l’humain au coeur des technos) - pas </a:t>
            </a:r>
            <a:r>
              <a:rPr lang="en-US"/>
              <a:t>être techno push</a:t>
            </a:r>
            <a:endParaRPr/>
          </a:p>
        </p:txBody>
      </p:sp>
      <p:sp>
        <p:nvSpPr>
          <p:cNvPr id="819" name="Google Shape;819;g38cabd25dc3_0_42:notes"/>
          <p:cNvSpPr/>
          <p:nvPr>
            <p:ph idx="2" type="sldImg"/>
          </p:nvPr>
        </p:nvSpPr>
        <p:spPr>
          <a:xfrm>
            <a:off x="142875" y="766763"/>
            <a:ext cx="6813600" cy="3833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38cabd25dc3_0_66:notes"/>
          <p:cNvSpPr txBox="1"/>
          <p:nvPr>
            <p:ph idx="1" type="body"/>
          </p:nvPr>
        </p:nvSpPr>
        <p:spPr>
          <a:xfrm>
            <a:off x="709612" y="4856162"/>
            <a:ext cx="5680200" cy="46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833" name="Google Shape;833;g38cabd25dc3_0_66:notes"/>
          <p:cNvSpPr/>
          <p:nvPr>
            <p:ph idx="2" type="sldImg"/>
          </p:nvPr>
        </p:nvSpPr>
        <p:spPr>
          <a:xfrm>
            <a:off x="142875" y="766763"/>
            <a:ext cx="6813600" cy="3833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38cabd25dc3_0_80:notes"/>
          <p:cNvSpPr/>
          <p:nvPr>
            <p:ph idx="2" type="sldImg"/>
          </p:nvPr>
        </p:nvSpPr>
        <p:spPr>
          <a:xfrm>
            <a:off x="142875" y="766763"/>
            <a:ext cx="6813600" cy="3833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38cabd25dc3_0_80:notes"/>
          <p:cNvSpPr txBox="1"/>
          <p:nvPr>
            <p:ph idx="1" type="body"/>
          </p:nvPr>
        </p:nvSpPr>
        <p:spPr>
          <a:xfrm>
            <a:off x="709612" y="4856162"/>
            <a:ext cx="5680200" cy="46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Questions de la résp légale, si accident etc…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Robot pour tâches ménagere - truc lourd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🕶️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Réalité augmentée (AR)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: tu vois des objets virtuels dans ton environnement réel.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🏠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Maisons connectées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: ton espace physique réagit à tes données ou à ta voix.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🛍️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Retail phygital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: expérience d’achat mêlant boutique réelle et outils digitaux (ex : miroir connecté, paiement mobile).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👓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Apple Vision Pro / Meta Quest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: superposent des interfaces numériques au monde réel.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846" name="Google Shape;846;g38cabd25dc3_0_80:notes"/>
          <p:cNvSpPr txBox="1"/>
          <p:nvPr>
            <p:ph idx="12" type="sldNum"/>
          </p:nvPr>
        </p:nvSpPr>
        <p:spPr>
          <a:xfrm>
            <a:off x="4021137" y="9710738"/>
            <a:ext cx="3076500" cy="511200"/>
          </a:xfrm>
          <a:prstGeom prst="rect">
            <a:avLst/>
          </a:prstGeom>
        </p:spPr>
        <p:txBody>
          <a:bodyPr anchorCtr="0" anchor="b" bIns="49475" lIns="98975" spcFirstLastPara="1" rIns="98975" wrap="square" tIns="494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38cabd25dc3_0_100:notes"/>
          <p:cNvSpPr txBox="1"/>
          <p:nvPr>
            <p:ph idx="1" type="body"/>
          </p:nvPr>
        </p:nvSpPr>
        <p:spPr>
          <a:xfrm>
            <a:off x="709612" y="4856162"/>
            <a:ext cx="5680200" cy="46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US"/>
              <a:t>Anne</a:t>
            </a:r>
            <a:endParaRPr/>
          </a:p>
        </p:txBody>
      </p:sp>
      <p:sp>
        <p:nvSpPr>
          <p:cNvPr id="852" name="Google Shape;852;g38cabd25dc3_0_100:notes"/>
          <p:cNvSpPr/>
          <p:nvPr>
            <p:ph idx="2" type="sldImg"/>
          </p:nvPr>
        </p:nvSpPr>
        <p:spPr>
          <a:xfrm>
            <a:off x="142875" y="766763"/>
            <a:ext cx="6813600" cy="3833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39d3de5a1f4_1_33:notes"/>
          <p:cNvSpPr/>
          <p:nvPr>
            <p:ph idx="2" type="sldImg"/>
          </p:nvPr>
        </p:nvSpPr>
        <p:spPr>
          <a:xfrm>
            <a:off x="142875" y="766763"/>
            <a:ext cx="6813600" cy="3833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39d3de5a1f4_1_33:notes"/>
          <p:cNvSpPr txBox="1"/>
          <p:nvPr>
            <p:ph idx="1" type="body"/>
          </p:nvPr>
        </p:nvSpPr>
        <p:spPr>
          <a:xfrm>
            <a:off x="709612" y="4856162"/>
            <a:ext cx="5680200" cy="46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🕶️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Réalité augmentée (AR)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: tu vois des objets virtuels dans ton environnement réel.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🏠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Maisons connectées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: ton espace physique réagit à tes données ou à ta voix.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🛍️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Retail phygital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: expérience d’achat mêlant boutique réelle et outils digitaux (ex : miroir connecté, paiement mobile).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👓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Apple Vision Pro / Meta Quest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: superposent des interfaces numériques au monde réel.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863" name="Google Shape;863;g39d3de5a1f4_1_33:notes"/>
          <p:cNvSpPr txBox="1"/>
          <p:nvPr>
            <p:ph idx="12" type="sldNum"/>
          </p:nvPr>
        </p:nvSpPr>
        <p:spPr>
          <a:xfrm>
            <a:off x="4021137" y="9710738"/>
            <a:ext cx="3076500" cy="511200"/>
          </a:xfrm>
          <a:prstGeom prst="rect">
            <a:avLst/>
          </a:prstGeom>
        </p:spPr>
        <p:txBody>
          <a:bodyPr anchorCtr="0" anchor="b" bIns="49475" lIns="98975" spcFirstLastPara="1" rIns="98975" wrap="square" tIns="494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37013e3a3d7_0_9:notes"/>
          <p:cNvSpPr txBox="1"/>
          <p:nvPr>
            <p:ph idx="1" type="body"/>
          </p:nvPr>
        </p:nvSpPr>
        <p:spPr>
          <a:xfrm>
            <a:off x="709612" y="4856162"/>
            <a:ext cx="5680200" cy="46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869" name="Google Shape;869;g37013e3a3d7_0_9:notes"/>
          <p:cNvSpPr/>
          <p:nvPr>
            <p:ph idx="2" type="sldImg"/>
          </p:nvPr>
        </p:nvSpPr>
        <p:spPr>
          <a:xfrm>
            <a:off x="142875" y="766763"/>
            <a:ext cx="6813600" cy="3833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8985c201e3_0_244:notes"/>
          <p:cNvSpPr txBox="1"/>
          <p:nvPr>
            <p:ph idx="1" type="body"/>
          </p:nvPr>
        </p:nvSpPr>
        <p:spPr>
          <a:xfrm>
            <a:off x="709612" y="4856162"/>
            <a:ext cx="5680200" cy="46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/>
              <a:t>Anne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335" name="Google Shape;335;g38985c201e3_0_244:notes"/>
          <p:cNvSpPr/>
          <p:nvPr>
            <p:ph idx="2" type="sldImg"/>
          </p:nvPr>
        </p:nvSpPr>
        <p:spPr>
          <a:xfrm>
            <a:off x="142875" y="766763"/>
            <a:ext cx="6813600" cy="3833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8985c201e3_0_484:notes"/>
          <p:cNvSpPr/>
          <p:nvPr>
            <p:ph idx="2" type="sldImg"/>
          </p:nvPr>
        </p:nvSpPr>
        <p:spPr>
          <a:xfrm>
            <a:off x="142875" y="766763"/>
            <a:ext cx="6813600" cy="3833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38985c201e3_0_484:notes"/>
          <p:cNvSpPr txBox="1"/>
          <p:nvPr>
            <p:ph idx="1" type="body"/>
          </p:nvPr>
        </p:nvSpPr>
        <p:spPr>
          <a:xfrm>
            <a:off x="709612" y="4856162"/>
            <a:ext cx="5680200" cy="46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400"/>
              <a:t>ANNE</a:t>
            </a:r>
            <a:endParaRPr sz="1400"/>
          </a:p>
        </p:txBody>
      </p:sp>
      <p:sp>
        <p:nvSpPr>
          <p:cNvPr id="344" name="Google Shape;344;g38985c201e3_0_484:notes"/>
          <p:cNvSpPr txBox="1"/>
          <p:nvPr>
            <p:ph idx="12" type="sldNum"/>
          </p:nvPr>
        </p:nvSpPr>
        <p:spPr>
          <a:xfrm>
            <a:off x="4021137" y="9710738"/>
            <a:ext cx="3076500" cy="511200"/>
          </a:xfrm>
          <a:prstGeom prst="rect">
            <a:avLst/>
          </a:prstGeom>
        </p:spPr>
        <p:txBody>
          <a:bodyPr anchorCtr="0" anchor="b" bIns="49475" lIns="98975" spcFirstLastPara="1" rIns="98975" wrap="square" tIns="494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7f636de271028f6_300:notes"/>
          <p:cNvSpPr txBox="1"/>
          <p:nvPr>
            <p:ph idx="1" type="body"/>
          </p:nvPr>
        </p:nvSpPr>
        <p:spPr>
          <a:xfrm>
            <a:off x="709612" y="4856162"/>
            <a:ext cx="5680200" cy="46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🌐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Événement international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célébré chaque année dans plus de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40 pays</a:t>
            </a:r>
            <a:br>
              <a:rPr b="1" lang="en-US" sz="1100">
                <a:latin typeface="Arial"/>
                <a:ea typeface="Arial"/>
                <a:cs typeface="Arial"/>
                <a:sym typeface="Arial"/>
              </a:rPr>
            </a:b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🎯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Objectif :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promouvoir l’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expérience utilisateur (UX)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et la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conception centrée sur l’humain</a:t>
            </a:r>
            <a:br>
              <a:rPr b="1" lang="en-US" sz="1100">
                <a:latin typeface="Arial"/>
                <a:ea typeface="Arial"/>
                <a:cs typeface="Arial"/>
                <a:sym typeface="Arial"/>
              </a:rPr>
            </a:b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💬 Chaque édition a un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thème mondial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(2025 : </a:t>
            </a:r>
            <a:r>
              <a:rPr i="1" lang="en-US" sz="1100">
                <a:latin typeface="Arial"/>
                <a:ea typeface="Arial"/>
                <a:cs typeface="Arial"/>
                <a:sym typeface="Arial"/>
              </a:rPr>
              <a:t>Emerging Technologies and Human Experience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)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👩‍💻 Réunit des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designers, développeurs, chercheurs, entreprises et étudiants</a:t>
            </a:r>
            <a:br>
              <a:rPr b="1" lang="en-US" sz="1100">
                <a:latin typeface="Arial"/>
                <a:ea typeface="Arial"/>
                <a:cs typeface="Arial"/>
                <a:sym typeface="Arial"/>
              </a:rPr>
            </a:b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🧭 Encourage la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création de technologies utiles, accessibles et éthiques</a:t>
            </a:r>
            <a:br>
              <a:rPr b="1" lang="en-US" sz="1100">
                <a:latin typeface="Arial"/>
                <a:ea typeface="Arial"/>
                <a:cs typeface="Arial"/>
                <a:sym typeface="Arial"/>
              </a:rPr>
            </a:b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🤝 Fait partie des événements </a:t>
            </a: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phare du réseau Telecom Valley UX/CX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à Sophia Antipolis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351" name="Google Shape;351;g67f636de271028f6_300:notes"/>
          <p:cNvSpPr/>
          <p:nvPr>
            <p:ph idx="2" type="sldImg"/>
          </p:nvPr>
        </p:nvSpPr>
        <p:spPr>
          <a:xfrm>
            <a:off x="142875" y="766763"/>
            <a:ext cx="6813600" cy="3833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67f636de271028f6_225:notes"/>
          <p:cNvSpPr txBox="1"/>
          <p:nvPr>
            <p:ph idx="1" type="body"/>
          </p:nvPr>
        </p:nvSpPr>
        <p:spPr>
          <a:xfrm>
            <a:off x="709612" y="4856162"/>
            <a:ext cx="5680200" cy="46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https://www.youtube.com/watch?v=WlBHAVcKVHA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358" name="Google Shape;358;g67f636de271028f6_225:notes"/>
          <p:cNvSpPr/>
          <p:nvPr>
            <p:ph idx="2" type="sldImg"/>
          </p:nvPr>
        </p:nvSpPr>
        <p:spPr>
          <a:xfrm>
            <a:off x="142875" y="766763"/>
            <a:ext cx="6813600" cy="3833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8985c201e3_0_566:notes"/>
          <p:cNvSpPr/>
          <p:nvPr>
            <p:ph idx="2" type="sldImg"/>
          </p:nvPr>
        </p:nvSpPr>
        <p:spPr>
          <a:xfrm>
            <a:off x="142875" y="766763"/>
            <a:ext cx="6813600" cy="3833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8985c201e3_0_566:notes"/>
          <p:cNvSpPr txBox="1"/>
          <p:nvPr>
            <p:ph idx="1" type="body"/>
          </p:nvPr>
        </p:nvSpPr>
        <p:spPr>
          <a:xfrm>
            <a:off x="709612" y="4856162"/>
            <a:ext cx="5680200" cy="46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ANNE tous les exemples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https://docs.google.com/document/d/1bszmxIIQLd2y7xl1vp7LvkQe6R2fWWOU-CZ8dQh4hKw/edit?tab=t.0#heading=h.ng7bl5qk3bw9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g38985c201e3_0_566:notes"/>
          <p:cNvSpPr txBox="1"/>
          <p:nvPr>
            <p:ph idx="12" type="sldNum"/>
          </p:nvPr>
        </p:nvSpPr>
        <p:spPr>
          <a:xfrm>
            <a:off x="4021137" y="9710738"/>
            <a:ext cx="3076500" cy="511200"/>
          </a:xfrm>
          <a:prstGeom prst="rect">
            <a:avLst/>
          </a:prstGeom>
        </p:spPr>
        <p:txBody>
          <a:bodyPr anchorCtr="0" anchor="b" bIns="49475" lIns="98975" spcFirstLastPara="1" rIns="98975" wrap="square" tIns="494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9ef6c080bc_0_6:notes"/>
          <p:cNvSpPr/>
          <p:nvPr>
            <p:ph idx="2" type="sldImg"/>
          </p:nvPr>
        </p:nvSpPr>
        <p:spPr>
          <a:xfrm>
            <a:off x="142875" y="766763"/>
            <a:ext cx="6813600" cy="3833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39ef6c080bc_0_6:notes"/>
          <p:cNvSpPr txBox="1"/>
          <p:nvPr>
            <p:ph idx="1" type="body"/>
          </p:nvPr>
        </p:nvSpPr>
        <p:spPr>
          <a:xfrm>
            <a:off x="709612" y="4856162"/>
            <a:ext cx="5680200" cy="46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Suzanne</a:t>
            </a:r>
            <a:endParaRPr/>
          </a:p>
        </p:txBody>
      </p:sp>
      <p:sp>
        <p:nvSpPr>
          <p:cNvPr id="377" name="Google Shape;377;g39ef6c080bc_0_6:notes"/>
          <p:cNvSpPr txBox="1"/>
          <p:nvPr>
            <p:ph idx="12" type="sldNum"/>
          </p:nvPr>
        </p:nvSpPr>
        <p:spPr>
          <a:xfrm>
            <a:off x="4021137" y="9710738"/>
            <a:ext cx="3076500" cy="511200"/>
          </a:xfrm>
          <a:prstGeom prst="rect">
            <a:avLst/>
          </a:prstGeom>
        </p:spPr>
        <p:txBody>
          <a:bodyPr anchorCtr="0" anchor="b" bIns="49475" lIns="98975" spcFirstLastPara="1" rIns="98975" wrap="square" tIns="494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>
  <p:cSld name="Diapositive de titr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texte vertical" type="vertTx">
  <p:cSld name="VERTICAL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1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Google Shape;69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vertical et texte" type="vertTitleAndTx">
  <p:cSld name="VERTICAL_TITLE_AND_VERTICAL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" name="Google Shape;73;p1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Google Shape;74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position personnalisée">
  <p:cSld name="Disposition personnalisée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" name="Google Shape;82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" name="Google Shape;83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type="title">
  <p:cSld name="TITLE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p2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" name="Google Shape;88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Google Shape;89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" name="Google Shape;92;p2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" name="Google Shape;94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" name="Google Shape;95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de section" type="secHead">
  <p:cSld name="SECTION_HEADER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" name="Google Shape;98;p2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" name="Google Shape;99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" name="Google Shape;100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" name="Google Shape;101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 type="twoObj">
  <p:cSld name="TWO_OBJECTS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" name="Google Shape;104;p2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Google Shape;106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" name="Google Shape;107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8" name="Google Shape;108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ison" type="twoTxTwoObj">
  <p:cSld name="TWO_OBJECTS_WITH_TEX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" name="Google Shape;111;p2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" name="Google Shape;113;p2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p2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" name="Google Shape;115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" name="Google Shape;116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7" name="Google Shape;117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 type="titleOnly">
  <p:cSld name="TITLE_ONLY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0" name="Google Shape;120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" name="Google Shape;121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" name="Google Shape;122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avec légende" type="objTx">
  <p:cSld name="OBJECT_WITH_CAPTION_TEX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5" name="Google Shape;125;p2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" name="Google Shape;126;p2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" name="Google Shape;127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9" name="Google Shape;129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vec légende" type="picTx">
  <p:cSld name="PICTURE_WITH_CAPTION_TEXT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" name="Google Shape;132;p2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33" name="Google Shape;133;p2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5" name="Google Shape;135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" name="Google Shape;136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texte vertical" type="vertTx">
  <p:cSld name="VERTICAL_TEX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9" name="Google Shape;139;p2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2" name="Google Shape;142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vertical et texte" type="vertTitleAndTx">
  <p:cSld name="VERTICAL_TITLE_AND_VERTICAL_TEX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7" name="Google Shape;147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8" name="Google Shape;148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8985c201e3_0_49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g38985c201e3_0_49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g38985c201e3_0_49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type="title">
  <p:cSld name="TITLE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8985c201e3_0_495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g38985c201e3_0_495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7" name="Google Shape;157;g38985c201e3_0_49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8" name="Google Shape;158;g38985c201e3_0_49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9" name="Google Shape;159;g38985c201e3_0_49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8985c201e3_0_50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g38985c201e3_0_50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3" name="Google Shape;163;g38985c201e3_0_50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4" name="Google Shape;164;g38985c201e3_0_50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5" name="Google Shape;165;g38985c201e3_0_50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de section" type="secHead">
  <p:cSld name="SECTION_HEAD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8985c201e3_0_507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8" name="Google Shape;168;g38985c201e3_0_507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9" name="Google Shape;169;g38985c201e3_0_50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0" name="Google Shape;170;g38985c201e3_0_50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1" name="Google Shape;171;g38985c201e3_0_50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 type="twoObj">
  <p:cSld name="TWO_OBJECTS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8985c201e3_0_51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4" name="Google Shape;174;g38985c201e3_0_513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5" name="Google Shape;175;g38985c201e3_0_513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6" name="Google Shape;176;g38985c201e3_0_51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7" name="Google Shape;177;g38985c201e3_0_51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8" name="Google Shape;178;g38985c201e3_0_51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ison" type="twoTxTwoObj">
  <p:cSld name="TWO_OBJECTS_WITH_TEXT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8985c201e3_0_520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1" name="Google Shape;181;g38985c201e3_0_520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2" name="Google Shape;182;g38985c201e3_0_520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3" name="Google Shape;183;g38985c201e3_0_520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4" name="Google Shape;184;g38985c201e3_0_520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5" name="Google Shape;185;g38985c201e3_0_52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6" name="Google Shape;186;g38985c201e3_0_52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7" name="Google Shape;187;g38985c201e3_0_52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 type="titleOnly">
  <p:cSld name="TITLE_ONLY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8985c201e3_0_52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0" name="Google Shape;190;g38985c201e3_0_52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1" name="Google Shape;191;g38985c201e3_0_52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2" name="Google Shape;192;g38985c201e3_0_52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avec légende" type="objTx">
  <p:cSld name="OBJECT_WITH_CAPTION_TEXT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8985c201e3_0_534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5" name="Google Shape;195;g38985c201e3_0_534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6" name="Google Shape;196;g38985c201e3_0_534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7" name="Google Shape;197;g38985c201e3_0_53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8" name="Google Shape;198;g38985c201e3_0_53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9" name="Google Shape;199;g38985c201e3_0_53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vec légende" type="picTx">
  <p:cSld name="PICTURE_WITH_CAPTION_TEXT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8985c201e3_0_541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2" name="Google Shape;202;g38985c201e3_0_541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203" name="Google Shape;203;g38985c201e3_0_541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4" name="Google Shape;204;g38985c201e3_0_54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5" name="Google Shape;205;g38985c201e3_0_54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6" name="Google Shape;206;g38985c201e3_0_54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texte vertical" type="vertTx">
  <p:cSld name="VERTICAL_TEXT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8985c201e3_0_54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9" name="Google Shape;209;g38985c201e3_0_548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" name="Google Shape;210;g38985c201e3_0_54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1" name="Google Shape;211;g38985c201e3_0_54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2" name="Google Shape;212;g38985c201e3_0_54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vertical et texte" type="vertTitleAndTx">
  <p:cSld name="VERTICAL_TITLE_AND_VERTICAL_TEXT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8985c201e3_0_554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5" name="Google Shape;215;g38985c201e3_0_554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6" name="Google Shape;216;g38985c201e3_0_55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7" name="Google Shape;217;g38985c201e3_0_55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8" name="Google Shape;218;g38985c201e3_0_55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>
  <p:cSld name="Diapositive de titre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67f636de271028f6_23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6" name="Google Shape;226;g67f636de271028f6_23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7" name="Google Shape;227;g67f636de271028f6_23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67f636de271028f6_23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0" name="Google Shape;230;g67f636de271028f6_23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1" name="Google Shape;231;g67f636de271028f6_23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2" name="Google Shape;232;g67f636de271028f6_23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3" name="Google Shape;233;g67f636de271028f6_23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de section" type="secHead">
  <p:cSld name="SECTION_HEADER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67f636de271028f6_245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6" name="Google Shape;236;g67f636de271028f6_245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7" name="Google Shape;237;g67f636de271028f6_24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8" name="Google Shape;238;g67f636de271028f6_24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9" name="Google Shape;239;g67f636de271028f6_24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 type="twoObj">
  <p:cSld name="TWO_OBJECTS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7f636de271028f6_25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2" name="Google Shape;242;g67f636de271028f6_251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3" name="Google Shape;243;g67f636de271028f6_251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4" name="Google Shape;244;g67f636de271028f6_25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5" name="Google Shape;245;g67f636de271028f6_25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6" name="Google Shape;246;g67f636de271028f6_25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de section" type="secHead">
  <p:cSld name="SECTION_HEADER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1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ison" type="twoTxTwoObj">
  <p:cSld name="TWO_OBJECTS_WITH_TEXT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67f636de271028f6_258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9" name="Google Shape;249;g67f636de271028f6_258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0" name="Google Shape;250;g67f636de271028f6_258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1" name="Google Shape;251;g67f636de271028f6_258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2" name="Google Shape;252;g67f636de271028f6_258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3" name="Google Shape;253;g67f636de271028f6_25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4" name="Google Shape;254;g67f636de271028f6_25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5" name="Google Shape;255;g67f636de271028f6_25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 type="titleOnly">
  <p:cSld name="TITLE_ONLY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67f636de271028f6_26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8" name="Google Shape;258;g67f636de271028f6_26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9" name="Google Shape;259;g67f636de271028f6_26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0" name="Google Shape;260;g67f636de271028f6_26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avec légende" type="objTx">
  <p:cSld name="OBJECT_WITH_CAPTION_TEXT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67f636de271028f6_272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3" name="Google Shape;263;g67f636de271028f6_272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4" name="Google Shape;264;g67f636de271028f6_272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5" name="Google Shape;265;g67f636de271028f6_27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6" name="Google Shape;266;g67f636de271028f6_27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7" name="Google Shape;267;g67f636de271028f6_27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vec légende" type="picTx">
  <p:cSld name="PICTURE_WITH_CAPTION_TEXT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67f636de271028f6_279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0" name="Google Shape;270;g67f636de271028f6_279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271" name="Google Shape;271;g67f636de271028f6_279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2" name="Google Shape;272;g67f636de271028f6_27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3" name="Google Shape;273;g67f636de271028f6_27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4" name="Google Shape;274;g67f636de271028f6_27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texte vertical" type="vertTx">
  <p:cSld name="VERTICAL_TEXT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67f636de271028f6_28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7" name="Google Shape;277;g67f636de271028f6_286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8" name="Google Shape;278;g67f636de271028f6_28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9" name="Google Shape;279;g67f636de271028f6_28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0" name="Google Shape;280;g67f636de271028f6_28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vertical et texte" type="vertTitleAndTx">
  <p:cSld name="VERTICAL_TITLE_AND_VERTICAL_TEXT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67f636de271028f6_292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3" name="Google Shape;283;g67f636de271028f6_292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4" name="Google Shape;284;g67f636de271028f6_29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5" name="Google Shape;285;g67f636de271028f6_29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6" name="Google Shape;286;g67f636de271028f6_29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position personnalisée">
  <p:cSld name="Disposition personnalisée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67f636de271028f6_29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 type="twoObj">
  <p:cSld name="TWO_OBJECT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1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Google Shape;33;p1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Google Shape;35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" name="Google Shape;36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ison" type="twoTxTwoObj">
  <p:cSld name="TWO_OBJECTS_WITH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1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1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1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1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" name="Google Shape;44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 type="titleOnly">
  <p:cSld name="TITLE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Google Shape;48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" name="Google Shape;49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Google Shape;50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avec légende" type="objTx">
  <p:cSld name="OBJECT_WITH_CAPTION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vec légende" type="picTx">
  <p:cSld name="PICTURE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Google Shape;60;p1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1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Google Shape;63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4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5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571286" y="215813"/>
            <a:ext cx="2357630" cy="67103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6"/>
          <p:cNvSpPr/>
          <p:nvPr/>
        </p:nvSpPr>
        <p:spPr>
          <a:xfrm>
            <a:off x="0" y="6456225"/>
            <a:ext cx="12192000" cy="401700"/>
          </a:xfrm>
          <a:prstGeom prst="rect">
            <a:avLst/>
          </a:prstGeom>
          <a:solidFill>
            <a:srgbClr val="26226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6"/>
          <p:cNvSpPr txBox="1"/>
          <p:nvPr/>
        </p:nvSpPr>
        <p:spPr>
          <a:xfrm>
            <a:off x="11706300" y="6518475"/>
            <a:ext cx="383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rPr>
              <a:t>‹#›</a:t>
            </a:fld>
            <a:endParaRPr sz="1800"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>
    <p:push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62262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>
    <p:push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62262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>
    <p:push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g67f636de271028f6_23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571286" y="215813"/>
            <a:ext cx="2357629" cy="67103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67f636de271028f6_231"/>
          <p:cNvSpPr/>
          <p:nvPr/>
        </p:nvSpPr>
        <p:spPr>
          <a:xfrm>
            <a:off x="0" y="6456218"/>
            <a:ext cx="12192000" cy="401700"/>
          </a:xfrm>
          <a:prstGeom prst="rect">
            <a:avLst/>
          </a:prstGeom>
          <a:solidFill>
            <a:srgbClr val="26226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g67f636de271028f6_231"/>
          <p:cNvSpPr txBox="1"/>
          <p:nvPr/>
        </p:nvSpPr>
        <p:spPr>
          <a:xfrm>
            <a:off x="11697297" y="6518475"/>
            <a:ext cx="383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rPr>
              <a:t>‹#›</a:t>
            </a:fld>
            <a:endParaRPr sz="1800"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ransition>
    <p:push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thenextweb.com/news/airbnb-ai-sketches-design-code" TargetMode="External"/><Relationship Id="rId4" Type="http://schemas.openxmlformats.org/officeDocument/2006/relationships/image" Target="../media/image18.png"/><Relationship Id="rId5" Type="http://schemas.openxmlformats.org/officeDocument/2006/relationships/image" Target="../media/image29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kulturegeek.fr/news-339844/sora-2-lia-dopenai-met-deepfakes-ajoute-reseau-social" TargetMode="External"/><Relationship Id="rId4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Relationship Id="rId4" Type="http://schemas.openxmlformats.org/officeDocument/2006/relationships/hyperlink" Target="https://insidegroup.fr/actualites/architecture-agent-ia/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image" Target="../media/image79.png"/><Relationship Id="rId10" Type="http://schemas.openxmlformats.org/officeDocument/2006/relationships/image" Target="../media/image80.png"/><Relationship Id="rId13" Type="http://schemas.openxmlformats.org/officeDocument/2006/relationships/image" Target="../media/image27.png"/><Relationship Id="rId12" Type="http://schemas.openxmlformats.org/officeDocument/2006/relationships/image" Target="../media/image35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76.png"/><Relationship Id="rId15" Type="http://schemas.openxmlformats.org/officeDocument/2006/relationships/image" Target="../media/image31.png"/><Relationship Id="rId14" Type="http://schemas.openxmlformats.org/officeDocument/2006/relationships/image" Target="../media/image69.png"/><Relationship Id="rId17" Type="http://schemas.openxmlformats.org/officeDocument/2006/relationships/image" Target="../media/image33.png"/><Relationship Id="rId16" Type="http://schemas.openxmlformats.org/officeDocument/2006/relationships/image" Target="../media/image46.png"/><Relationship Id="rId5" Type="http://schemas.openxmlformats.org/officeDocument/2006/relationships/image" Target="../media/image32.png"/><Relationship Id="rId6" Type="http://schemas.openxmlformats.org/officeDocument/2006/relationships/image" Target="../media/image20.png"/><Relationship Id="rId7" Type="http://schemas.openxmlformats.org/officeDocument/2006/relationships/image" Target="../media/image28.png"/><Relationship Id="rId8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11.png"/><Relationship Id="rId6" Type="http://schemas.openxmlformats.org/officeDocument/2006/relationships/image" Target="../media/image17.png"/><Relationship Id="rId7" Type="http://schemas.openxmlformats.org/officeDocument/2006/relationships/image" Target="../media/image8.png"/><Relationship Id="rId8" Type="http://schemas.openxmlformats.org/officeDocument/2006/relationships/image" Target="../media/image7.jpg"/></Relationships>
</file>

<file path=ppt/slides/_rels/slide20.xml.rels><?xml version="1.0" encoding="UTF-8" standalone="yes"?><Relationships xmlns="http://schemas.openxmlformats.org/package/2006/relationships"><Relationship Id="rId11" Type="http://schemas.openxmlformats.org/officeDocument/2006/relationships/image" Target="../media/image37.png"/><Relationship Id="rId10" Type="http://schemas.openxmlformats.org/officeDocument/2006/relationships/image" Target="../media/image41.png"/><Relationship Id="rId12" Type="http://schemas.openxmlformats.org/officeDocument/2006/relationships/image" Target="../media/image43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artificialintelligenceact.eu/fr/" TargetMode="External"/><Relationship Id="rId4" Type="http://schemas.openxmlformats.org/officeDocument/2006/relationships/image" Target="../media/image34.png"/><Relationship Id="rId9" Type="http://schemas.openxmlformats.org/officeDocument/2006/relationships/image" Target="../media/image36.png"/><Relationship Id="rId5" Type="http://schemas.openxmlformats.org/officeDocument/2006/relationships/hyperlink" Target="https://www.bfmtv.com/tech/intelligence-artificielle/dope-a-l-ia-et-destine-aux-enfants-cet-ourson-en-peluche-indiquait-ou-trouver-des-couteaux-ou-expliquait-etape-par-etape-certaines-positions-sexuelles_AN-202511170806.html" TargetMode="External"/><Relationship Id="rId6" Type="http://schemas.openxmlformats.org/officeDocument/2006/relationships/image" Target="../media/image52.png"/><Relationship Id="rId7" Type="http://schemas.openxmlformats.org/officeDocument/2006/relationships/hyperlink" Target="https://www.w3.org/immersive-web" TargetMode="External"/><Relationship Id="rId8" Type="http://schemas.openxmlformats.org/officeDocument/2006/relationships/hyperlink" Target="http://contraste" TargetMode="External"/></Relationships>
</file>

<file path=ppt/slides/_rels/slide21.xml.rels><?xml version="1.0" encoding="UTF-8" standalone="yes"?><Relationships xmlns="http://schemas.openxmlformats.org/package/2006/relationships"><Relationship Id="rId10" Type="http://schemas.openxmlformats.org/officeDocument/2006/relationships/image" Target="../media/image40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png"/><Relationship Id="rId4" Type="http://schemas.openxmlformats.org/officeDocument/2006/relationships/image" Target="../media/image73.png"/><Relationship Id="rId9" Type="http://schemas.openxmlformats.org/officeDocument/2006/relationships/hyperlink" Target="https://www.pexels.com/fr-fr/photo/gens-personnes-individus-smartphone-8088495/" TargetMode="External"/><Relationship Id="rId5" Type="http://schemas.openxmlformats.org/officeDocument/2006/relationships/hyperlink" Target="https://www.youtube.com/shorts/yv_5T6nkNvQ?embeds_referring_euri=https%3A%2F%2Fdocs.google.com%2F&amp;embeds_referring_origin=https%3A%2F%2Fdocs.google.com&amp;source_ve_path=Mjg2NjY&amp;themeRefresh=1" TargetMode="External"/><Relationship Id="rId6" Type="http://schemas.openxmlformats.org/officeDocument/2006/relationships/hyperlink" Target="https://www.franceinfo.fr/replay-magazine/france-2/envoye-special/video-ia-mon-amour_7592555.html" TargetMode="External"/><Relationship Id="rId7" Type="http://schemas.openxmlformats.org/officeDocument/2006/relationships/hyperlink" Target="https://ai-regulation.com/italian-dpa-clamps-down-on-replika-an-ai-conversational-agent/?utm_source=chatgpt.com" TargetMode="External"/><Relationship Id="rId8" Type="http://schemas.openxmlformats.org/officeDocument/2006/relationships/image" Target="../media/image6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8.gif"/><Relationship Id="rId4" Type="http://schemas.openxmlformats.org/officeDocument/2006/relationships/image" Target="../media/image42.gif"/><Relationship Id="rId5" Type="http://schemas.openxmlformats.org/officeDocument/2006/relationships/image" Target="../media/image44.gif"/><Relationship Id="rId6" Type="http://schemas.openxmlformats.org/officeDocument/2006/relationships/image" Target="../media/image53.gif"/><Relationship Id="rId7" Type="http://schemas.openxmlformats.org/officeDocument/2006/relationships/image" Target="../media/image51.gif"/><Relationship Id="rId8" Type="http://schemas.openxmlformats.org/officeDocument/2006/relationships/image" Target="../media/image55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4.png"/><Relationship Id="rId4" Type="http://schemas.openxmlformats.org/officeDocument/2006/relationships/image" Target="../media/image78.png"/></Relationships>
</file>

<file path=ppt/slides/_rels/slide24.xml.rels><?xml version="1.0" encoding="UTF-8" standalone="yes"?><Relationships xmlns="http://schemas.openxmlformats.org/package/2006/relationships"><Relationship Id="rId11" Type="http://schemas.openxmlformats.org/officeDocument/2006/relationships/image" Target="../media/image33.png"/><Relationship Id="rId10" Type="http://schemas.openxmlformats.org/officeDocument/2006/relationships/image" Target="../media/image57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5.png"/><Relationship Id="rId4" Type="http://schemas.openxmlformats.org/officeDocument/2006/relationships/image" Target="../media/image56.png"/><Relationship Id="rId9" Type="http://schemas.openxmlformats.org/officeDocument/2006/relationships/image" Target="../media/image68.png"/><Relationship Id="rId5" Type="http://schemas.openxmlformats.org/officeDocument/2006/relationships/image" Target="../media/image49.png"/><Relationship Id="rId6" Type="http://schemas.openxmlformats.org/officeDocument/2006/relationships/image" Target="../media/image48.png"/><Relationship Id="rId7" Type="http://schemas.openxmlformats.org/officeDocument/2006/relationships/image" Target="../media/image47.png"/><Relationship Id="rId8" Type="http://schemas.openxmlformats.org/officeDocument/2006/relationships/image" Target="../media/image5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7.png"/><Relationship Id="rId4" Type="http://schemas.openxmlformats.org/officeDocument/2006/relationships/hyperlink" Target="https://jakobnielsenphd.substack.com/p/get-started-ai-for-ux" TargetMode="External"/></Relationships>
</file>

<file path=ppt/slides/_rels/slide28.xml.rels><?xml version="1.0" encoding="UTF-8" standalone="yes"?><Relationships xmlns="http://schemas.openxmlformats.org/package/2006/relationships"><Relationship Id="rId10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openxmlformats.org/officeDocument/2006/relationships/hyperlink" Target="https://www.instagram.com/telecomvalley/" TargetMode="External"/><Relationship Id="rId5" Type="http://schemas.openxmlformats.org/officeDocument/2006/relationships/image" Target="../media/image59.png"/><Relationship Id="rId6" Type="http://schemas.openxmlformats.org/officeDocument/2006/relationships/image" Target="../media/image62.png"/><Relationship Id="rId7" Type="http://schemas.openxmlformats.org/officeDocument/2006/relationships/image" Target="../media/image61.png"/><Relationship Id="rId8" Type="http://schemas.openxmlformats.org/officeDocument/2006/relationships/image" Target="../media/image6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5.png"/><Relationship Id="rId4" Type="http://schemas.openxmlformats.org/officeDocument/2006/relationships/image" Target="../media/image8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24.png"/><Relationship Id="rId5" Type="http://schemas.openxmlformats.org/officeDocument/2006/relationships/image" Target="../media/image30.png"/><Relationship Id="rId6" Type="http://schemas.openxmlformats.org/officeDocument/2006/relationships/image" Target="../media/image9.png"/><Relationship Id="rId7" Type="http://schemas.openxmlformats.org/officeDocument/2006/relationships/image" Target="../media/image13.png"/><Relationship Id="rId8" Type="http://schemas.openxmlformats.org/officeDocument/2006/relationships/image" Target="../media/image8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0.png"/><Relationship Id="rId4" Type="http://schemas.openxmlformats.org/officeDocument/2006/relationships/image" Target="../media/image74.png"/><Relationship Id="rId5" Type="http://schemas.openxmlformats.org/officeDocument/2006/relationships/image" Target="../media/image5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5.png"/><Relationship Id="rId4" Type="http://schemas.openxmlformats.org/officeDocument/2006/relationships/hyperlink" Target="http://www.youtube.com/watch?v=nXVvvRhiGjI" TargetMode="External"/><Relationship Id="rId5" Type="http://schemas.openxmlformats.org/officeDocument/2006/relationships/image" Target="../media/image71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"/>
          <p:cNvSpPr txBox="1"/>
          <p:nvPr/>
        </p:nvSpPr>
        <p:spPr>
          <a:xfrm>
            <a:off x="4548418" y="3269080"/>
            <a:ext cx="6191118" cy="1138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Montserrat ExtraBold"/>
              <a:buNone/>
            </a:pPr>
            <a:r>
              <a:rPr b="1" lang="en-US" sz="3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WUD 2025</a:t>
            </a:r>
            <a:endParaRPr b="1" sz="38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Montserrat ExtraBold"/>
              <a:buNone/>
            </a:pPr>
            <a:r>
              <a:rPr b="1" lang="en-US" sz="3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-US"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L’humain au cœur des technologies émergentes</a:t>
            </a:r>
            <a:endParaRPr i="0" sz="900" u="none" cap="none" strike="noStrike">
              <a:solidFill>
                <a:srgbClr val="000000"/>
              </a:solidFill>
            </a:endParaRPr>
          </a:p>
        </p:txBody>
      </p:sp>
      <p:pic>
        <p:nvPicPr>
          <p:cNvPr id="295" name="Google Shape;29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24625" y="0"/>
            <a:ext cx="6906407" cy="2688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6454"/>
        </a:solidFill>
      </p:bgPr>
    </p:bg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8cabd25dc3_0_30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Artificial Intelligence</a:t>
            </a:r>
            <a:endParaRPr/>
          </a:p>
        </p:txBody>
      </p:sp>
      <p:sp>
        <p:nvSpPr>
          <p:cNvPr id="415" name="Google Shape;415;g38cabd25dc3_0_30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/>
              <a:t>“Redefining Anticipatory UX”</a:t>
            </a:r>
            <a:endParaRPr b="1"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Ces technologies qui anticipent de plus en plus les besoins de l’utilisateur avant qu’il ne les exprime.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38cabd25dc3_0_23"/>
          <p:cNvSpPr txBox="1"/>
          <p:nvPr/>
        </p:nvSpPr>
        <p:spPr>
          <a:xfrm>
            <a:off x="5617524" y="329250"/>
            <a:ext cx="62658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rPr lang="en-US" sz="2800">
                <a:solidFill>
                  <a:srgbClr val="26226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Pub Lexus “Driven by Intuition”</a:t>
            </a:r>
            <a:endParaRPr sz="2800">
              <a:solidFill>
                <a:srgbClr val="26226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rPr lang="en-US" sz="2800">
                <a:solidFill>
                  <a:srgbClr val="26226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2018</a:t>
            </a:r>
            <a:endParaRPr sz="2800">
              <a:solidFill>
                <a:srgbClr val="26226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342900" lvl="0" marL="342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t/>
            </a:r>
            <a:endParaRPr sz="2800">
              <a:solidFill>
                <a:srgbClr val="26226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21" name="Google Shape;421;g38cabd25dc3_0_23"/>
          <p:cNvSpPr/>
          <p:nvPr/>
        </p:nvSpPr>
        <p:spPr>
          <a:xfrm>
            <a:off x="4202870" y="461904"/>
            <a:ext cx="1543800" cy="247500"/>
          </a:xfrm>
          <a:prstGeom prst="mathMinus">
            <a:avLst>
              <a:gd fmla="val 23520" name="adj1"/>
            </a:avLst>
          </a:prstGeom>
          <a:solidFill>
            <a:srgbClr val="F164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g38cabd25dc3_0_23"/>
          <p:cNvSpPr/>
          <p:nvPr/>
        </p:nvSpPr>
        <p:spPr>
          <a:xfrm>
            <a:off x="5014325" y="1707200"/>
            <a:ext cx="6645900" cy="3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 première publicité écrite par une IA et réalisée par un cinéaste oscarisé</a:t>
            </a:r>
            <a:endParaRPr b="1"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🧠 Script généré par une IA (IBM Watson) après analyse de centaines de publicités primées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🎬 Co-création humain + IA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💡 Exemple pionnier d’</a:t>
            </a:r>
            <a:r>
              <a:rPr b="1" lang="en-US" sz="20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IA générative</a:t>
            </a:r>
            <a:endParaRPr b="1" sz="20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🌍 Redéfinit le rôle du créateur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3" name="Google Shape;423;g38cabd25dc3_0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500" y="2754100"/>
            <a:ext cx="4399651" cy="2305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67f636de271028f6_356"/>
          <p:cNvSpPr txBox="1"/>
          <p:nvPr/>
        </p:nvSpPr>
        <p:spPr>
          <a:xfrm>
            <a:off x="4528600" y="319525"/>
            <a:ext cx="72768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rPr lang="en-US" sz="2800">
                <a:solidFill>
                  <a:srgbClr val="26226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L’évolution du design assisté par l’IA</a:t>
            </a:r>
            <a:endParaRPr>
              <a:solidFill>
                <a:schemeClr val="dk1"/>
              </a:solidFill>
            </a:endParaRPr>
          </a:p>
          <a:p>
            <a:pPr indent="-342900" lvl="0" marL="342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t/>
            </a:r>
            <a:endParaRPr sz="2800">
              <a:solidFill>
                <a:srgbClr val="26226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29" name="Google Shape;429;g67f636de271028f6_356"/>
          <p:cNvSpPr/>
          <p:nvPr/>
        </p:nvSpPr>
        <p:spPr>
          <a:xfrm>
            <a:off x="3182945" y="461854"/>
            <a:ext cx="1543800" cy="247500"/>
          </a:xfrm>
          <a:prstGeom prst="mathMinus">
            <a:avLst>
              <a:gd fmla="val 23520" name="adj1"/>
            </a:avLst>
          </a:prstGeom>
          <a:solidFill>
            <a:srgbClr val="F164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g67f636de271028f6_356"/>
          <p:cNvSpPr txBox="1"/>
          <p:nvPr/>
        </p:nvSpPr>
        <p:spPr>
          <a:xfrm>
            <a:off x="386375" y="1197417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g67f636de271028f6_356"/>
          <p:cNvSpPr txBox="1"/>
          <p:nvPr/>
        </p:nvSpPr>
        <p:spPr>
          <a:xfrm>
            <a:off x="0" y="6102950"/>
            <a:ext cx="1219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/>
              <a:t>Sources :</a:t>
            </a:r>
            <a:r>
              <a:rPr lang="en-US" sz="1000"/>
              <a:t> </a:t>
            </a:r>
            <a:r>
              <a:rPr lang="en-US" sz="1000" u="sng">
                <a:solidFill>
                  <a:schemeClr val="hlink"/>
                </a:solidFill>
                <a:hlinkClick r:id="rId3"/>
              </a:rPr>
              <a:t>https://thenextweb.com/news/airbnb-ai-sketches-design-code</a:t>
            </a:r>
            <a:endParaRPr sz="1000"/>
          </a:p>
        </p:txBody>
      </p:sp>
      <p:pic>
        <p:nvPicPr>
          <p:cNvPr id="432" name="Google Shape;432;g67f636de271028f6_3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800" y="1451909"/>
            <a:ext cx="1986601" cy="61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g67f636de271028f6_3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0175" y="1197059"/>
            <a:ext cx="1128575" cy="112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g67f636de271028f6_3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8750" y="1451909"/>
            <a:ext cx="1860494" cy="61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g67f636de271028f6_3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52050" y="1451909"/>
            <a:ext cx="1366549" cy="49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g67f636de271028f6_3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018600" y="1944634"/>
            <a:ext cx="1454660" cy="2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g67f636de271028f6_356"/>
          <p:cNvSpPr/>
          <p:nvPr/>
        </p:nvSpPr>
        <p:spPr>
          <a:xfrm>
            <a:off x="513350" y="2325636"/>
            <a:ext cx="3432300" cy="3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lang="en-US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🕰️ </a:t>
            </a:r>
            <a:r>
              <a:rPr b="1" lang="en-US" sz="2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2017</a:t>
            </a:r>
            <a:r>
              <a:rPr b="1" lang="en-US" sz="21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21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lang="en-US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croquis vers code source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Premier exemple d’automatisation du design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IA interne qui convertit des dessins papier en code HTML/CSS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8" name="Google Shape;438;g67f636de271028f6_356"/>
          <p:cNvSpPr/>
          <p:nvPr/>
        </p:nvSpPr>
        <p:spPr>
          <a:xfrm>
            <a:off x="4253200" y="2325636"/>
            <a:ext cx="3432300" cy="3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lang="en-US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🕰️ </a:t>
            </a:r>
            <a:r>
              <a:rPr b="1" lang="en-US" sz="2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2025</a:t>
            </a:r>
            <a:r>
              <a:rPr b="1" lang="en-US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lang="en-US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Figma, Galileo AI, Builder.io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Génération d’interfaces en temps réel à partir d’un prompt texte ou image plus avancé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Intégration directe avec des outils pro : React, Next.js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Début de la collaboration IA–designer 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9" name="Google Shape;439;g67f636de271028f6_356"/>
          <p:cNvSpPr/>
          <p:nvPr/>
        </p:nvSpPr>
        <p:spPr>
          <a:xfrm>
            <a:off x="8373100" y="2325636"/>
            <a:ext cx="3432300" cy="3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lang="en-US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🕰️ </a:t>
            </a:r>
            <a:r>
              <a:rPr b="1" lang="en-US" sz="2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2026+</a:t>
            </a:r>
            <a:endParaRPr b="1" sz="2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lang="en-US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Replit Agent, Lovable,...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L’IA génère des produits complets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Gestion du design, du code, du test et du déploiement automatisé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Vers un agent développeur + designer autonome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0" name="Google Shape;440;g67f636de271028f6_356"/>
          <p:cNvSpPr txBox="1"/>
          <p:nvPr/>
        </p:nvSpPr>
        <p:spPr>
          <a:xfrm>
            <a:off x="8461300" y="5630125"/>
            <a:ext cx="3344100" cy="523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dk1"/>
                </a:solidFill>
              </a:rPr>
              <a:t>💡 Enjeu UX 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</a:rPr>
              <a:t>Garder l’humain au centre du processus créatif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8639e9a11b_0_0"/>
          <p:cNvSpPr txBox="1"/>
          <p:nvPr/>
        </p:nvSpPr>
        <p:spPr>
          <a:xfrm>
            <a:off x="356128" y="14898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g38639e9a11b_0_0"/>
          <p:cNvSpPr txBox="1"/>
          <p:nvPr/>
        </p:nvSpPr>
        <p:spPr>
          <a:xfrm>
            <a:off x="7514401" y="319525"/>
            <a:ext cx="42912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rPr lang="en-US" sz="2800">
                <a:solidFill>
                  <a:srgbClr val="26226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IA Générative Video</a:t>
            </a:r>
            <a:endParaRPr>
              <a:solidFill>
                <a:schemeClr val="dk1"/>
              </a:solidFill>
            </a:endParaRPr>
          </a:p>
          <a:p>
            <a:pPr indent="-342900" lvl="0" marL="342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t/>
            </a:r>
            <a:endParaRPr sz="2800">
              <a:solidFill>
                <a:srgbClr val="26226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48" name="Google Shape;448;g38639e9a11b_0_0"/>
          <p:cNvSpPr/>
          <p:nvPr/>
        </p:nvSpPr>
        <p:spPr>
          <a:xfrm>
            <a:off x="5908445" y="500729"/>
            <a:ext cx="1543800" cy="247500"/>
          </a:xfrm>
          <a:prstGeom prst="mathMinus">
            <a:avLst>
              <a:gd fmla="val 23520" name="adj1"/>
            </a:avLst>
          </a:prstGeom>
          <a:solidFill>
            <a:srgbClr val="F164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g38639e9a11b_0_0"/>
          <p:cNvSpPr txBox="1"/>
          <p:nvPr/>
        </p:nvSpPr>
        <p:spPr>
          <a:xfrm>
            <a:off x="6899403" y="3202393"/>
            <a:ext cx="4405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-US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quoi cela vous fait penser ?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50" name="Google Shape;450;g38639e9a11b_0_0" title="Ascension hivernale sur montagne enneigé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562" y="1458063"/>
            <a:ext cx="5902587" cy="393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a9b715798f_0_5"/>
          <p:cNvSpPr txBox="1"/>
          <p:nvPr/>
        </p:nvSpPr>
        <p:spPr>
          <a:xfrm>
            <a:off x="356128" y="14898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g3a9b715798f_0_5"/>
          <p:cNvSpPr txBox="1"/>
          <p:nvPr/>
        </p:nvSpPr>
        <p:spPr>
          <a:xfrm>
            <a:off x="7514401" y="319525"/>
            <a:ext cx="42912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rPr lang="en-US" sz="2800">
                <a:solidFill>
                  <a:srgbClr val="26226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IA Générative Video</a:t>
            </a:r>
            <a:endParaRPr>
              <a:solidFill>
                <a:schemeClr val="dk1"/>
              </a:solidFill>
            </a:endParaRPr>
          </a:p>
          <a:p>
            <a:pPr indent="-342900" lvl="0" marL="342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t/>
            </a:r>
            <a:endParaRPr sz="2800">
              <a:solidFill>
                <a:srgbClr val="26226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58" name="Google Shape;458;g3a9b715798f_0_5"/>
          <p:cNvSpPr/>
          <p:nvPr/>
        </p:nvSpPr>
        <p:spPr>
          <a:xfrm>
            <a:off x="5908445" y="500729"/>
            <a:ext cx="1543800" cy="247500"/>
          </a:xfrm>
          <a:prstGeom prst="mathMinus">
            <a:avLst>
              <a:gd fmla="val 23520" name="adj1"/>
            </a:avLst>
          </a:prstGeom>
          <a:solidFill>
            <a:srgbClr val="F164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g3a9b715798f_0_5"/>
          <p:cNvSpPr txBox="1"/>
          <p:nvPr/>
        </p:nvSpPr>
        <p:spPr>
          <a:xfrm>
            <a:off x="7037250" y="3557250"/>
            <a:ext cx="4887000" cy="18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F16454"/>
                </a:solidFill>
                <a:latin typeface="Montserrat"/>
                <a:ea typeface="Montserrat"/>
                <a:cs typeface="Montserrat"/>
                <a:sym typeface="Montserrat"/>
              </a:rPr>
              <a:t>SORA de OpenAI : LES -</a:t>
            </a:r>
            <a:endParaRPr b="1" sz="1700">
              <a:solidFill>
                <a:srgbClr val="F1645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-U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⚠️ Désinformation &amp;</a:t>
            </a:r>
            <a:r>
              <a:rPr b="1" lang="en-U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deepfakes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-U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🧩 Flou entre réel et fictif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-U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🕵️ Droits d’auteur et biais de données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-U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🧭 Déshumanisation créative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-U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🌋Impact environnemental 1 video = 1kwh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0" name="Google Shape;460;g3a9b715798f_0_5"/>
          <p:cNvSpPr txBox="1"/>
          <p:nvPr/>
        </p:nvSpPr>
        <p:spPr>
          <a:xfrm>
            <a:off x="7037253" y="1500793"/>
            <a:ext cx="4405500" cy="15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SORA de OpenAI : LES +</a:t>
            </a:r>
            <a:endParaRPr b="1" sz="17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-U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💡 Créativité démultipliée :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-U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⚡ Gain de temps et de ressources :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-U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🌍 Accessibilité accrue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-U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🧠 Outil d’exploration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1" name="Google Shape;461;g3a9b715798f_0_5"/>
          <p:cNvSpPr txBox="1"/>
          <p:nvPr/>
        </p:nvSpPr>
        <p:spPr>
          <a:xfrm>
            <a:off x="494647" y="5466125"/>
            <a:ext cx="5676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900"/>
              <a:t>Source : Généré avec Chatgpt ! -&gt; illustration d’un deepfake pour montrer les limites de l’outil</a:t>
            </a:r>
            <a:endParaRPr b="1" i="1" sz="1200"/>
          </a:p>
        </p:txBody>
      </p:sp>
      <p:sp>
        <p:nvSpPr>
          <p:cNvPr id="462" name="Google Shape;462;g3a9b715798f_0_5"/>
          <p:cNvSpPr txBox="1"/>
          <p:nvPr/>
        </p:nvSpPr>
        <p:spPr>
          <a:xfrm>
            <a:off x="0" y="6102950"/>
            <a:ext cx="1219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/>
              <a:t>Sources :</a:t>
            </a:r>
            <a:r>
              <a:rPr lang="en-US" sz="1000"/>
              <a:t> </a:t>
            </a:r>
            <a:r>
              <a:rPr lang="en-US" sz="1000" u="sng">
                <a:solidFill>
                  <a:schemeClr val="hlink"/>
                </a:solidFill>
                <a:hlinkClick r:id="rId3"/>
              </a:rPr>
              <a:t>https://kulturegeek.fr/news-339844/sora-2-lia-dopenai-met-deepfakes-ajoute-reseau-social</a:t>
            </a:r>
            <a:endParaRPr sz="1000"/>
          </a:p>
        </p:txBody>
      </p:sp>
      <p:pic>
        <p:nvPicPr>
          <p:cNvPr id="463" name="Google Shape;463;g3a9b715798f_0_5" title="Ascension hivernale sur montagne enneigé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562" y="1458063"/>
            <a:ext cx="5902587" cy="393505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g3a9b715798f_0_5"/>
          <p:cNvSpPr txBox="1"/>
          <p:nvPr/>
        </p:nvSpPr>
        <p:spPr>
          <a:xfrm>
            <a:off x="1108247" y="2601279"/>
            <a:ext cx="4942500" cy="1006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chemeClr val="lt1"/>
                </a:solidFill>
              </a:rPr>
              <a:t>DEEPFAKE GENERE AVEC CHATGPT</a:t>
            </a:r>
            <a:endParaRPr b="1" sz="27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39d3de5a1f4_0_0"/>
          <p:cNvSpPr txBox="1"/>
          <p:nvPr/>
        </p:nvSpPr>
        <p:spPr>
          <a:xfrm>
            <a:off x="9060525" y="319525"/>
            <a:ext cx="27453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rPr lang="en-US" sz="2800">
                <a:solidFill>
                  <a:srgbClr val="26226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IA Agentique</a:t>
            </a:r>
            <a:endParaRPr>
              <a:solidFill>
                <a:schemeClr val="dk1"/>
              </a:solidFill>
            </a:endParaRPr>
          </a:p>
          <a:p>
            <a:pPr indent="-342900" lvl="0" marL="342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t/>
            </a:r>
            <a:endParaRPr sz="2800">
              <a:solidFill>
                <a:srgbClr val="26226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70" name="Google Shape;470;g39d3de5a1f4_0_0"/>
          <p:cNvSpPr/>
          <p:nvPr/>
        </p:nvSpPr>
        <p:spPr>
          <a:xfrm>
            <a:off x="7596870" y="462779"/>
            <a:ext cx="1543800" cy="247500"/>
          </a:xfrm>
          <a:prstGeom prst="mathMinus">
            <a:avLst>
              <a:gd fmla="val 23520" name="adj1"/>
            </a:avLst>
          </a:prstGeom>
          <a:solidFill>
            <a:srgbClr val="F164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1" name="Google Shape;471;g39d3de5a1f4_0_0"/>
          <p:cNvPicPr preferRelativeResize="0"/>
          <p:nvPr/>
        </p:nvPicPr>
        <p:blipFill rotWithShape="1">
          <a:blip r:embed="rId3">
            <a:alphaModFix/>
          </a:blip>
          <a:srcRect b="0" l="0" r="0" t="8958"/>
          <a:stretch/>
        </p:blipFill>
        <p:spPr>
          <a:xfrm>
            <a:off x="624475" y="1847887"/>
            <a:ext cx="5368751" cy="3267825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g39d3de5a1f4_0_0"/>
          <p:cNvSpPr txBox="1"/>
          <p:nvPr/>
        </p:nvSpPr>
        <p:spPr>
          <a:xfrm>
            <a:off x="0" y="6102950"/>
            <a:ext cx="1219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/>
              <a:t>Sources :</a:t>
            </a:r>
            <a:r>
              <a:rPr lang="en-US" sz="1000"/>
              <a:t> </a:t>
            </a:r>
            <a:r>
              <a:rPr lang="en-US" sz="1000" u="sng">
                <a:solidFill>
                  <a:schemeClr val="hlink"/>
                </a:solidFill>
                <a:hlinkClick r:id="rId4"/>
              </a:rPr>
              <a:t>https://insidegroup.fr/actualites/architecture-agent-ia/</a:t>
            </a:r>
            <a:endParaRPr sz="1000"/>
          </a:p>
        </p:txBody>
      </p:sp>
      <p:sp>
        <p:nvSpPr>
          <p:cNvPr id="473" name="Google Shape;473;g39d3de5a1f4_0_0"/>
          <p:cNvSpPr txBox="1"/>
          <p:nvPr/>
        </p:nvSpPr>
        <p:spPr>
          <a:xfrm>
            <a:off x="6398750" y="1693172"/>
            <a:ext cx="49434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chemeClr val="dk1"/>
                </a:solidFill>
              </a:rPr>
              <a:t>« L’IA agentique marque un tournant : nous passons d’une intelligence qui assiste à une intelligence qui agit. »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</a:rPr>
              <a:t>— </a:t>
            </a:r>
            <a:r>
              <a:rPr i="1" lang="en-US" sz="1300">
                <a:solidFill>
                  <a:schemeClr val="dk1"/>
                </a:solidFill>
              </a:rPr>
              <a:t>KPMG, Radio KPMG – Agents intelligents &amp; IA agentique</a:t>
            </a:r>
            <a:endParaRPr sz="1600"/>
          </a:p>
        </p:txBody>
      </p:sp>
      <p:sp>
        <p:nvSpPr>
          <p:cNvPr id="474" name="Google Shape;474;g39d3de5a1f4_0_0"/>
          <p:cNvSpPr txBox="1"/>
          <p:nvPr/>
        </p:nvSpPr>
        <p:spPr>
          <a:xfrm>
            <a:off x="6498200" y="4410175"/>
            <a:ext cx="47445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chemeClr val="dk1"/>
                </a:solidFill>
              </a:rPr>
              <a:t>« Ces agents ne se contentent plus d’exécuter une tâche : ils perçoivent leur environnement, apprennent, et prennent des décisions en continu. »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</a:rPr>
              <a:t>— </a:t>
            </a:r>
            <a:r>
              <a:rPr i="1" lang="en-US" sz="1300">
                <a:solidFill>
                  <a:schemeClr val="dk1"/>
                </a:solidFill>
              </a:rPr>
              <a:t>KPMG Insights 2025 – The Future of Autonomous Intelligence</a:t>
            </a:r>
            <a:endParaRPr sz="1600"/>
          </a:p>
        </p:txBody>
      </p:sp>
      <p:sp>
        <p:nvSpPr>
          <p:cNvPr id="475" name="Google Shape;475;g39d3de5a1f4_0_0"/>
          <p:cNvSpPr txBox="1"/>
          <p:nvPr/>
        </p:nvSpPr>
        <p:spPr>
          <a:xfrm>
            <a:off x="6426500" y="2989210"/>
            <a:ext cx="48879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chemeClr val="dk1"/>
                </a:solidFill>
              </a:rPr>
              <a:t>« L’enjeu n’est plus de savoir ce qu’une IA peut faire, mais comment nous gardons le contrôle sur ce qu’elle décide de faire. »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</a:rPr>
              <a:t>— </a:t>
            </a:r>
            <a:r>
              <a:rPr i="1" lang="en-US" sz="1300">
                <a:solidFill>
                  <a:schemeClr val="dk1"/>
                </a:solidFill>
              </a:rPr>
              <a:t>KPMG Research on Responsible AI, 2025</a:t>
            </a:r>
            <a:endParaRPr sz="16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90c2e72f37_0_1"/>
          <p:cNvSpPr txBox="1"/>
          <p:nvPr/>
        </p:nvSpPr>
        <p:spPr>
          <a:xfrm>
            <a:off x="9060525" y="319525"/>
            <a:ext cx="27453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rPr lang="en-US" sz="2800">
                <a:solidFill>
                  <a:srgbClr val="26226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IA Agentique</a:t>
            </a:r>
            <a:endParaRPr>
              <a:solidFill>
                <a:schemeClr val="dk1"/>
              </a:solidFill>
            </a:endParaRPr>
          </a:p>
          <a:p>
            <a:pPr indent="-342900" lvl="0" marL="342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t/>
            </a:r>
            <a:endParaRPr sz="2800">
              <a:solidFill>
                <a:srgbClr val="26226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81" name="Google Shape;481;g390c2e72f37_0_1"/>
          <p:cNvSpPr/>
          <p:nvPr/>
        </p:nvSpPr>
        <p:spPr>
          <a:xfrm>
            <a:off x="7596870" y="462779"/>
            <a:ext cx="1543800" cy="247500"/>
          </a:xfrm>
          <a:prstGeom prst="mathMinus">
            <a:avLst>
              <a:gd fmla="val 23520" name="adj1"/>
            </a:avLst>
          </a:prstGeom>
          <a:solidFill>
            <a:srgbClr val="F164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g390c2e72f37_0_1"/>
          <p:cNvSpPr txBox="1"/>
          <p:nvPr/>
        </p:nvSpPr>
        <p:spPr>
          <a:xfrm>
            <a:off x="0" y="6102950"/>
            <a:ext cx="121920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i="1" lang="en-US" sz="115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Source : é</a:t>
            </a:r>
            <a:r>
              <a:rPr i="1" lang="en-US" sz="115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tude State of AI in Business 2025 du MIT, 95 % des projets ne produisent aucun retour sur investissement mesurable</a:t>
            </a:r>
            <a:endParaRPr i="1" sz="1000"/>
          </a:p>
        </p:txBody>
      </p:sp>
      <p:sp>
        <p:nvSpPr>
          <p:cNvPr id="483" name="Google Shape;483;g390c2e72f37_0_1"/>
          <p:cNvSpPr txBox="1"/>
          <p:nvPr/>
        </p:nvSpPr>
        <p:spPr>
          <a:xfrm>
            <a:off x="439004" y="1341445"/>
            <a:ext cx="10821000" cy="1600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dk1"/>
                </a:solidFill>
              </a:rPr>
              <a:t>💡 Impact UX </a:t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Avec l’IA agentique, le design d’expérience doit se réinventer : il ne s’agit plus de concevoir des interfaces, mais des </a:t>
            </a:r>
            <a:r>
              <a:rPr b="1" lang="en-US" sz="1800">
                <a:solidFill>
                  <a:schemeClr val="dk1"/>
                </a:solidFill>
              </a:rPr>
              <a:t>relations entre humains et intelligences</a:t>
            </a:r>
            <a:endParaRPr b="1" sz="2100"/>
          </a:p>
        </p:txBody>
      </p:sp>
      <p:sp>
        <p:nvSpPr>
          <p:cNvPr id="484" name="Google Shape;484;g390c2e72f37_0_1"/>
          <p:cNvSpPr txBox="1"/>
          <p:nvPr/>
        </p:nvSpPr>
        <p:spPr>
          <a:xfrm>
            <a:off x="422230" y="3152445"/>
            <a:ext cx="10912800" cy="477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US" sz="1900">
                <a:solidFill>
                  <a:schemeClr val="dk1"/>
                </a:solidFill>
              </a:rPr>
              <a:t>Travail avec des développeurs et également avec un nouveau rôle : ‘prompt specialist’</a:t>
            </a:r>
            <a:endParaRPr sz="2100"/>
          </a:p>
        </p:txBody>
      </p:sp>
      <p:sp>
        <p:nvSpPr>
          <p:cNvPr id="485" name="Google Shape;485;g390c2e72f37_0_1"/>
          <p:cNvSpPr txBox="1"/>
          <p:nvPr/>
        </p:nvSpPr>
        <p:spPr>
          <a:xfrm>
            <a:off x="422230" y="4007620"/>
            <a:ext cx="11364000" cy="1647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US" sz="1900">
                <a:solidFill>
                  <a:schemeClr val="dk1"/>
                </a:solidFill>
              </a:rPr>
              <a:t>Cependant, le cadrage, l’analyse des besoins et globalement une démarche centrée utilisateur / client reste essentielle !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16454"/>
                </a:solidFill>
              </a:rPr>
              <a:t> </a:t>
            </a:r>
            <a:r>
              <a:rPr b="1" lang="en-US" sz="1900">
                <a:solidFill>
                  <a:srgbClr val="F16454"/>
                </a:solidFill>
              </a:rPr>
              <a:t>95% des projets IA n’ont pas de retour sur investissement mesurable</a:t>
            </a:r>
            <a:endParaRPr b="1" sz="2100">
              <a:solidFill>
                <a:srgbClr val="F16454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8985c201e3_0_572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 nouvelles approches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92" name="Google Shape;492;g38985c201e3_0_572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Vers une UX émergente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93" name="Google Shape;493;g38985c201e3_0_572"/>
          <p:cNvSpPr/>
          <p:nvPr/>
        </p:nvSpPr>
        <p:spPr>
          <a:xfrm>
            <a:off x="5440650" y="1035675"/>
            <a:ext cx="1310700" cy="1310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262262"/>
                </a:solidFill>
              </a:rPr>
              <a:t>3</a:t>
            </a:r>
            <a:endParaRPr b="1" sz="4400">
              <a:solidFill>
                <a:srgbClr val="26226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6454"/>
        </a:solidFill>
      </p:bgPr>
    </p:bg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9d3de5a1f4_0_12"/>
          <p:cNvSpPr txBox="1"/>
          <p:nvPr>
            <p:ph type="ctrTitle"/>
          </p:nvPr>
        </p:nvSpPr>
        <p:spPr>
          <a:xfrm>
            <a:off x="380998" y="741275"/>
            <a:ext cx="7140900" cy="797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/>
              <a:t>5 nouvelles approches</a:t>
            </a:r>
            <a:endParaRPr sz="5600"/>
          </a:p>
        </p:txBody>
      </p:sp>
      <p:sp>
        <p:nvSpPr>
          <p:cNvPr id="500" name="Google Shape;500;g39d3de5a1f4_0_12"/>
          <p:cNvSpPr txBox="1"/>
          <p:nvPr>
            <p:ph idx="1" type="subTitle"/>
          </p:nvPr>
        </p:nvSpPr>
        <p:spPr>
          <a:xfrm>
            <a:off x="380998" y="2288125"/>
            <a:ext cx="6830700" cy="331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accent2"/>
                </a:solidFill>
                <a:highlight>
                  <a:schemeClr val="lt1"/>
                </a:highlight>
              </a:rPr>
              <a:t> 1 </a:t>
            </a:r>
            <a:r>
              <a:rPr b="1" lang="en-US"/>
              <a:t> </a:t>
            </a:r>
            <a:r>
              <a:rPr b="1" lang="en-US">
                <a:solidFill>
                  <a:srgbClr val="202122"/>
                </a:solidFill>
              </a:rPr>
              <a:t>Définir &amp; réinventer</a:t>
            </a:r>
            <a:r>
              <a:rPr b="1" lang="en-US"/>
              <a:t> </a:t>
            </a:r>
            <a:r>
              <a:rPr lang="en-US"/>
              <a:t>le design à l’ère de l’IA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accent2"/>
                </a:solidFill>
                <a:highlight>
                  <a:schemeClr val="lt1"/>
                </a:highlight>
              </a:rPr>
              <a:t> 2 </a:t>
            </a:r>
            <a:r>
              <a:rPr b="1" lang="en-US"/>
              <a:t> </a:t>
            </a:r>
            <a:r>
              <a:rPr b="1" lang="en-US">
                <a:solidFill>
                  <a:srgbClr val="202122"/>
                </a:solidFill>
              </a:rPr>
              <a:t>Rendre </a:t>
            </a:r>
            <a:r>
              <a:rPr lang="en-US"/>
              <a:t>l’innovation accessible à tous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solidFill>
                  <a:schemeClr val="accent2"/>
                </a:solidFill>
                <a:highlight>
                  <a:schemeClr val="lt1"/>
                </a:highlight>
              </a:rPr>
              <a:t> 3 </a:t>
            </a:r>
            <a:r>
              <a:rPr b="1" lang="en-US"/>
              <a:t> </a:t>
            </a:r>
            <a:r>
              <a:rPr b="1" lang="en-US">
                <a:solidFill>
                  <a:srgbClr val="202122"/>
                </a:solidFill>
              </a:rPr>
              <a:t>Anticiper</a:t>
            </a:r>
            <a:r>
              <a:rPr b="1" lang="en-US"/>
              <a:t> </a:t>
            </a:r>
            <a:r>
              <a:rPr lang="en-US"/>
              <a:t>les dérives et impacts humains</a:t>
            </a:r>
            <a:endParaRPr>
              <a:solidFill>
                <a:schemeClr val="accent2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accent2"/>
                </a:solidFill>
                <a:highlight>
                  <a:schemeClr val="lt1"/>
                </a:highlight>
              </a:rPr>
              <a:t> 4 </a:t>
            </a:r>
            <a:r>
              <a:rPr b="1" lang="en-US"/>
              <a:t> </a:t>
            </a:r>
            <a:r>
              <a:rPr b="1" lang="en-US">
                <a:solidFill>
                  <a:srgbClr val="202122"/>
                </a:solidFill>
              </a:rPr>
              <a:t>Etablir</a:t>
            </a:r>
            <a:r>
              <a:rPr b="1" lang="en-US"/>
              <a:t> </a:t>
            </a:r>
            <a:r>
              <a:rPr lang="en-US"/>
              <a:t>la confiance et la transparence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accent2"/>
                </a:solidFill>
                <a:highlight>
                  <a:schemeClr val="lt1"/>
                </a:highlight>
              </a:rPr>
              <a:t> 5 </a:t>
            </a:r>
            <a:r>
              <a:rPr b="1" lang="en-US"/>
              <a:t> </a:t>
            </a:r>
            <a:r>
              <a:rPr b="1" lang="en-US">
                <a:solidFill>
                  <a:srgbClr val="202122"/>
                </a:solidFill>
              </a:rPr>
              <a:t>Collaborer</a:t>
            </a:r>
            <a:r>
              <a:rPr b="1" lang="en-US"/>
              <a:t> </a:t>
            </a:r>
            <a:r>
              <a:rPr lang="en-US"/>
              <a:t>avec une équipe Design élargie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pic>
        <p:nvPicPr>
          <p:cNvPr id="501" name="Google Shape;501;g39d3de5a1f4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0" y="0"/>
            <a:ext cx="4572001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9de38544b2_0_76"/>
          <p:cNvSpPr/>
          <p:nvPr/>
        </p:nvSpPr>
        <p:spPr>
          <a:xfrm>
            <a:off x="180075" y="883475"/>
            <a:ext cx="11958900" cy="59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7" name="Google Shape;507;g39de38544b2_0_76"/>
          <p:cNvSpPr/>
          <p:nvPr/>
        </p:nvSpPr>
        <p:spPr>
          <a:xfrm>
            <a:off x="208667" y="1661502"/>
            <a:ext cx="2300400" cy="1074600"/>
          </a:xfrm>
          <a:prstGeom prst="chevron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</a:rPr>
              <a:t>Observer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508" name="Google Shape;508;g39de38544b2_0_76"/>
          <p:cNvSpPr/>
          <p:nvPr/>
        </p:nvSpPr>
        <p:spPr>
          <a:xfrm>
            <a:off x="2206087" y="1677808"/>
            <a:ext cx="2300400" cy="1074600"/>
          </a:xfrm>
          <a:prstGeom prst="chevron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</a:rPr>
              <a:t>Définir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509" name="Google Shape;509;g39de38544b2_0_76"/>
          <p:cNvSpPr/>
          <p:nvPr/>
        </p:nvSpPr>
        <p:spPr>
          <a:xfrm>
            <a:off x="4260296" y="1677808"/>
            <a:ext cx="2300400" cy="1074600"/>
          </a:xfrm>
          <a:prstGeom prst="chevron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</a:rPr>
              <a:t>Idéer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510" name="Google Shape;510;g39de38544b2_0_76"/>
          <p:cNvSpPr/>
          <p:nvPr/>
        </p:nvSpPr>
        <p:spPr>
          <a:xfrm>
            <a:off x="6295584" y="1677808"/>
            <a:ext cx="2300400" cy="1074600"/>
          </a:xfrm>
          <a:prstGeom prst="chevron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</a:rPr>
              <a:t>Prototyper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511" name="Google Shape;511;g39de38544b2_0_76"/>
          <p:cNvSpPr/>
          <p:nvPr/>
        </p:nvSpPr>
        <p:spPr>
          <a:xfrm>
            <a:off x="8311925" y="1677808"/>
            <a:ext cx="2300400" cy="1074600"/>
          </a:xfrm>
          <a:prstGeom prst="chevron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</a:rPr>
              <a:t>Tester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512" name="Google Shape;512;g39de38544b2_0_76"/>
          <p:cNvSpPr/>
          <p:nvPr/>
        </p:nvSpPr>
        <p:spPr>
          <a:xfrm>
            <a:off x="10328317" y="1661502"/>
            <a:ext cx="2300400" cy="1074600"/>
          </a:xfrm>
          <a:prstGeom prst="chevron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chemeClr val="lt1"/>
                </a:solidFill>
              </a:rPr>
              <a:t>M</a:t>
            </a:r>
            <a:r>
              <a:rPr b="1" lang="en-US" sz="1700">
                <a:solidFill>
                  <a:schemeClr val="lt1"/>
                </a:solidFill>
              </a:rPr>
              <a:t>onitorer</a:t>
            </a:r>
            <a:endParaRPr sz="1700">
              <a:solidFill>
                <a:schemeClr val="lt1"/>
              </a:solidFill>
            </a:endParaRPr>
          </a:p>
        </p:txBody>
      </p:sp>
      <p:sp>
        <p:nvSpPr>
          <p:cNvPr id="513" name="Google Shape;513;g39de38544b2_0_76"/>
          <p:cNvSpPr/>
          <p:nvPr/>
        </p:nvSpPr>
        <p:spPr>
          <a:xfrm>
            <a:off x="-1807725" y="1677808"/>
            <a:ext cx="2300400" cy="1074600"/>
          </a:xfrm>
          <a:prstGeom prst="chevron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514" name="Google Shape;514;g39de38544b2_0_76"/>
          <p:cNvCxnSpPr>
            <a:stCxn id="511" idx="0"/>
            <a:endCxn id="510" idx="0"/>
          </p:cNvCxnSpPr>
          <p:nvPr/>
        </p:nvCxnSpPr>
        <p:spPr>
          <a:xfrm rot="5400000">
            <a:off x="8185025" y="669958"/>
            <a:ext cx="600" cy="2016300"/>
          </a:xfrm>
          <a:prstGeom prst="curvedConnector3">
            <a:avLst>
              <a:gd fmla="val -39687500" name="adj1"/>
            </a:avLst>
          </a:prstGeom>
          <a:noFill/>
          <a:ln cap="flat" cmpd="sng" w="9525">
            <a:solidFill>
              <a:srgbClr val="888888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515" name="Google Shape;515;g39de38544b2_0_76"/>
          <p:cNvCxnSpPr>
            <a:stCxn id="510" idx="0"/>
            <a:endCxn id="509" idx="0"/>
          </p:cNvCxnSpPr>
          <p:nvPr/>
        </p:nvCxnSpPr>
        <p:spPr>
          <a:xfrm rot="5400000">
            <a:off x="6159234" y="660508"/>
            <a:ext cx="600" cy="2035200"/>
          </a:xfrm>
          <a:prstGeom prst="curvedConnector3">
            <a:avLst>
              <a:gd fmla="val -39687500" name="adj1"/>
            </a:avLst>
          </a:prstGeom>
          <a:noFill/>
          <a:ln cap="flat" cmpd="sng" w="9525">
            <a:solidFill>
              <a:srgbClr val="888888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516" name="Google Shape;516;g39de38544b2_0_76"/>
          <p:cNvCxnSpPr>
            <a:stCxn id="509" idx="0"/>
            <a:endCxn id="508" idx="0"/>
          </p:cNvCxnSpPr>
          <p:nvPr/>
        </p:nvCxnSpPr>
        <p:spPr>
          <a:xfrm rot="5400000">
            <a:off x="4114496" y="651058"/>
            <a:ext cx="600" cy="2054100"/>
          </a:xfrm>
          <a:prstGeom prst="curvedConnector3">
            <a:avLst>
              <a:gd fmla="val -39687500" name="adj1"/>
            </a:avLst>
          </a:prstGeom>
          <a:noFill/>
          <a:ln cap="flat" cmpd="sng" w="9525">
            <a:solidFill>
              <a:srgbClr val="888888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517" name="Google Shape;517;g39de38544b2_0_76"/>
          <p:cNvCxnSpPr>
            <a:stCxn id="508" idx="0"/>
            <a:endCxn id="507" idx="0"/>
          </p:cNvCxnSpPr>
          <p:nvPr/>
        </p:nvCxnSpPr>
        <p:spPr>
          <a:xfrm flipH="1" rot="5400000">
            <a:off x="2080837" y="671008"/>
            <a:ext cx="16200" cy="1997400"/>
          </a:xfrm>
          <a:prstGeom prst="curvedConnector3">
            <a:avLst>
              <a:gd fmla="val 1865000" name="adj1"/>
            </a:avLst>
          </a:prstGeom>
          <a:noFill/>
          <a:ln cap="flat" cmpd="sng" w="9525">
            <a:solidFill>
              <a:srgbClr val="888888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518" name="Google Shape;518;g39de38544b2_0_76"/>
          <p:cNvCxnSpPr>
            <a:stCxn id="512" idx="0"/>
            <a:endCxn id="511" idx="0"/>
          </p:cNvCxnSpPr>
          <p:nvPr/>
        </p:nvCxnSpPr>
        <p:spPr>
          <a:xfrm rot="5400000">
            <a:off x="10193617" y="661452"/>
            <a:ext cx="16200" cy="2016300"/>
          </a:xfrm>
          <a:prstGeom prst="curvedConnector3">
            <a:avLst>
              <a:gd fmla="val -1725543" name="adj1"/>
            </a:avLst>
          </a:prstGeom>
          <a:noFill/>
          <a:ln cap="flat" cmpd="sng" w="9525">
            <a:solidFill>
              <a:srgbClr val="888888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519" name="Google Shape;519;g39de38544b2_0_76"/>
          <p:cNvSpPr/>
          <p:nvPr/>
        </p:nvSpPr>
        <p:spPr>
          <a:xfrm>
            <a:off x="12316251" y="1661502"/>
            <a:ext cx="2300400" cy="1074600"/>
          </a:xfrm>
          <a:prstGeom prst="chevron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20" name="Google Shape;520;g39de38544b2_0_76"/>
          <p:cNvSpPr txBox="1"/>
          <p:nvPr/>
        </p:nvSpPr>
        <p:spPr>
          <a:xfrm>
            <a:off x="3625475" y="319525"/>
            <a:ext cx="81801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3700" lvl="0" marL="457200" rtl="0" algn="r"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600"/>
              <a:buFont typeface="Montserrat ExtraBold"/>
              <a:buAutoNum type="arabicParenR"/>
            </a:pPr>
            <a:r>
              <a:rPr lang="en-US" sz="2600">
                <a:solidFill>
                  <a:srgbClr val="26226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Définir &amp; réinventer le design à l’ère de l’IA</a:t>
            </a:r>
            <a:endParaRPr sz="2600">
              <a:solidFill>
                <a:srgbClr val="26226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342900" lvl="0" marL="342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t/>
            </a:r>
            <a:endParaRPr sz="2600">
              <a:solidFill>
                <a:srgbClr val="26226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21" name="Google Shape;521;g39de38544b2_0_76"/>
          <p:cNvSpPr/>
          <p:nvPr/>
        </p:nvSpPr>
        <p:spPr>
          <a:xfrm>
            <a:off x="3055824" y="452393"/>
            <a:ext cx="600900" cy="247500"/>
          </a:xfrm>
          <a:prstGeom prst="mathMinus">
            <a:avLst>
              <a:gd fmla="val 23520" name="adj1"/>
            </a:avLst>
          </a:prstGeom>
          <a:solidFill>
            <a:srgbClr val="F164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2" name="Google Shape;522;g39de38544b2_0_76"/>
          <p:cNvGrpSpPr/>
          <p:nvPr/>
        </p:nvGrpSpPr>
        <p:grpSpPr>
          <a:xfrm>
            <a:off x="4152475" y="3137562"/>
            <a:ext cx="1918800" cy="2998049"/>
            <a:chOff x="4152475" y="3190397"/>
            <a:chExt cx="1918800" cy="2998049"/>
          </a:xfrm>
        </p:grpSpPr>
        <p:sp>
          <p:nvSpPr>
            <p:cNvPr id="523" name="Google Shape;523;g39de38544b2_0_76"/>
            <p:cNvSpPr/>
            <p:nvPr/>
          </p:nvSpPr>
          <p:spPr>
            <a:xfrm>
              <a:off x="4152475" y="3912046"/>
              <a:ext cx="1918800" cy="22764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</a:rPr>
                <a:t>🤖 User flows</a:t>
              </a:r>
              <a:endParaRPr sz="1100">
                <a:solidFill>
                  <a:schemeClr val="dk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</a:rPr>
                <a:t>SiteMap</a:t>
              </a:r>
              <a:endParaRPr sz="1100">
                <a:solidFill>
                  <a:schemeClr val="dk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/>
                <a:t>Exploration visuelle, </a:t>
              </a:r>
              <a:endParaRPr sz="1100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/>
                <a:t>Sketch</a:t>
              </a:r>
              <a:endParaRPr sz="1100"/>
            </a:p>
          </p:txBody>
        </p:sp>
        <p:pic>
          <p:nvPicPr>
            <p:cNvPr id="524" name="Google Shape;524;g39de38544b2_0_7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177475" y="4036989"/>
              <a:ext cx="1878775" cy="12809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5" name="Google Shape;525;g39de38544b2_0_7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16844" y="3190397"/>
              <a:ext cx="590100" cy="5901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6" name="Google Shape;526;g39de38544b2_0_76"/>
          <p:cNvGrpSpPr/>
          <p:nvPr/>
        </p:nvGrpSpPr>
        <p:grpSpPr>
          <a:xfrm>
            <a:off x="6150550" y="3218225"/>
            <a:ext cx="1918800" cy="2917308"/>
            <a:chOff x="6150550" y="3271060"/>
            <a:chExt cx="1918800" cy="2917308"/>
          </a:xfrm>
        </p:grpSpPr>
        <p:sp>
          <p:nvSpPr>
            <p:cNvPr id="527" name="Google Shape;527;g39de38544b2_0_76"/>
            <p:cNvSpPr/>
            <p:nvPr/>
          </p:nvSpPr>
          <p:spPr>
            <a:xfrm>
              <a:off x="6150550" y="3911968"/>
              <a:ext cx="1918800" cy="22764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</a:rPr>
                <a:t>🤖 </a:t>
              </a:r>
              <a:r>
                <a:rPr lang="en-US" sz="1100"/>
                <a:t>Création rapide d’interfaces</a:t>
              </a:r>
              <a:endParaRPr sz="1100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/>
                <a:t> Simulation d’usages</a:t>
              </a:r>
              <a:endParaRPr sz="1100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/>
                <a:t>Génération contenus</a:t>
              </a:r>
              <a:endParaRPr sz="1100"/>
            </a:p>
          </p:txBody>
        </p:sp>
        <p:pic>
          <p:nvPicPr>
            <p:cNvPr id="528" name="Google Shape;528;g39de38544b2_0_7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63056" y="4051216"/>
              <a:ext cx="1878775" cy="1252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9" name="Google Shape;529;g39de38544b2_0_7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471848" y="3271060"/>
              <a:ext cx="1276207" cy="428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0" name="Google Shape;530;g39de38544b2_0_76"/>
          <p:cNvGrpSpPr/>
          <p:nvPr/>
        </p:nvGrpSpPr>
        <p:grpSpPr>
          <a:xfrm>
            <a:off x="8148625" y="3281500"/>
            <a:ext cx="1918800" cy="2854033"/>
            <a:chOff x="8148625" y="3334335"/>
            <a:chExt cx="1918800" cy="2854033"/>
          </a:xfrm>
        </p:grpSpPr>
        <p:sp>
          <p:nvSpPr>
            <p:cNvPr id="531" name="Google Shape;531;g39de38544b2_0_76"/>
            <p:cNvSpPr/>
            <p:nvPr/>
          </p:nvSpPr>
          <p:spPr>
            <a:xfrm>
              <a:off x="8148625" y="3911968"/>
              <a:ext cx="1918800" cy="22764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</a:rPr>
                <a:t>🤖 </a:t>
              </a:r>
              <a:r>
                <a:rPr lang="en-US" sz="1100"/>
                <a:t>Analyse automatique des retours</a:t>
              </a:r>
              <a:endParaRPr sz="1100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/>
                <a:t> Détection de patterns </a:t>
              </a:r>
              <a:endParaRPr sz="1100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100">
                  <a:solidFill>
                    <a:schemeClr val="dk1"/>
                  </a:solidFill>
                </a:rPr>
                <a:t>Signaux faibles</a:t>
              </a:r>
              <a:endParaRPr sz="1100">
                <a:solidFill>
                  <a:schemeClr val="dk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/>
                <a:t>Tendances</a:t>
              </a:r>
              <a:endParaRPr sz="1100"/>
            </a:p>
          </p:txBody>
        </p:sp>
        <p:pic>
          <p:nvPicPr>
            <p:cNvPr id="532" name="Google Shape;532;g39de38544b2_0_76"/>
            <p:cNvPicPr preferRelativeResize="0"/>
            <p:nvPr/>
          </p:nvPicPr>
          <p:blipFill rotWithShape="1">
            <a:blip r:embed="rId7">
              <a:alphaModFix/>
            </a:blip>
            <a:srcRect b="31782" l="56002" r="6045" t="31414"/>
            <a:stretch/>
          </p:blipFill>
          <p:spPr>
            <a:xfrm>
              <a:off x="8168606" y="3911971"/>
              <a:ext cx="1878774" cy="1252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Google Shape;533;g39de38544b2_0_7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427980" y="3334335"/>
              <a:ext cx="1360031" cy="302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4" name="Google Shape;534;g39de38544b2_0_76"/>
          <p:cNvGrpSpPr/>
          <p:nvPr/>
        </p:nvGrpSpPr>
        <p:grpSpPr>
          <a:xfrm>
            <a:off x="10146650" y="3127987"/>
            <a:ext cx="1918856" cy="3007545"/>
            <a:chOff x="10146650" y="3180822"/>
            <a:chExt cx="1918856" cy="3007545"/>
          </a:xfrm>
        </p:grpSpPr>
        <p:sp>
          <p:nvSpPr>
            <p:cNvPr id="535" name="Google Shape;535;g39de38544b2_0_76"/>
            <p:cNvSpPr/>
            <p:nvPr/>
          </p:nvSpPr>
          <p:spPr>
            <a:xfrm>
              <a:off x="10146650" y="3911967"/>
              <a:ext cx="1918800" cy="22764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</a:rPr>
                <a:t>🤖 AI Insights</a:t>
              </a:r>
              <a:endParaRPr sz="1100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/>
                <a:t>Suivi des usages </a:t>
              </a:r>
              <a:endParaRPr sz="1100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/>
                <a:t>Predictive Metrics</a:t>
              </a:r>
              <a:endParaRPr sz="1100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/>
                <a:t>Détéction anomalies</a:t>
              </a:r>
              <a:endParaRPr sz="1100"/>
            </a:p>
          </p:txBody>
        </p:sp>
        <p:pic>
          <p:nvPicPr>
            <p:cNvPr id="536" name="Google Shape;536;g39de38544b2_0_7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0467956" y="3180822"/>
              <a:ext cx="1399449" cy="73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g39de38544b2_0_76"/>
            <p:cNvPicPr preferRelativeResize="0"/>
            <p:nvPr/>
          </p:nvPicPr>
          <p:blipFill rotWithShape="1">
            <a:blip r:embed="rId10">
              <a:alphaModFix/>
            </a:blip>
            <a:srcRect b="0" l="0" r="16590" t="0"/>
            <a:stretch/>
          </p:blipFill>
          <p:spPr>
            <a:xfrm>
              <a:off x="10146706" y="4065234"/>
              <a:ext cx="1918799" cy="12244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8" name="Google Shape;538;g39de38544b2_0_76"/>
          <p:cNvGrpSpPr/>
          <p:nvPr/>
        </p:nvGrpSpPr>
        <p:grpSpPr>
          <a:xfrm>
            <a:off x="106457" y="3127988"/>
            <a:ext cx="1924418" cy="3007619"/>
            <a:chOff x="106457" y="3180823"/>
            <a:chExt cx="1924418" cy="3007619"/>
          </a:xfrm>
        </p:grpSpPr>
        <p:sp>
          <p:nvSpPr>
            <p:cNvPr id="539" name="Google Shape;539;g39de38544b2_0_76"/>
            <p:cNvSpPr/>
            <p:nvPr/>
          </p:nvSpPr>
          <p:spPr>
            <a:xfrm>
              <a:off x="112075" y="3912043"/>
              <a:ext cx="1918800" cy="22764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</a:rPr>
                <a:t>🤖 </a:t>
              </a:r>
              <a:r>
                <a:rPr lang="en-US" sz="1100"/>
                <a:t>Analyse sémantique des verbatims</a:t>
              </a:r>
              <a:endParaRPr sz="1100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/>
                <a:t>Clustering d’insights Détection d’émotions</a:t>
              </a:r>
              <a:endParaRPr sz="1100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/>
                <a:t>Synthèses</a:t>
              </a:r>
              <a:endParaRPr sz="1100"/>
            </a:p>
          </p:txBody>
        </p:sp>
        <p:pic>
          <p:nvPicPr>
            <p:cNvPr id="540" name="Google Shape;540;g39de38544b2_0_76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06457" y="4199254"/>
              <a:ext cx="1918799" cy="9564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1" name="Google Shape;541;g39de38544b2_0_76"/>
            <p:cNvPicPr preferRelativeResize="0"/>
            <p:nvPr/>
          </p:nvPicPr>
          <p:blipFill rotWithShape="1">
            <a:blip r:embed="rId12">
              <a:alphaModFix/>
            </a:blip>
            <a:srcRect b="24377" l="0" r="0" t="20989"/>
            <a:stretch/>
          </p:blipFill>
          <p:spPr>
            <a:xfrm>
              <a:off x="385838" y="3443286"/>
              <a:ext cx="1360026" cy="371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2" name="Google Shape;542;g39de38544b2_0_76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22925" y="3180823"/>
              <a:ext cx="1063909" cy="3021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3" name="Google Shape;543;g39de38544b2_0_76"/>
          <p:cNvSpPr txBox="1"/>
          <p:nvPr/>
        </p:nvSpPr>
        <p:spPr>
          <a:xfrm>
            <a:off x="0" y="6457800"/>
            <a:ext cx="121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>
                <a:solidFill>
                  <a:schemeClr val="accent5"/>
                </a:solidFill>
              </a:rPr>
              <a:t>🎤 </a:t>
            </a:r>
            <a:r>
              <a:rPr b="1" i="1" lang="en-US">
                <a:solidFill>
                  <a:schemeClr val="lt1"/>
                </a:solidFill>
              </a:rPr>
              <a:t>En lien avec Talk de </a:t>
            </a:r>
            <a:r>
              <a:rPr b="1" i="1" lang="en-US">
                <a:solidFill>
                  <a:srgbClr val="F16454"/>
                </a:solidFill>
              </a:rPr>
              <a:t>Wassim Baratli </a:t>
            </a:r>
            <a:r>
              <a:rPr b="1" i="1" lang="en-US">
                <a:solidFill>
                  <a:schemeClr val="lt1"/>
                </a:solidFill>
              </a:rPr>
              <a:t>: </a:t>
            </a:r>
            <a:r>
              <a:rPr i="1" lang="en-US">
                <a:solidFill>
                  <a:schemeClr val="lt1"/>
                </a:solidFill>
              </a:rPr>
              <a:t>UX + IA : Comment l’IA redéfinit le design UX</a:t>
            </a:r>
            <a:endParaRPr i="1">
              <a:solidFill>
                <a:schemeClr val="lt1"/>
              </a:solidFill>
            </a:endParaRPr>
          </a:p>
        </p:txBody>
      </p:sp>
      <p:grpSp>
        <p:nvGrpSpPr>
          <p:cNvPr id="544" name="Google Shape;544;g39de38544b2_0_76"/>
          <p:cNvGrpSpPr/>
          <p:nvPr/>
        </p:nvGrpSpPr>
        <p:grpSpPr>
          <a:xfrm>
            <a:off x="2154425" y="3137531"/>
            <a:ext cx="1918800" cy="2998001"/>
            <a:chOff x="2154425" y="3190366"/>
            <a:chExt cx="1918800" cy="2998001"/>
          </a:xfrm>
        </p:grpSpPr>
        <p:sp>
          <p:nvSpPr>
            <p:cNvPr id="545" name="Google Shape;545;g39de38544b2_0_76"/>
            <p:cNvSpPr/>
            <p:nvPr/>
          </p:nvSpPr>
          <p:spPr>
            <a:xfrm>
              <a:off x="2154425" y="3911968"/>
              <a:ext cx="1918800" cy="22764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</a:rPr>
                <a:t>🤖 </a:t>
              </a:r>
              <a:r>
                <a:rPr lang="en-US" sz="1100"/>
                <a:t>Analyse des données Génération d’hypothèses Modélisation de personas</a:t>
              </a:r>
              <a:endParaRPr sz="1100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/>
                <a:t>Prochaines étapes</a:t>
              </a:r>
              <a:endParaRPr sz="1100"/>
            </a:p>
          </p:txBody>
        </p:sp>
        <p:pic>
          <p:nvPicPr>
            <p:cNvPr id="546" name="Google Shape;546;g39de38544b2_0_76"/>
            <p:cNvPicPr preferRelativeResize="0"/>
            <p:nvPr/>
          </p:nvPicPr>
          <p:blipFill rotWithShape="1">
            <a:blip r:embed="rId14">
              <a:alphaModFix/>
            </a:blip>
            <a:srcRect b="0" l="0" r="0" t="20432"/>
            <a:stretch/>
          </p:blipFill>
          <p:spPr>
            <a:xfrm>
              <a:off x="2177256" y="4174746"/>
              <a:ext cx="1878775" cy="1005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7" name="Google Shape;547;g39de38544b2_0_76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3167656" y="3190372"/>
              <a:ext cx="590100" cy="590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8" name="Google Shape;548;g39de38544b2_0_76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2509066" y="3190366"/>
              <a:ext cx="590100" cy="5901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9" name="Google Shape;549;g39de38544b2_0_76"/>
          <p:cNvGrpSpPr/>
          <p:nvPr/>
        </p:nvGrpSpPr>
        <p:grpSpPr>
          <a:xfrm>
            <a:off x="1564048" y="1418544"/>
            <a:ext cx="10453233" cy="5401507"/>
            <a:chOff x="1564048" y="1724988"/>
            <a:chExt cx="10453233" cy="5401507"/>
          </a:xfrm>
        </p:grpSpPr>
        <p:grpSp>
          <p:nvGrpSpPr>
            <p:cNvPr id="550" name="Google Shape;550;g39de38544b2_0_76"/>
            <p:cNvGrpSpPr/>
            <p:nvPr/>
          </p:nvGrpSpPr>
          <p:grpSpPr>
            <a:xfrm>
              <a:off x="1564048" y="1724988"/>
              <a:ext cx="10453233" cy="444075"/>
              <a:chOff x="1564048" y="1724988"/>
              <a:chExt cx="10453233" cy="444075"/>
            </a:xfrm>
          </p:grpSpPr>
          <p:pic>
            <p:nvPicPr>
              <p:cNvPr id="551" name="Google Shape;551;g39de38544b2_0_76"/>
              <p:cNvPicPr preferRelativeResize="0"/>
              <p:nvPr/>
            </p:nvPicPr>
            <p:blipFill>
              <a:blip r:embed="rId17">
                <a:alphaModFix/>
              </a:blip>
              <a:stretch>
                <a:fillRect/>
              </a:stretch>
            </p:blipFill>
            <p:spPr>
              <a:xfrm>
                <a:off x="1564048" y="1768863"/>
                <a:ext cx="400158" cy="4002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2875" rotWithShape="0" algn="bl">
                  <a:schemeClr val="lt1"/>
                </a:outerShdw>
              </a:effectLst>
            </p:spPr>
          </p:pic>
          <p:pic>
            <p:nvPicPr>
              <p:cNvPr id="552" name="Google Shape;552;g39de38544b2_0_76"/>
              <p:cNvPicPr preferRelativeResize="0"/>
              <p:nvPr/>
            </p:nvPicPr>
            <p:blipFill>
              <a:blip r:embed="rId17">
                <a:alphaModFix/>
              </a:blip>
              <a:stretch>
                <a:fillRect/>
              </a:stretch>
            </p:blipFill>
            <p:spPr>
              <a:xfrm>
                <a:off x="3562098" y="1768863"/>
                <a:ext cx="400158" cy="4002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2875" rotWithShape="0" algn="bl">
                  <a:schemeClr val="lt1"/>
                </a:outerShdw>
              </a:effectLst>
            </p:spPr>
          </p:pic>
          <p:pic>
            <p:nvPicPr>
              <p:cNvPr id="553" name="Google Shape;553;g39de38544b2_0_76"/>
              <p:cNvPicPr preferRelativeResize="0"/>
              <p:nvPr/>
            </p:nvPicPr>
            <p:blipFill>
              <a:blip r:embed="rId17">
                <a:alphaModFix/>
              </a:blip>
              <a:stretch>
                <a:fillRect/>
              </a:stretch>
            </p:blipFill>
            <p:spPr>
              <a:xfrm>
                <a:off x="5612098" y="1725001"/>
                <a:ext cx="400158" cy="4002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2875" rotWithShape="0" algn="bl">
                  <a:schemeClr val="lt1"/>
                </a:outerShdw>
              </a:effectLst>
            </p:spPr>
          </p:pic>
          <p:pic>
            <p:nvPicPr>
              <p:cNvPr id="554" name="Google Shape;554;g39de38544b2_0_76"/>
              <p:cNvPicPr preferRelativeResize="0"/>
              <p:nvPr/>
            </p:nvPicPr>
            <p:blipFill>
              <a:blip r:embed="rId17">
                <a:alphaModFix/>
              </a:blip>
              <a:stretch>
                <a:fillRect/>
              </a:stretch>
            </p:blipFill>
            <p:spPr>
              <a:xfrm>
                <a:off x="7622373" y="1725013"/>
                <a:ext cx="400158" cy="4002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2875" rotWithShape="0" algn="bl">
                  <a:schemeClr val="lt1"/>
                </a:outerShdw>
              </a:effectLst>
            </p:spPr>
          </p:pic>
          <p:pic>
            <p:nvPicPr>
              <p:cNvPr id="555" name="Google Shape;555;g39de38544b2_0_76"/>
              <p:cNvPicPr preferRelativeResize="0"/>
              <p:nvPr/>
            </p:nvPicPr>
            <p:blipFill>
              <a:blip r:embed="rId17">
                <a:alphaModFix/>
              </a:blip>
              <a:stretch>
                <a:fillRect/>
              </a:stretch>
            </p:blipFill>
            <p:spPr>
              <a:xfrm>
                <a:off x="9619748" y="1756638"/>
                <a:ext cx="400158" cy="4002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2875" rotWithShape="0" algn="bl">
                  <a:schemeClr val="lt1"/>
                </a:outerShdw>
              </a:effectLst>
            </p:spPr>
          </p:pic>
          <p:pic>
            <p:nvPicPr>
              <p:cNvPr id="556" name="Google Shape;556;g39de38544b2_0_76"/>
              <p:cNvPicPr preferRelativeResize="0"/>
              <p:nvPr/>
            </p:nvPicPr>
            <p:blipFill>
              <a:blip r:embed="rId17">
                <a:alphaModFix/>
              </a:blip>
              <a:stretch>
                <a:fillRect/>
              </a:stretch>
            </p:blipFill>
            <p:spPr>
              <a:xfrm>
                <a:off x="11617123" y="1724988"/>
                <a:ext cx="400158" cy="4002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2875" rotWithShape="0" algn="bl">
                  <a:schemeClr val="lt1"/>
                </a:outerShdw>
              </a:effectLst>
            </p:spPr>
          </p:pic>
        </p:grpSp>
        <p:grpSp>
          <p:nvGrpSpPr>
            <p:cNvPr id="557" name="Google Shape;557;g39de38544b2_0_76"/>
            <p:cNvGrpSpPr/>
            <p:nvPr/>
          </p:nvGrpSpPr>
          <p:grpSpPr>
            <a:xfrm>
              <a:off x="10880287" y="6664795"/>
              <a:ext cx="800338" cy="461700"/>
              <a:chOff x="10524212" y="6734445"/>
              <a:chExt cx="800338" cy="461700"/>
            </a:xfrm>
          </p:grpSpPr>
          <p:pic>
            <p:nvPicPr>
              <p:cNvPr id="558" name="Google Shape;558;g39de38544b2_0_76"/>
              <p:cNvPicPr preferRelativeResize="0"/>
              <p:nvPr/>
            </p:nvPicPr>
            <p:blipFill>
              <a:blip r:embed="rId17">
                <a:alphaModFix/>
              </a:blip>
              <a:stretch>
                <a:fillRect/>
              </a:stretch>
            </p:blipFill>
            <p:spPr>
              <a:xfrm>
                <a:off x="10524212" y="6765195"/>
                <a:ext cx="400134" cy="4002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2875" rotWithShape="0" algn="bl">
                  <a:schemeClr val="lt1"/>
                </a:outerShdw>
              </a:effectLst>
            </p:spPr>
          </p:pic>
          <p:sp>
            <p:nvSpPr>
              <p:cNvPr id="559" name="Google Shape;559;g39de38544b2_0_76"/>
              <p:cNvSpPr txBox="1"/>
              <p:nvPr/>
            </p:nvSpPr>
            <p:spPr>
              <a:xfrm>
                <a:off x="10924350" y="6734445"/>
                <a:ext cx="4002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lt1"/>
                    </a:solidFill>
                  </a:rPr>
                  <a:t>AI</a:t>
                </a:r>
                <a:endParaRPr sz="1800">
                  <a:solidFill>
                    <a:schemeClr val="lt1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8985c201e3_0_0"/>
          <p:cNvSpPr/>
          <p:nvPr/>
        </p:nvSpPr>
        <p:spPr>
          <a:xfrm>
            <a:off x="438380" y="201367"/>
            <a:ext cx="3155845" cy="1233038"/>
          </a:xfrm>
          <a:custGeom>
            <a:rect b="b" l="l" r="r" t="t"/>
            <a:pathLst>
              <a:path extrusionOk="0" h="1847248" w="4727858">
                <a:moveTo>
                  <a:pt x="0" y="0"/>
                </a:moveTo>
                <a:lnTo>
                  <a:pt x="4727857" y="0"/>
                </a:lnTo>
                <a:lnTo>
                  <a:pt x="4727857" y="1847249"/>
                </a:lnTo>
                <a:lnTo>
                  <a:pt x="0" y="18472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g38985c201e3_0_0"/>
          <p:cNvSpPr txBox="1"/>
          <p:nvPr/>
        </p:nvSpPr>
        <p:spPr>
          <a:xfrm>
            <a:off x="8303851" y="724400"/>
            <a:ext cx="336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ExtraBold"/>
              <a:buNone/>
            </a:pPr>
            <a:r>
              <a:rPr lang="en-US" sz="24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Qui sommes-nous 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g38985c201e3_0_0"/>
          <p:cNvSpPr/>
          <p:nvPr/>
        </p:nvSpPr>
        <p:spPr>
          <a:xfrm>
            <a:off x="7114829" y="879936"/>
            <a:ext cx="1134427" cy="58230"/>
          </a:xfrm>
          <a:custGeom>
            <a:rect b="b" l="l" r="r" t="t"/>
            <a:pathLst>
              <a:path extrusionOk="0" h="116459" w="2268855">
                <a:moveTo>
                  <a:pt x="0" y="0"/>
                </a:moveTo>
                <a:lnTo>
                  <a:pt x="2268855" y="0"/>
                </a:lnTo>
                <a:lnTo>
                  <a:pt x="2268855" y="116459"/>
                </a:lnTo>
                <a:lnTo>
                  <a:pt x="0" y="116459"/>
                </a:lnTo>
                <a:close/>
              </a:path>
            </a:pathLst>
          </a:custGeom>
          <a:solidFill>
            <a:srgbClr val="F1645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g38985c201e3_0_0"/>
          <p:cNvSpPr txBox="1"/>
          <p:nvPr/>
        </p:nvSpPr>
        <p:spPr>
          <a:xfrm>
            <a:off x="1207476" y="4199606"/>
            <a:ext cx="2987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</a:rPr>
              <a:t>Suzanne Decrême</a:t>
            </a:r>
            <a:endParaRPr b="1" sz="2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</a:rPr>
              <a:t>Product Designer UX/UI, SMG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308" name="Google Shape;308;g38985c201e3_0_0"/>
          <p:cNvSpPr/>
          <p:nvPr/>
        </p:nvSpPr>
        <p:spPr>
          <a:xfrm>
            <a:off x="-12925" y="5301700"/>
            <a:ext cx="12204900" cy="158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9" name="Google Shape;309;g38985c201e3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0464" y="5847400"/>
            <a:ext cx="2857500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g38985c201e3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16526" y="1722618"/>
            <a:ext cx="2369301" cy="236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g38985c201e3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9034" y="5730143"/>
            <a:ext cx="3155849" cy="729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38985c201e3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81350" y="5619428"/>
            <a:ext cx="2902650" cy="9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g38985c201e3_0_0"/>
          <p:cNvSpPr txBox="1"/>
          <p:nvPr/>
        </p:nvSpPr>
        <p:spPr>
          <a:xfrm>
            <a:off x="7823814" y="4199600"/>
            <a:ext cx="2902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</a:rPr>
              <a:t>Anne Dubray</a:t>
            </a:r>
            <a:endParaRPr b="1" sz="2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</a:rPr>
              <a:t>Senior UX Designer, VIANEO</a:t>
            </a:r>
            <a:endParaRPr sz="1600">
              <a:solidFill>
                <a:schemeClr val="lt1"/>
              </a:solidFill>
            </a:endParaRPr>
          </a:p>
        </p:txBody>
      </p:sp>
      <p:pic>
        <p:nvPicPr>
          <p:cNvPr id="314" name="Google Shape;314;g38985c201e3_0_0" title="anne image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31358" y="1656375"/>
            <a:ext cx="2369400" cy="2369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3a7dc262d25_0_16"/>
          <p:cNvSpPr txBox="1"/>
          <p:nvPr/>
        </p:nvSpPr>
        <p:spPr>
          <a:xfrm>
            <a:off x="3741725" y="319525"/>
            <a:ext cx="80640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r"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rPr lang="en-US" sz="2800">
                <a:solidFill>
                  <a:srgbClr val="26226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2) </a:t>
            </a:r>
            <a:r>
              <a:rPr lang="en-US" sz="2800">
                <a:solidFill>
                  <a:srgbClr val="26226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Rendre l’innovation accessible à tous</a:t>
            </a:r>
            <a:endParaRPr sz="2800">
              <a:solidFill>
                <a:srgbClr val="26226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342900" lvl="0" marL="342900" rtl="0" algn="r"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t/>
            </a:r>
            <a:endParaRPr sz="2800">
              <a:solidFill>
                <a:srgbClr val="26226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342900" lvl="0" marL="342900" rtl="0" algn="r"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t/>
            </a:r>
            <a:endParaRPr sz="2800">
              <a:solidFill>
                <a:srgbClr val="26226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342900" lvl="0" marL="342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t/>
            </a:r>
            <a:endParaRPr sz="2800">
              <a:solidFill>
                <a:srgbClr val="26226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65" name="Google Shape;565;g3a7dc262d25_0_16"/>
          <p:cNvSpPr/>
          <p:nvPr/>
        </p:nvSpPr>
        <p:spPr>
          <a:xfrm>
            <a:off x="3128827" y="458450"/>
            <a:ext cx="1111800" cy="247500"/>
          </a:xfrm>
          <a:prstGeom prst="mathMinus">
            <a:avLst>
              <a:gd fmla="val 23520" name="adj1"/>
            </a:avLst>
          </a:prstGeom>
          <a:solidFill>
            <a:srgbClr val="F164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g3a7dc262d25_0_16"/>
          <p:cNvSpPr/>
          <p:nvPr/>
        </p:nvSpPr>
        <p:spPr>
          <a:xfrm>
            <a:off x="545100" y="1065163"/>
            <a:ext cx="11101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lang="en-US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L’accessibilité du futur n’est plus seulement numérique, elle est augmentée, contextuelle et multi-sensorielle.</a:t>
            </a:r>
            <a:endParaRPr b="1"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7" name="Google Shape;567;g3a7dc262d25_0_16"/>
          <p:cNvSpPr txBox="1"/>
          <p:nvPr/>
        </p:nvSpPr>
        <p:spPr>
          <a:xfrm>
            <a:off x="0" y="6479275"/>
            <a:ext cx="121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>
                <a:solidFill>
                  <a:schemeClr val="accent5"/>
                </a:solidFill>
              </a:rPr>
              <a:t>🎤 </a:t>
            </a:r>
            <a:r>
              <a:rPr b="1" i="1" lang="en-US">
                <a:solidFill>
                  <a:schemeClr val="lt1"/>
                </a:solidFill>
              </a:rPr>
              <a:t> </a:t>
            </a:r>
            <a:r>
              <a:rPr b="1" i="1" lang="en-US">
                <a:solidFill>
                  <a:schemeClr val="lt1"/>
                </a:solidFill>
              </a:rPr>
              <a:t>En lien avec l’atelier de </a:t>
            </a:r>
            <a:r>
              <a:rPr b="1" i="1" lang="en-US">
                <a:solidFill>
                  <a:srgbClr val="F16454"/>
                </a:solidFill>
              </a:rPr>
              <a:t>Habib Ragelhassi</a:t>
            </a:r>
            <a:r>
              <a:rPr b="1" i="1" lang="en-US">
                <a:solidFill>
                  <a:schemeClr val="lt1"/>
                </a:solidFill>
              </a:rPr>
              <a:t>, Accessibility Lead : </a:t>
            </a:r>
            <a:r>
              <a:rPr i="1" lang="en-US" sz="1300">
                <a:solidFill>
                  <a:schemeClr val="lt1"/>
                </a:solidFill>
              </a:rPr>
              <a:t>Learn how to audit the digital accessibility of your product and avoid legal issues</a:t>
            </a:r>
            <a:endParaRPr i="1" sz="1300">
              <a:solidFill>
                <a:schemeClr val="lt1"/>
              </a:solidFill>
            </a:endParaRPr>
          </a:p>
        </p:txBody>
      </p:sp>
      <p:sp>
        <p:nvSpPr>
          <p:cNvPr id="568" name="Google Shape;568;g3a7dc262d25_0_16"/>
          <p:cNvSpPr txBox="1"/>
          <p:nvPr/>
        </p:nvSpPr>
        <p:spPr>
          <a:xfrm>
            <a:off x="0" y="6140575"/>
            <a:ext cx="2384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*Web content accessibility guidelines</a:t>
            </a:r>
            <a:endParaRPr sz="1000"/>
          </a:p>
        </p:txBody>
      </p:sp>
      <p:grpSp>
        <p:nvGrpSpPr>
          <p:cNvPr id="569" name="Google Shape;569;g3a7dc262d25_0_16"/>
          <p:cNvGrpSpPr/>
          <p:nvPr/>
        </p:nvGrpSpPr>
        <p:grpSpPr>
          <a:xfrm>
            <a:off x="4346275" y="1585725"/>
            <a:ext cx="3661475" cy="4421426"/>
            <a:chOff x="4346275" y="1585725"/>
            <a:chExt cx="3661475" cy="4421426"/>
          </a:xfrm>
        </p:grpSpPr>
        <p:sp>
          <p:nvSpPr>
            <p:cNvPr id="570" name="Google Shape;570;g3a7dc262d25_0_16"/>
            <p:cNvSpPr txBox="1"/>
            <p:nvPr/>
          </p:nvSpPr>
          <p:spPr>
            <a:xfrm>
              <a:off x="4346275" y="3872351"/>
              <a:ext cx="3659100" cy="2134800"/>
            </a:xfrm>
            <a:prstGeom prst="rect">
              <a:avLst/>
            </a:prstGeom>
            <a:solidFill>
              <a:srgbClr val="D9EAD3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u="sng"/>
                <a:t>Règles pour l’IA:</a:t>
              </a:r>
              <a:br>
                <a:rPr b="1" lang="en-US"/>
              </a:br>
              <a:r>
                <a:rPr b="1" lang="en-US">
                  <a:solidFill>
                    <a:schemeClr val="dk2"/>
                  </a:solidFill>
                </a:rPr>
                <a:t>Contrôlabilité</a:t>
              </a:r>
              <a:r>
                <a:rPr lang="en-US">
                  <a:solidFill>
                    <a:schemeClr val="dk2"/>
                  </a:solidFill>
                </a:rPr>
                <a:t> </a:t>
              </a:r>
              <a:r>
                <a:rPr i="1" lang="en-US">
                  <a:solidFill>
                    <a:schemeClr val="dk2"/>
                  </a:solidFill>
                </a:rPr>
                <a:t>(arr</a:t>
              </a:r>
              <a:r>
                <a:rPr i="1" lang="en-US">
                  <a:solidFill>
                    <a:schemeClr val="dk2"/>
                  </a:solidFill>
                </a:rPr>
                <a:t>êt/correction possible</a:t>
              </a:r>
              <a:r>
                <a:rPr i="1" lang="en-US">
                  <a:solidFill>
                    <a:schemeClr val="dk2"/>
                  </a:solidFill>
                </a:rPr>
                <a:t>)</a:t>
              </a:r>
              <a:endParaRPr i="1">
                <a:solidFill>
                  <a:schemeClr val="dk2"/>
                </a:solidFill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chemeClr val="dk2"/>
                  </a:solidFill>
                </a:rPr>
                <a:t>Transparence</a:t>
              </a:r>
              <a:r>
                <a:rPr lang="en-US">
                  <a:solidFill>
                    <a:schemeClr val="dk2"/>
                  </a:solidFill>
                </a:rPr>
                <a:t> </a:t>
              </a:r>
              <a:r>
                <a:rPr i="1" lang="en-US">
                  <a:solidFill>
                    <a:schemeClr val="dk2"/>
                  </a:solidFill>
                </a:rPr>
                <a:t>(source indiqué)</a:t>
              </a:r>
              <a:endParaRPr i="1">
                <a:solidFill>
                  <a:schemeClr val="dk2"/>
                </a:solidFill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chemeClr val="dk2"/>
                  </a:solidFill>
                </a:rPr>
                <a:t>Prévention des biais </a:t>
              </a:r>
              <a:r>
                <a:rPr i="1" lang="en-US">
                  <a:solidFill>
                    <a:schemeClr val="dk2"/>
                  </a:solidFill>
                </a:rPr>
                <a:t>(audit des données d’entraînement)</a:t>
              </a:r>
              <a:endParaRPr i="1">
                <a:solidFill>
                  <a:schemeClr val="dk2"/>
                </a:solidFill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chemeClr val="dk2"/>
                  </a:solidFill>
                </a:rPr>
                <a:t>Supervision humaine </a:t>
              </a:r>
              <a:r>
                <a:rPr i="1" lang="en-US">
                  <a:solidFill>
                    <a:schemeClr val="dk2"/>
                  </a:solidFill>
                </a:rPr>
                <a:t>(vérification des contenus sensibles)</a:t>
              </a:r>
              <a:endParaRPr i="1">
                <a:solidFill>
                  <a:schemeClr val="dk2"/>
                </a:solidFill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u="sng">
                  <a:solidFill>
                    <a:schemeClr val="hlink"/>
                  </a:solidFill>
                  <a:hlinkClick r:id="rId3"/>
                </a:rPr>
                <a:t>Loi EU AI Act (2024)</a:t>
              </a:r>
              <a:endParaRPr b="1">
                <a:solidFill>
                  <a:schemeClr val="dk2"/>
                </a:solidFill>
              </a:endParaRPr>
            </a:p>
          </p:txBody>
        </p:sp>
        <p:grpSp>
          <p:nvGrpSpPr>
            <p:cNvPr id="571" name="Google Shape;571;g3a7dc262d25_0_16"/>
            <p:cNvGrpSpPr/>
            <p:nvPr/>
          </p:nvGrpSpPr>
          <p:grpSpPr>
            <a:xfrm>
              <a:off x="4349238" y="1585725"/>
              <a:ext cx="3658513" cy="2315550"/>
              <a:chOff x="3541925" y="2573950"/>
              <a:chExt cx="3658513" cy="2315550"/>
            </a:xfrm>
          </p:grpSpPr>
          <p:pic>
            <p:nvPicPr>
              <p:cNvPr id="572" name="Google Shape;572;g3a7dc262d25_0_16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3565737" y="2642723"/>
                <a:ext cx="3524550" cy="1982527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573" name="Google Shape;573;g3a7dc262d25_0_16"/>
              <p:cNvCxnSpPr/>
              <p:nvPr/>
            </p:nvCxnSpPr>
            <p:spPr>
              <a:xfrm flipH="1">
                <a:off x="3541938" y="2573950"/>
                <a:ext cx="3658500" cy="21234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574" name="Google Shape;574;g3a7dc262d25_0_16"/>
              <p:cNvSpPr txBox="1"/>
              <p:nvPr/>
            </p:nvSpPr>
            <p:spPr>
              <a:xfrm>
                <a:off x="3541925" y="4566400"/>
                <a:ext cx="1346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i="1" lang="en-US" sz="9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Source : </a:t>
                </a:r>
                <a:r>
                  <a:rPr i="1" lang="en-US" sz="900" u="sng">
                    <a:solidFill>
                      <a:schemeClr val="hlink"/>
                    </a:solidFill>
                    <a:latin typeface="Montserrat"/>
                    <a:ea typeface="Montserrat"/>
                    <a:cs typeface="Montserrat"/>
                    <a:sym typeface="Montserrat"/>
                    <a:hlinkClick r:id="rId5"/>
                  </a:rPr>
                  <a:t>BFM IA</a:t>
                </a:r>
                <a:endParaRPr i="1" sz="400"/>
              </a:p>
            </p:txBody>
          </p:sp>
        </p:grpSp>
        <p:cxnSp>
          <p:nvCxnSpPr>
            <p:cNvPr id="575" name="Google Shape;575;g3a7dc262d25_0_16"/>
            <p:cNvCxnSpPr/>
            <p:nvPr/>
          </p:nvCxnSpPr>
          <p:spPr>
            <a:xfrm rot="10800000">
              <a:off x="4371425" y="1624275"/>
              <a:ext cx="3568800" cy="202560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576" name="Google Shape;576;g3a7dc262d25_0_16"/>
          <p:cNvGrpSpPr/>
          <p:nvPr/>
        </p:nvGrpSpPr>
        <p:grpSpPr>
          <a:xfrm>
            <a:off x="8005375" y="1637775"/>
            <a:ext cx="3800400" cy="4369384"/>
            <a:chOff x="8005375" y="1637775"/>
            <a:chExt cx="3800400" cy="4369384"/>
          </a:xfrm>
        </p:grpSpPr>
        <p:pic>
          <p:nvPicPr>
            <p:cNvPr id="577" name="Google Shape;577;g3a7dc262d25_0_1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067575" y="1637775"/>
              <a:ext cx="3644248" cy="2025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8" name="Google Shape;578;g3a7dc262d25_0_16"/>
            <p:cNvSpPr txBox="1"/>
            <p:nvPr/>
          </p:nvSpPr>
          <p:spPr>
            <a:xfrm>
              <a:off x="8067588" y="4284850"/>
              <a:ext cx="365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Source : Microsoft Dynamics 365 Guides &amp; Remote Assist (pro)</a:t>
              </a:r>
              <a:endParaRPr i="1" sz="300"/>
            </a:p>
          </p:txBody>
        </p:sp>
        <p:sp>
          <p:nvSpPr>
            <p:cNvPr id="579" name="Google Shape;579;g3a7dc262d25_0_16"/>
            <p:cNvSpPr txBox="1"/>
            <p:nvPr/>
          </p:nvSpPr>
          <p:spPr>
            <a:xfrm>
              <a:off x="8072951" y="3872359"/>
              <a:ext cx="3659100" cy="2134800"/>
            </a:xfrm>
            <a:prstGeom prst="rect">
              <a:avLst/>
            </a:prstGeom>
            <a:solidFill>
              <a:srgbClr val="D9EAD3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u="sng"/>
                <a:t>Règles pour l’AR :</a:t>
              </a:r>
              <a:br>
                <a:rPr b="1" lang="en-US"/>
              </a:br>
              <a:r>
                <a:rPr b="1" lang="en-US">
                  <a:solidFill>
                    <a:schemeClr val="dk2"/>
                  </a:solidFill>
                </a:rPr>
                <a:t>Adaptation automatique </a:t>
              </a:r>
              <a:r>
                <a:rPr i="1" lang="en-US">
                  <a:solidFill>
                    <a:schemeClr val="dk2"/>
                  </a:solidFill>
                </a:rPr>
                <a:t>(au bruit, lumière, mouvement)</a:t>
              </a:r>
              <a:endParaRPr i="1">
                <a:solidFill>
                  <a:schemeClr val="dk2"/>
                </a:solidFill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chemeClr val="dk2"/>
                  </a:solidFill>
                </a:rPr>
                <a:t>Alternatives non-visuelles</a:t>
              </a:r>
              <a:r>
                <a:rPr lang="en-US">
                  <a:solidFill>
                    <a:schemeClr val="dk2"/>
                  </a:solidFill>
                </a:rPr>
                <a:t> </a:t>
              </a:r>
              <a:r>
                <a:rPr i="1" lang="en-US">
                  <a:solidFill>
                    <a:schemeClr val="dk2"/>
                  </a:solidFill>
                </a:rPr>
                <a:t>(sonore ou haptique)</a:t>
              </a:r>
              <a:endParaRPr i="1">
                <a:solidFill>
                  <a:schemeClr val="dk2"/>
                </a:solidFill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chemeClr val="dk2"/>
                  </a:solidFill>
                </a:rPr>
                <a:t>Sécurité physique </a:t>
              </a:r>
              <a:r>
                <a:rPr lang="en-US">
                  <a:solidFill>
                    <a:schemeClr val="dk2"/>
                  </a:solidFill>
                </a:rPr>
                <a:t>(</a:t>
              </a:r>
              <a:r>
                <a:rPr i="1" lang="en-US">
                  <a:solidFill>
                    <a:schemeClr val="dk2"/>
                  </a:solidFill>
                </a:rPr>
                <a:t>Détecter les obstacles réels)</a:t>
              </a:r>
              <a:endParaRPr i="1">
                <a:solidFill>
                  <a:schemeClr val="dk2"/>
                </a:solidFill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u="sng">
                  <a:solidFill>
                    <a:schemeClr val="hlink"/>
                  </a:solidFill>
                  <a:hlinkClick r:id="rId7"/>
                </a:rPr>
                <a:t>W3C Immersive Web Working Group</a:t>
              </a:r>
              <a:endParaRPr b="1">
                <a:solidFill>
                  <a:schemeClr val="dk2"/>
                </a:solidFill>
              </a:endParaRPr>
            </a:p>
          </p:txBody>
        </p:sp>
        <p:sp>
          <p:nvSpPr>
            <p:cNvPr id="580" name="Google Shape;580;g3a7dc262d25_0_16"/>
            <p:cNvSpPr txBox="1"/>
            <p:nvPr/>
          </p:nvSpPr>
          <p:spPr>
            <a:xfrm>
              <a:off x="8005375" y="3578175"/>
              <a:ext cx="3800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9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Source : Microsoft Dynamics 365 Guides &amp; Remote Assist (pro)</a:t>
              </a:r>
              <a:endParaRPr i="1" sz="900"/>
            </a:p>
          </p:txBody>
        </p:sp>
      </p:grpSp>
      <p:grpSp>
        <p:nvGrpSpPr>
          <p:cNvPr id="581" name="Google Shape;581;g3a7dc262d25_0_16"/>
          <p:cNvGrpSpPr/>
          <p:nvPr/>
        </p:nvGrpSpPr>
        <p:grpSpPr>
          <a:xfrm>
            <a:off x="624950" y="1700800"/>
            <a:ext cx="3659100" cy="4306362"/>
            <a:chOff x="624950" y="1700800"/>
            <a:chExt cx="3659100" cy="4306362"/>
          </a:xfrm>
        </p:grpSpPr>
        <p:sp>
          <p:nvSpPr>
            <p:cNvPr id="582" name="Google Shape;582;g3a7dc262d25_0_16"/>
            <p:cNvSpPr txBox="1"/>
            <p:nvPr/>
          </p:nvSpPr>
          <p:spPr>
            <a:xfrm>
              <a:off x="624950" y="3872362"/>
              <a:ext cx="3659100" cy="2134800"/>
            </a:xfrm>
            <a:prstGeom prst="rect">
              <a:avLst/>
            </a:prstGeom>
            <a:solidFill>
              <a:srgbClr val="D9EAD3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u="sng">
                  <a:solidFill>
                    <a:schemeClr val="dk1"/>
                  </a:solidFill>
                </a:rPr>
                <a:t>Règles existantes</a:t>
              </a:r>
              <a:r>
                <a:rPr b="1" lang="en-US" u="sng">
                  <a:solidFill>
                    <a:schemeClr val="dk1"/>
                  </a:solidFill>
                </a:rPr>
                <a:t> :</a:t>
              </a:r>
              <a:endParaRPr b="1" u="sng">
                <a:solidFill>
                  <a:schemeClr val="dk1"/>
                </a:solidFill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2"/>
                  </a:solidFill>
                </a:rPr>
                <a:t>🌓</a:t>
              </a:r>
              <a:r>
                <a:rPr b="1" lang="en-US">
                  <a:solidFill>
                    <a:schemeClr val="dk2"/>
                  </a:solidFill>
                </a:rPr>
                <a:t>Contraste </a:t>
              </a:r>
              <a:r>
                <a:rPr lang="en-US">
                  <a:solidFill>
                    <a:schemeClr val="dk2"/>
                  </a:solidFill>
                </a:rPr>
                <a:t>(</a:t>
              </a:r>
              <a:r>
                <a:rPr lang="en-US">
                  <a:solidFill>
                    <a:schemeClr val="dk2"/>
                  </a:solidFill>
                </a:rPr>
                <a:t>&gt;=</a:t>
              </a:r>
              <a:r>
                <a:rPr lang="en-US">
                  <a:solidFill>
                    <a:schemeClr val="dk2"/>
                  </a:solidFill>
                </a:rPr>
                <a:t>4.5:1)</a:t>
              </a:r>
              <a:endParaRPr>
                <a:solidFill>
                  <a:schemeClr val="dk2"/>
                </a:solidFill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2"/>
                  </a:solidFill>
                </a:rPr>
                <a:t>👁 </a:t>
              </a:r>
              <a:r>
                <a:rPr b="1" lang="en-US">
                  <a:solidFill>
                    <a:schemeClr val="dk2"/>
                  </a:solidFill>
                </a:rPr>
                <a:t>L</a:t>
              </a:r>
              <a:r>
                <a:rPr b="1" lang="en-US">
                  <a:solidFill>
                    <a:schemeClr val="dk2"/>
                  </a:solidFill>
                </a:rPr>
                <a:t>isibilité suffisante</a:t>
              </a:r>
              <a:r>
                <a:rPr lang="en-US">
                  <a:solidFill>
                    <a:schemeClr val="dk2"/>
                  </a:solidFill>
                </a:rPr>
                <a:t> (&gt;=16px)</a:t>
              </a:r>
              <a:endParaRPr>
                <a:solidFill>
                  <a:schemeClr val="dk2"/>
                </a:solidFill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2"/>
                  </a:solidFill>
                </a:rPr>
                <a:t>🧏 </a:t>
              </a:r>
              <a:r>
                <a:rPr b="1" lang="en-US">
                  <a:solidFill>
                    <a:schemeClr val="dk2"/>
                  </a:solidFill>
                </a:rPr>
                <a:t>Sous-titres</a:t>
              </a:r>
              <a:r>
                <a:rPr lang="en-US">
                  <a:solidFill>
                    <a:schemeClr val="dk2"/>
                  </a:solidFill>
                </a:rPr>
                <a:t> et alternatives textuelles</a:t>
              </a:r>
              <a:endParaRPr>
                <a:solidFill>
                  <a:schemeClr val="dk2"/>
                </a:solidFill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2"/>
                  </a:solidFill>
                </a:rPr>
                <a:t>🖥 </a:t>
              </a:r>
              <a:r>
                <a:rPr b="1" lang="en-US">
                  <a:solidFill>
                    <a:schemeClr val="dk2"/>
                  </a:solidFill>
                </a:rPr>
                <a:t>VoiceOver</a:t>
              </a:r>
              <a:r>
                <a:rPr lang="en-US">
                  <a:solidFill>
                    <a:schemeClr val="dk2"/>
                  </a:solidFill>
                </a:rPr>
                <a:t> et lecteurs d’écran</a:t>
              </a:r>
              <a:endParaRPr>
                <a:solidFill>
                  <a:schemeClr val="dk2"/>
                </a:solidFill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2"/>
                  </a:solidFill>
                </a:rPr>
                <a:t>🌍 </a:t>
              </a:r>
              <a:r>
                <a:rPr b="1" lang="en-US">
                  <a:solidFill>
                    <a:schemeClr val="dk2"/>
                  </a:solidFill>
                </a:rPr>
                <a:t>Langage inclusif </a:t>
              </a:r>
              <a:endParaRPr b="1">
                <a:solidFill>
                  <a:schemeClr val="dk2"/>
                </a:solidFill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2"/>
                  </a:solidFill>
                </a:rPr>
                <a:t>♿ </a:t>
              </a:r>
              <a:r>
                <a:rPr b="1" lang="en-US">
                  <a:solidFill>
                    <a:schemeClr val="dk2"/>
                  </a:solidFill>
                </a:rPr>
                <a:t>Niveau d’accessibilité</a:t>
              </a:r>
              <a:r>
                <a:rPr lang="en-US">
                  <a:solidFill>
                    <a:schemeClr val="dk2"/>
                  </a:solidFill>
                </a:rPr>
                <a:t> : A, </a:t>
              </a:r>
              <a:r>
                <a:rPr b="1" lang="en-US">
                  <a:solidFill>
                    <a:schemeClr val="dk2"/>
                  </a:solidFill>
                </a:rPr>
                <a:t>AA</a:t>
              </a:r>
              <a:r>
                <a:rPr lang="en-US">
                  <a:solidFill>
                    <a:schemeClr val="dk2"/>
                  </a:solidFill>
                </a:rPr>
                <a:t>, AAA</a:t>
              </a:r>
              <a:endParaRPr>
                <a:solidFill>
                  <a:schemeClr val="dk2"/>
                </a:solidFill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-US" u="sng">
                  <a:solidFill>
                    <a:schemeClr val="hlink"/>
                  </a:solidFill>
                  <a:hlinkClick r:id="rId8"/>
                </a:rPr>
                <a:t>WCAG*</a:t>
              </a:r>
              <a:r>
                <a:rPr b="1" lang="en-US">
                  <a:solidFill>
                    <a:schemeClr val="dk2"/>
                  </a:solidFill>
                </a:rPr>
                <a:t> de W3C </a:t>
              </a:r>
              <a:endParaRPr b="1">
                <a:solidFill>
                  <a:schemeClr val="dk2"/>
                </a:solidFill>
              </a:endParaRPr>
            </a:p>
          </p:txBody>
        </p:sp>
        <p:pic>
          <p:nvPicPr>
            <p:cNvPr id="583" name="Google Shape;583;g3a7dc262d25_0_1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457662" y="2903282"/>
              <a:ext cx="1657325" cy="703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4" name="Google Shape;584;g3a7dc262d25_0_16"/>
            <p:cNvPicPr preferRelativeResize="0"/>
            <p:nvPr/>
          </p:nvPicPr>
          <p:blipFill rotWithShape="1">
            <a:blip r:embed="rId10">
              <a:alphaModFix/>
            </a:blip>
            <a:srcRect b="22329" l="15635" r="14751" t="19763"/>
            <a:stretch/>
          </p:blipFill>
          <p:spPr>
            <a:xfrm>
              <a:off x="624950" y="1700800"/>
              <a:ext cx="1875000" cy="974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g3a7dc262d25_0_16"/>
            <p:cNvPicPr preferRelativeResize="0"/>
            <p:nvPr/>
          </p:nvPicPr>
          <p:blipFill rotWithShape="1">
            <a:blip r:embed="rId11">
              <a:alphaModFix/>
            </a:blip>
            <a:srcRect b="34392" l="0" r="0" t="36792"/>
            <a:stretch/>
          </p:blipFill>
          <p:spPr>
            <a:xfrm>
              <a:off x="624950" y="3035249"/>
              <a:ext cx="1657298" cy="4775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g3a7dc262d25_0_16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2986127" y="1877802"/>
              <a:ext cx="649454" cy="7978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9de38544b2_0_64"/>
          <p:cNvSpPr txBox="1"/>
          <p:nvPr/>
        </p:nvSpPr>
        <p:spPr>
          <a:xfrm>
            <a:off x="3542630" y="319525"/>
            <a:ext cx="85887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r"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rPr lang="en-US" sz="2800">
                <a:solidFill>
                  <a:srgbClr val="26226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3) Anticiper les dérives et impacts humains</a:t>
            </a:r>
            <a:endParaRPr sz="2800">
              <a:solidFill>
                <a:srgbClr val="26226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342900" lvl="0" marL="342900" rtl="0" algn="r"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t/>
            </a:r>
            <a:endParaRPr sz="2800">
              <a:solidFill>
                <a:srgbClr val="26226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342900" lvl="0" marL="342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t/>
            </a:r>
            <a:endParaRPr sz="2800">
              <a:solidFill>
                <a:srgbClr val="26226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92" name="Google Shape;592;g39de38544b2_0_64"/>
          <p:cNvSpPr/>
          <p:nvPr/>
        </p:nvSpPr>
        <p:spPr>
          <a:xfrm>
            <a:off x="2880312" y="461375"/>
            <a:ext cx="912600" cy="247500"/>
          </a:xfrm>
          <a:prstGeom prst="mathMinus">
            <a:avLst>
              <a:gd fmla="val 23520" name="adj1"/>
            </a:avLst>
          </a:prstGeom>
          <a:solidFill>
            <a:srgbClr val="F164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3" name="Google Shape;593;g39de38544b2_0_64"/>
          <p:cNvGrpSpPr/>
          <p:nvPr/>
        </p:nvGrpSpPr>
        <p:grpSpPr>
          <a:xfrm>
            <a:off x="6190975" y="1382714"/>
            <a:ext cx="5701638" cy="4714679"/>
            <a:chOff x="6190975" y="1382714"/>
            <a:chExt cx="5701638" cy="4714679"/>
          </a:xfrm>
        </p:grpSpPr>
        <p:pic>
          <p:nvPicPr>
            <p:cNvPr id="594" name="Google Shape;594;g39de38544b2_0_6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90975" y="1382714"/>
              <a:ext cx="4677376" cy="35080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5" name="Google Shape;595;g39de38544b2_0_64"/>
            <p:cNvSpPr txBox="1"/>
            <p:nvPr/>
          </p:nvSpPr>
          <p:spPr>
            <a:xfrm>
              <a:off x="6300363" y="5023364"/>
              <a:ext cx="44586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chemeClr val="dk2"/>
                  </a:solidFill>
                </a:rPr>
                <a:t>Roue du Futur</a:t>
              </a:r>
              <a:endParaRPr b="1" sz="1600">
                <a:solidFill>
                  <a:schemeClr val="dk2"/>
                </a:solidFill>
              </a:endParaRPr>
            </a:p>
          </p:txBody>
        </p:sp>
        <p:pic>
          <p:nvPicPr>
            <p:cNvPr id="596" name="Google Shape;596;g39de38544b2_0_64"/>
            <p:cNvPicPr preferRelativeResize="0"/>
            <p:nvPr/>
          </p:nvPicPr>
          <p:blipFill rotWithShape="1">
            <a:blip r:embed="rId4">
              <a:alphaModFix/>
            </a:blip>
            <a:srcRect b="0" l="44049" r="0" t="0"/>
            <a:stretch/>
          </p:blipFill>
          <p:spPr>
            <a:xfrm rot="-7">
              <a:off x="10229218" y="4425094"/>
              <a:ext cx="1663395" cy="1672297"/>
            </a:xfrm>
            <a:prstGeom prst="rect">
              <a:avLst/>
            </a:prstGeom>
            <a:noFill/>
            <a:ln>
              <a:noFill/>
            </a:ln>
            <a:effectLst>
              <a:outerShdw blurRad="200025" rotWithShape="0" algn="bl" dir="5400000" dist="1905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597" name="Google Shape;597;g39de38544b2_0_64"/>
          <p:cNvSpPr/>
          <p:nvPr/>
        </p:nvSpPr>
        <p:spPr>
          <a:xfrm>
            <a:off x="441000" y="1579975"/>
            <a:ext cx="5621400" cy="6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🧠 Chaque technologie émergente change nos comportements, nos usages et </a:t>
            </a:r>
            <a:r>
              <a:rPr b="1"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société</a:t>
            </a:r>
            <a:r>
              <a:rPr b="1"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8" name="Google Shape;598;g39de38544b2_0_64"/>
          <p:cNvSpPr/>
          <p:nvPr/>
        </p:nvSpPr>
        <p:spPr>
          <a:xfrm>
            <a:off x="441000" y="2409638"/>
            <a:ext cx="5621400" cy="16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⚖️</a:t>
            </a:r>
            <a:r>
              <a:rPr b="1"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L’UX doit évaluer les conséquences (+/-) éthiques, cognitives et sociales des innovations :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-"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Deepfakes IA (ex : réalisé avec </a:t>
            </a:r>
            <a:r>
              <a:rPr lang="en-US" sz="16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Sora</a:t>
            </a: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-"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Dépendance aux IA </a:t>
            </a:r>
            <a:endParaRPr i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-"/>
            </a:pPr>
            <a:r>
              <a:rPr i="1"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Compagnon: </a:t>
            </a:r>
            <a:r>
              <a:rPr i="1" lang="en-US" sz="16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6"/>
              </a:rPr>
              <a:t>Replika</a:t>
            </a: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bloqué en </a:t>
            </a:r>
            <a:r>
              <a:rPr lang="en-US" sz="16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7"/>
              </a:rPr>
              <a:t>Italie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-"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Explosion de la consommation énergétique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99" name="Google Shape;599;g39de38544b2_0_64"/>
          <p:cNvGrpSpPr/>
          <p:nvPr/>
        </p:nvGrpSpPr>
        <p:grpSpPr>
          <a:xfrm>
            <a:off x="506700" y="4239800"/>
            <a:ext cx="5736600" cy="2223225"/>
            <a:chOff x="506700" y="4239800"/>
            <a:chExt cx="5736600" cy="2223225"/>
          </a:xfrm>
        </p:grpSpPr>
        <p:grpSp>
          <p:nvGrpSpPr>
            <p:cNvPr id="600" name="Google Shape;600;g39de38544b2_0_64"/>
            <p:cNvGrpSpPr/>
            <p:nvPr/>
          </p:nvGrpSpPr>
          <p:grpSpPr>
            <a:xfrm>
              <a:off x="506700" y="4239800"/>
              <a:ext cx="5736600" cy="2223225"/>
              <a:chOff x="506700" y="4239800"/>
              <a:chExt cx="5736600" cy="2223225"/>
            </a:xfrm>
          </p:grpSpPr>
          <p:pic>
            <p:nvPicPr>
              <p:cNvPr id="601" name="Google Shape;601;g39de38544b2_0_64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593700" y="4239800"/>
                <a:ext cx="2997374" cy="199824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02" name="Google Shape;602;g39de38544b2_0_64"/>
              <p:cNvSpPr txBox="1"/>
              <p:nvPr/>
            </p:nvSpPr>
            <p:spPr>
              <a:xfrm>
                <a:off x="506700" y="6170525"/>
                <a:ext cx="3084300" cy="29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700"/>
                  <a:t>Pexels : </a:t>
                </a:r>
                <a:r>
                  <a:rPr lang="en-US" sz="700" u="sng">
                    <a:solidFill>
                      <a:schemeClr val="hlink"/>
                    </a:solidFill>
                    <a:hlinkClick r:id="rId9"/>
                  </a:rPr>
                  <a:t>Photo de cottonbro studio</a:t>
                </a:r>
                <a:r>
                  <a:rPr lang="en-US" sz="700"/>
                  <a:t>: </a:t>
                </a:r>
                <a:endParaRPr sz="700"/>
              </a:p>
            </p:txBody>
          </p:sp>
          <p:sp>
            <p:nvSpPr>
              <p:cNvPr id="603" name="Google Shape;603;g39de38544b2_0_64"/>
              <p:cNvSpPr txBox="1"/>
              <p:nvPr/>
            </p:nvSpPr>
            <p:spPr>
              <a:xfrm>
                <a:off x="3591000" y="5454475"/>
                <a:ext cx="2652300" cy="831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Face aux dérives possibles, </a:t>
                </a:r>
                <a:r>
                  <a:rPr b="1" lang="en-US">
                    <a:solidFill>
                      <a:srgbClr val="F16454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l’UX devient un garde-fou </a:t>
                </a:r>
                <a:r>
                  <a:rPr lang="en-US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essentiel.</a:t>
                </a:r>
                <a:endParaRPr sz="1200"/>
              </a:p>
            </p:txBody>
          </p:sp>
        </p:grpSp>
        <p:pic>
          <p:nvPicPr>
            <p:cNvPr id="604" name="Google Shape;604;g39de38544b2_0_64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691950" y="4239825"/>
              <a:ext cx="851625" cy="12774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37013e3a3d7_0_23"/>
          <p:cNvSpPr txBox="1"/>
          <p:nvPr/>
        </p:nvSpPr>
        <p:spPr>
          <a:xfrm>
            <a:off x="4896188" y="2710709"/>
            <a:ext cx="1944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/>
              <a:t>IA Agentique</a:t>
            </a:r>
            <a:endParaRPr b="1" sz="2100"/>
          </a:p>
        </p:txBody>
      </p:sp>
      <p:grpSp>
        <p:nvGrpSpPr>
          <p:cNvPr id="611" name="Google Shape;611;g37013e3a3d7_0_23"/>
          <p:cNvGrpSpPr/>
          <p:nvPr/>
        </p:nvGrpSpPr>
        <p:grpSpPr>
          <a:xfrm>
            <a:off x="231750" y="3218609"/>
            <a:ext cx="5922900" cy="3123291"/>
            <a:chOff x="231750" y="3218609"/>
            <a:chExt cx="5922900" cy="3123291"/>
          </a:xfrm>
        </p:grpSpPr>
        <p:sp>
          <p:nvSpPr>
            <p:cNvPr id="612" name="Google Shape;612;g37013e3a3d7_0_23"/>
            <p:cNvSpPr txBox="1"/>
            <p:nvPr/>
          </p:nvSpPr>
          <p:spPr>
            <a:xfrm>
              <a:off x="3493800" y="4113400"/>
              <a:ext cx="19440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38761D"/>
                  </a:solidFill>
                </a:rPr>
                <a:t>(+)Multiplication des instances IA</a:t>
              </a:r>
              <a:endParaRPr b="1" sz="1300">
                <a:solidFill>
                  <a:srgbClr val="38761D"/>
                </a:solidFill>
              </a:endParaRPr>
            </a:p>
          </p:txBody>
        </p:sp>
        <p:cxnSp>
          <p:nvCxnSpPr>
            <p:cNvPr id="613" name="Google Shape;613;g37013e3a3d7_0_23"/>
            <p:cNvCxnSpPr>
              <a:stCxn id="610" idx="2"/>
              <a:endCxn id="612" idx="0"/>
            </p:cNvCxnSpPr>
            <p:nvPr/>
          </p:nvCxnSpPr>
          <p:spPr>
            <a:xfrm flipH="1">
              <a:off x="4465688" y="3218609"/>
              <a:ext cx="1402500" cy="894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614" name="Google Shape;614;g37013e3a3d7_0_23"/>
            <p:cNvSpPr txBox="1"/>
            <p:nvPr/>
          </p:nvSpPr>
          <p:spPr>
            <a:xfrm>
              <a:off x="2357325" y="5141300"/>
              <a:ext cx="17922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F16454"/>
                  </a:solidFill>
                </a:rPr>
                <a:t>(-) E</a:t>
              </a:r>
              <a:r>
                <a:rPr lang="en-US" sz="1200">
                  <a:solidFill>
                    <a:srgbClr val="F16454"/>
                  </a:solidFill>
                </a:rPr>
                <a:t>xplosion de la consommation énergétique</a:t>
              </a:r>
              <a:endParaRPr sz="1200">
                <a:solidFill>
                  <a:srgbClr val="F16454"/>
                </a:solidFill>
              </a:endParaRPr>
            </a:p>
          </p:txBody>
        </p:sp>
        <p:sp>
          <p:nvSpPr>
            <p:cNvPr id="615" name="Google Shape;615;g37013e3a3d7_0_23"/>
            <p:cNvSpPr txBox="1"/>
            <p:nvPr/>
          </p:nvSpPr>
          <p:spPr>
            <a:xfrm>
              <a:off x="4424850" y="5233700"/>
              <a:ext cx="17298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accent6"/>
                  </a:solidFill>
                </a:rPr>
                <a:t>(+)</a:t>
              </a:r>
              <a:r>
                <a:rPr lang="en-US" sz="1200">
                  <a:solidFill>
                    <a:schemeClr val="accent6"/>
                  </a:solidFill>
                </a:rPr>
                <a:t>Optimisation recherchée</a:t>
              </a:r>
              <a:endParaRPr sz="1200">
                <a:solidFill>
                  <a:schemeClr val="accent6"/>
                </a:solidFill>
              </a:endParaRPr>
            </a:p>
          </p:txBody>
        </p:sp>
        <p:sp>
          <p:nvSpPr>
            <p:cNvPr id="616" name="Google Shape;616;g37013e3a3d7_0_23"/>
            <p:cNvSpPr txBox="1"/>
            <p:nvPr/>
          </p:nvSpPr>
          <p:spPr>
            <a:xfrm>
              <a:off x="231750" y="5787800"/>
              <a:ext cx="17922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F16454"/>
                  </a:solidFill>
                </a:rPr>
                <a:t>(-) I</a:t>
              </a:r>
              <a:r>
                <a:rPr lang="en-US" sz="1200">
                  <a:solidFill>
                    <a:srgbClr val="F16454"/>
                  </a:solidFill>
                </a:rPr>
                <a:t>mpact carbone et environnemental</a:t>
              </a:r>
              <a:endParaRPr sz="1200">
                <a:solidFill>
                  <a:srgbClr val="F16454"/>
                </a:solidFill>
              </a:endParaRPr>
            </a:p>
          </p:txBody>
        </p:sp>
        <p:cxnSp>
          <p:nvCxnSpPr>
            <p:cNvPr id="617" name="Google Shape;617;g37013e3a3d7_0_23"/>
            <p:cNvCxnSpPr>
              <a:stCxn id="612" idx="2"/>
              <a:endCxn id="614" idx="0"/>
            </p:cNvCxnSpPr>
            <p:nvPr/>
          </p:nvCxnSpPr>
          <p:spPr>
            <a:xfrm flipH="1">
              <a:off x="3253500" y="4729000"/>
              <a:ext cx="1212300" cy="412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18" name="Google Shape;618;g37013e3a3d7_0_23"/>
            <p:cNvCxnSpPr>
              <a:stCxn id="615" idx="0"/>
              <a:endCxn id="612" idx="2"/>
            </p:cNvCxnSpPr>
            <p:nvPr/>
          </p:nvCxnSpPr>
          <p:spPr>
            <a:xfrm rot="10800000">
              <a:off x="4465950" y="4729100"/>
              <a:ext cx="823800" cy="504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19" name="Google Shape;619;g37013e3a3d7_0_23"/>
            <p:cNvCxnSpPr>
              <a:stCxn id="616" idx="0"/>
              <a:endCxn id="614" idx="1"/>
            </p:cNvCxnSpPr>
            <p:nvPr/>
          </p:nvCxnSpPr>
          <p:spPr>
            <a:xfrm flipH="1" rot="10800000">
              <a:off x="1127850" y="5510900"/>
              <a:ext cx="1229400" cy="27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descr="a blue cube with green and red dots on the side (fourni par Tenor)" id="620" name="Google Shape;620;g37013e3a3d7_0_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301" y="4570453"/>
              <a:ext cx="958500" cy="101879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1" name="Google Shape;621;g37013e3a3d7_0_23"/>
          <p:cNvGrpSpPr/>
          <p:nvPr/>
        </p:nvGrpSpPr>
        <p:grpSpPr>
          <a:xfrm>
            <a:off x="108000" y="1192141"/>
            <a:ext cx="4788188" cy="3830584"/>
            <a:chOff x="108000" y="1192141"/>
            <a:chExt cx="4788188" cy="3830584"/>
          </a:xfrm>
        </p:grpSpPr>
        <p:cxnSp>
          <p:nvCxnSpPr>
            <p:cNvPr id="622" name="Google Shape;622;g37013e3a3d7_0_23"/>
            <p:cNvCxnSpPr>
              <a:stCxn id="610" idx="1"/>
              <a:endCxn id="623" idx="3"/>
            </p:cNvCxnSpPr>
            <p:nvPr/>
          </p:nvCxnSpPr>
          <p:spPr>
            <a:xfrm rot="10800000">
              <a:off x="4304288" y="2964659"/>
              <a:ext cx="5919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623" name="Google Shape;623;g37013e3a3d7_0_23"/>
            <p:cNvSpPr txBox="1"/>
            <p:nvPr/>
          </p:nvSpPr>
          <p:spPr>
            <a:xfrm>
              <a:off x="2360300" y="2672150"/>
              <a:ext cx="19440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300">
                  <a:solidFill>
                    <a:srgbClr val="38761D"/>
                  </a:solidFill>
                </a:rPr>
                <a:t>(+)Délégation de la prise de décision</a:t>
              </a:r>
              <a:endParaRPr b="1" sz="1300">
                <a:solidFill>
                  <a:srgbClr val="38761D"/>
                </a:solidFill>
              </a:endParaRPr>
            </a:p>
          </p:txBody>
        </p:sp>
        <p:sp>
          <p:nvSpPr>
            <p:cNvPr id="624" name="Google Shape;624;g37013e3a3d7_0_23"/>
            <p:cNvSpPr txBox="1"/>
            <p:nvPr/>
          </p:nvSpPr>
          <p:spPr>
            <a:xfrm>
              <a:off x="1764375" y="1340875"/>
              <a:ext cx="1185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accent6"/>
                  </a:solidFill>
                </a:rPr>
                <a:t>(+)Rapidité </a:t>
              </a:r>
              <a:endParaRPr sz="1200">
                <a:solidFill>
                  <a:schemeClr val="accent6"/>
                </a:solidFill>
              </a:endParaRPr>
            </a:p>
          </p:txBody>
        </p:sp>
        <p:sp>
          <p:nvSpPr>
            <p:cNvPr id="625" name="Google Shape;625;g37013e3a3d7_0_23"/>
            <p:cNvSpPr txBox="1"/>
            <p:nvPr/>
          </p:nvSpPr>
          <p:spPr>
            <a:xfrm>
              <a:off x="108000" y="1939200"/>
              <a:ext cx="17298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accent6"/>
                  </a:solidFill>
                </a:rPr>
                <a:t>(+) Rationalité dans la gestion des données massives</a:t>
              </a:r>
              <a:endParaRPr sz="1200">
                <a:solidFill>
                  <a:schemeClr val="accent6"/>
                </a:solidFill>
              </a:endParaRPr>
            </a:p>
          </p:txBody>
        </p:sp>
        <p:sp>
          <p:nvSpPr>
            <p:cNvPr id="626" name="Google Shape;626;g37013e3a3d7_0_23"/>
            <p:cNvSpPr txBox="1"/>
            <p:nvPr/>
          </p:nvSpPr>
          <p:spPr>
            <a:xfrm>
              <a:off x="266900" y="3347225"/>
              <a:ext cx="13665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F16454"/>
                  </a:solidFill>
                </a:rPr>
                <a:t> (-) Perte de transparence</a:t>
              </a:r>
              <a:endParaRPr sz="1200">
                <a:solidFill>
                  <a:srgbClr val="F16454"/>
                </a:solidFill>
              </a:endParaRPr>
            </a:p>
          </p:txBody>
        </p:sp>
        <p:sp>
          <p:nvSpPr>
            <p:cNvPr id="627" name="Google Shape;627;g37013e3a3d7_0_23"/>
            <p:cNvSpPr txBox="1"/>
            <p:nvPr/>
          </p:nvSpPr>
          <p:spPr>
            <a:xfrm>
              <a:off x="1097525" y="4283825"/>
              <a:ext cx="19968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F16454"/>
                  </a:solidFill>
                </a:rPr>
                <a:t> (-) </a:t>
              </a:r>
              <a:r>
                <a:rPr lang="en-US" sz="1200">
                  <a:solidFill>
                    <a:srgbClr val="F16454"/>
                  </a:solidFill>
                </a:rPr>
                <a:t>Dilemmes éthiques (choix moraux ou politiques)</a:t>
              </a:r>
              <a:endParaRPr sz="1200">
                <a:solidFill>
                  <a:srgbClr val="F16454"/>
                </a:solidFill>
              </a:endParaRPr>
            </a:p>
          </p:txBody>
        </p:sp>
        <p:cxnSp>
          <p:nvCxnSpPr>
            <p:cNvPr id="628" name="Google Shape;628;g37013e3a3d7_0_23"/>
            <p:cNvCxnSpPr>
              <a:stCxn id="624" idx="2"/>
              <a:endCxn id="623" idx="1"/>
            </p:cNvCxnSpPr>
            <p:nvPr/>
          </p:nvCxnSpPr>
          <p:spPr>
            <a:xfrm>
              <a:off x="2357325" y="1710175"/>
              <a:ext cx="3000" cy="1254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29" name="Google Shape;629;g37013e3a3d7_0_23"/>
            <p:cNvCxnSpPr>
              <a:stCxn id="625" idx="2"/>
              <a:endCxn id="623" idx="1"/>
            </p:cNvCxnSpPr>
            <p:nvPr/>
          </p:nvCxnSpPr>
          <p:spPr>
            <a:xfrm>
              <a:off x="972900" y="2678100"/>
              <a:ext cx="13875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30" name="Google Shape;630;g37013e3a3d7_0_23"/>
            <p:cNvCxnSpPr>
              <a:stCxn id="626" idx="3"/>
              <a:endCxn id="623" idx="1"/>
            </p:cNvCxnSpPr>
            <p:nvPr/>
          </p:nvCxnSpPr>
          <p:spPr>
            <a:xfrm flipH="1" rot="10800000">
              <a:off x="1633400" y="2964575"/>
              <a:ext cx="726900" cy="659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31" name="Google Shape;631;g37013e3a3d7_0_23"/>
            <p:cNvCxnSpPr>
              <a:stCxn id="627" idx="0"/>
              <a:endCxn id="623" idx="1"/>
            </p:cNvCxnSpPr>
            <p:nvPr/>
          </p:nvCxnSpPr>
          <p:spPr>
            <a:xfrm flipH="1" rot="10800000">
              <a:off x="2095925" y="2964725"/>
              <a:ext cx="264300" cy="1319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descr="a cartoon of sonic the hedgehog is running in the air (fourni par Tenor)" id="632" name="Google Shape;632;g37013e3a3d7_0_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2750" y="1192141"/>
              <a:ext cx="1185900" cy="6667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3" name="Google Shape;633;g37013e3a3d7_0_23"/>
          <p:cNvGrpSpPr/>
          <p:nvPr/>
        </p:nvGrpSpPr>
        <p:grpSpPr>
          <a:xfrm>
            <a:off x="5868250" y="3218500"/>
            <a:ext cx="6223975" cy="2997950"/>
            <a:chOff x="5868250" y="3218500"/>
            <a:chExt cx="6223975" cy="2997950"/>
          </a:xfrm>
        </p:grpSpPr>
        <p:sp>
          <p:nvSpPr>
            <p:cNvPr id="634" name="Google Shape;634;g37013e3a3d7_0_23"/>
            <p:cNvSpPr txBox="1"/>
            <p:nvPr/>
          </p:nvSpPr>
          <p:spPr>
            <a:xfrm>
              <a:off x="6338500" y="4113400"/>
              <a:ext cx="18807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38761D"/>
                  </a:solidFill>
                </a:rPr>
                <a:t>(+)Reconfiguration des métiers</a:t>
              </a:r>
              <a:endParaRPr b="1" sz="1300">
                <a:solidFill>
                  <a:srgbClr val="38761D"/>
                </a:solidFill>
              </a:endParaRPr>
            </a:p>
          </p:txBody>
        </p:sp>
        <p:cxnSp>
          <p:nvCxnSpPr>
            <p:cNvPr id="635" name="Google Shape;635;g37013e3a3d7_0_23"/>
            <p:cNvCxnSpPr>
              <a:stCxn id="634" idx="0"/>
              <a:endCxn id="610" idx="2"/>
            </p:cNvCxnSpPr>
            <p:nvPr/>
          </p:nvCxnSpPr>
          <p:spPr>
            <a:xfrm rot="10800000">
              <a:off x="5868250" y="3218500"/>
              <a:ext cx="1410600" cy="894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636" name="Google Shape;636;g37013e3a3d7_0_23"/>
            <p:cNvSpPr txBox="1"/>
            <p:nvPr/>
          </p:nvSpPr>
          <p:spPr>
            <a:xfrm>
              <a:off x="9939725" y="4818450"/>
              <a:ext cx="21525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F16454"/>
                  </a:solidFill>
                </a:rPr>
                <a:t> (-) </a:t>
              </a:r>
              <a:r>
                <a:rPr lang="en-US" sz="1200">
                  <a:solidFill>
                    <a:srgbClr val="F16454"/>
                  </a:solidFill>
                </a:rPr>
                <a:t>Disparition d’emplois intermédiaires</a:t>
              </a:r>
              <a:endParaRPr sz="1200">
                <a:solidFill>
                  <a:srgbClr val="F16454"/>
                </a:solidFill>
              </a:endParaRPr>
            </a:p>
          </p:txBody>
        </p:sp>
        <p:cxnSp>
          <p:nvCxnSpPr>
            <p:cNvPr id="637" name="Google Shape;637;g37013e3a3d7_0_23"/>
            <p:cNvCxnSpPr>
              <a:stCxn id="636" idx="1"/>
              <a:endCxn id="634" idx="3"/>
            </p:cNvCxnSpPr>
            <p:nvPr/>
          </p:nvCxnSpPr>
          <p:spPr>
            <a:xfrm rot="10800000">
              <a:off x="8219225" y="4421100"/>
              <a:ext cx="1720500" cy="674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38" name="Google Shape;638;g37013e3a3d7_0_23"/>
            <p:cNvCxnSpPr>
              <a:stCxn id="639" idx="0"/>
              <a:endCxn id="634" idx="3"/>
            </p:cNvCxnSpPr>
            <p:nvPr/>
          </p:nvCxnSpPr>
          <p:spPr>
            <a:xfrm rot="10800000">
              <a:off x="8219200" y="4421200"/>
              <a:ext cx="1524300" cy="10563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40" name="Google Shape;640;g37013e3a3d7_0_23"/>
            <p:cNvCxnSpPr>
              <a:stCxn id="641" idx="0"/>
              <a:endCxn id="634" idx="3"/>
            </p:cNvCxnSpPr>
            <p:nvPr/>
          </p:nvCxnSpPr>
          <p:spPr>
            <a:xfrm flipH="1" rot="10800000">
              <a:off x="7350700" y="4421200"/>
              <a:ext cx="868500" cy="10563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descr="a picture of a man in a rainbow outfit with the words &quot; happy pride month from the mod team at yesod babygirl saga &quot; (fourni par Tenor)" id="642" name="Google Shape;642;g37013e3a3d7_0_23"/>
            <p:cNvPicPr preferRelativeResize="0"/>
            <p:nvPr/>
          </p:nvPicPr>
          <p:blipFill rotWithShape="1">
            <a:blip r:embed="rId5">
              <a:alphaModFix/>
            </a:blip>
            <a:srcRect b="0" l="0" r="0" t="22588"/>
            <a:stretch/>
          </p:blipFill>
          <p:spPr>
            <a:xfrm>
              <a:off x="8130700" y="4975525"/>
              <a:ext cx="789000" cy="1056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3" name="Google Shape;643;g37013e3a3d7_0_23"/>
            <p:cNvSpPr txBox="1"/>
            <p:nvPr/>
          </p:nvSpPr>
          <p:spPr>
            <a:xfrm>
              <a:off x="8555550" y="5477538"/>
              <a:ext cx="23757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accent6"/>
                  </a:solidFill>
                </a:rPr>
                <a:t>(+) Émergence de nouveaux rôles : AI Manager,...</a:t>
              </a:r>
              <a:endParaRPr sz="1200">
                <a:solidFill>
                  <a:schemeClr val="accent6"/>
                </a:solidFill>
              </a:endParaRPr>
            </a:p>
          </p:txBody>
        </p:sp>
        <p:sp>
          <p:nvSpPr>
            <p:cNvPr id="644" name="Google Shape;644;g37013e3a3d7_0_23"/>
            <p:cNvSpPr txBox="1"/>
            <p:nvPr/>
          </p:nvSpPr>
          <p:spPr>
            <a:xfrm>
              <a:off x="6274600" y="5477550"/>
              <a:ext cx="21525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accent6"/>
                  </a:solidFill>
                </a:rPr>
                <a:t>(+) Recentrage sur les tâches à forte valeur ajoutée </a:t>
              </a:r>
              <a:endParaRPr sz="1200">
                <a:solidFill>
                  <a:schemeClr val="accent6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accent6"/>
                  </a:solidFill>
                </a:rPr>
                <a:t>(stratégie, relation)</a:t>
              </a:r>
              <a:endParaRPr sz="1200">
                <a:solidFill>
                  <a:schemeClr val="accent6"/>
                </a:solidFill>
              </a:endParaRPr>
            </a:p>
          </p:txBody>
        </p:sp>
      </p:grpSp>
      <p:sp>
        <p:nvSpPr>
          <p:cNvPr id="645" name="Google Shape;645;g37013e3a3d7_0_23"/>
          <p:cNvSpPr txBox="1"/>
          <p:nvPr/>
        </p:nvSpPr>
        <p:spPr>
          <a:xfrm>
            <a:off x="7432100" y="32289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46" name="Google Shape;646;g37013e3a3d7_0_23"/>
          <p:cNvGrpSpPr/>
          <p:nvPr/>
        </p:nvGrpSpPr>
        <p:grpSpPr>
          <a:xfrm>
            <a:off x="6840100" y="1860263"/>
            <a:ext cx="5169875" cy="3027903"/>
            <a:chOff x="6840100" y="1860263"/>
            <a:chExt cx="5169875" cy="3027903"/>
          </a:xfrm>
        </p:grpSpPr>
        <p:cxnSp>
          <p:nvCxnSpPr>
            <p:cNvPr id="647" name="Google Shape;647;g37013e3a3d7_0_23"/>
            <p:cNvCxnSpPr>
              <a:stCxn id="648" idx="1"/>
              <a:endCxn id="610" idx="3"/>
            </p:cNvCxnSpPr>
            <p:nvPr/>
          </p:nvCxnSpPr>
          <p:spPr>
            <a:xfrm rot="10800000">
              <a:off x="6840100" y="2964650"/>
              <a:ext cx="7890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648" name="Google Shape;648;g37013e3a3d7_0_23"/>
            <p:cNvSpPr txBox="1"/>
            <p:nvPr/>
          </p:nvSpPr>
          <p:spPr>
            <a:xfrm>
              <a:off x="7629100" y="2656850"/>
              <a:ext cx="20934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38761D"/>
                  </a:solidFill>
                </a:rPr>
                <a:t>(+)Agents collaboratifs/proactifs</a:t>
              </a:r>
              <a:endParaRPr b="1" sz="1300">
                <a:solidFill>
                  <a:srgbClr val="38761D"/>
                </a:solidFill>
              </a:endParaRPr>
            </a:p>
          </p:txBody>
        </p:sp>
        <p:sp>
          <p:nvSpPr>
            <p:cNvPr id="649" name="Google Shape;649;g37013e3a3d7_0_23"/>
            <p:cNvSpPr txBox="1"/>
            <p:nvPr/>
          </p:nvSpPr>
          <p:spPr>
            <a:xfrm>
              <a:off x="9634275" y="1860263"/>
              <a:ext cx="23757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accent6"/>
                  </a:solidFill>
                </a:rPr>
                <a:t>(+) </a:t>
              </a:r>
              <a:r>
                <a:rPr lang="en-US" sz="1200">
                  <a:solidFill>
                    <a:schemeClr val="accent6"/>
                  </a:solidFill>
                </a:rPr>
                <a:t>Meilleure coordination des projets complexes</a:t>
              </a:r>
              <a:endParaRPr sz="1200">
                <a:solidFill>
                  <a:schemeClr val="accent6"/>
                </a:solidFill>
              </a:endParaRPr>
            </a:p>
          </p:txBody>
        </p:sp>
        <p:cxnSp>
          <p:nvCxnSpPr>
            <p:cNvPr id="650" name="Google Shape;650;g37013e3a3d7_0_23"/>
            <p:cNvCxnSpPr>
              <a:stCxn id="649" idx="1"/>
              <a:endCxn id="648" idx="0"/>
            </p:cNvCxnSpPr>
            <p:nvPr/>
          </p:nvCxnSpPr>
          <p:spPr>
            <a:xfrm flipH="1">
              <a:off x="8675775" y="2137313"/>
              <a:ext cx="958500" cy="519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651" name="Google Shape;651;g37013e3a3d7_0_23"/>
            <p:cNvSpPr txBox="1"/>
            <p:nvPr/>
          </p:nvSpPr>
          <p:spPr>
            <a:xfrm>
              <a:off x="9857475" y="3234350"/>
              <a:ext cx="21525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F16454"/>
                  </a:solidFill>
                </a:rPr>
                <a:t> (-) C</a:t>
              </a:r>
              <a:r>
                <a:rPr lang="en-US" sz="1200">
                  <a:solidFill>
                    <a:srgbClr val="F16454"/>
                  </a:solidFill>
                </a:rPr>
                <a:t>onfusion : qui décide ou prend le mérite</a:t>
              </a:r>
              <a:endParaRPr sz="1200">
                <a:solidFill>
                  <a:srgbClr val="F16454"/>
                </a:solidFill>
              </a:endParaRPr>
            </a:p>
          </p:txBody>
        </p:sp>
        <p:cxnSp>
          <p:nvCxnSpPr>
            <p:cNvPr id="652" name="Google Shape;652;g37013e3a3d7_0_23"/>
            <p:cNvCxnSpPr>
              <a:stCxn id="651" idx="1"/>
              <a:endCxn id="648" idx="2"/>
            </p:cNvCxnSpPr>
            <p:nvPr/>
          </p:nvCxnSpPr>
          <p:spPr>
            <a:xfrm rot="10800000">
              <a:off x="8675775" y="3272600"/>
              <a:ext cx="1181700" cy="238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descr="a black and white drawing of a person sitting at a table with the word ink in the background . (fourni par Tenor)" id="653" name="Google Shape;653;g37013e3a3d7_0_2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0280450" y="3746474"/>
              <a:ext cx="1524300" cy="114169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4" name="Google Shape;654;g37013e3a3d7_0_23"/>
          <p:cNvGrpSpPr/>
          <p:nvPr/>
        </p:nvGrpSpPr>
        <p:grpSpPr>
          <a:xfrm>
            <a:off x="3847450" y="152849"/>
            <a:ext cx="8113625" cy="2557860"/>
            <a:chOff x="3847450" y="152849"/>
            <a:chExt cx="8113625" cy="2557860"/>
          </a:xfrm>
        </p:grpSpPr>
        <p:cxnSp>
          <p:nvCxnSpPr>
            <p:cNvPr id="655" name="Google Shape;655;g37013e3a3d7_0_23"/>
            <p:cNvCxnSpPr>
              <a:stCxn id="610" idx="0"/>
              <a:endCxn id="656" idx="2"/>
            </p:cNvCxnSpPr>
            <p:nvPr/>
          </p:nvCxnSpPr>
          <p:spPr>
            <a:xfrm rot="10800000">
              <a:off x="5868188" y="2233409"/>
              <a:ext cx="0" cy="4773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657" name="Google Shape;657;g37013e3a3d7_0_23"/>
            <p:cNvSpPr txBox="1"/>
            <p:nvPr/>
          </p:nvSpPr>
          <p:spPr>
            <a:xfrm>
              <a:off x="9206475" y="260850"/>
              <a:ext cx="275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F16454"/>
                  </a:solidFill>
                </a:rPr>
                <a:t> (-) P</a:t>
              </a:r>
              <a:r>
                <a:rPr lang="en-US" sz="1200">
                  <a:solidFill>
                    <a:srgbClr val="F16454"/>
                  </a:solidFill>
                </a:rPr>
                <a:t>erte de compétences humaines</a:t>
              </a:r>
              <a:endParaRPr sz="1200">
                <a:solidFill>
                  <a:srgbClr val="F16454"/>
                </a:solidFill>
              </a:endParaRPr>
            </a:p>
          </p:txBody>
        </p:sp>
        <p:sp>
          <p:nvSpPr>
            <p:cNvPr id="656" name="Google Shape;656;g37013e3a3d7_0_23"/>
            <p:cNvSpPr txBox="1"/>
            <p:nvPr/>
          </p:nvSpPr>
          <p:spPr>
            <a:xfrm>
              <a:off x="4896100" y="1617775"/>
              <a:ext cx="19440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38761D"/>
                  </a:solidFill>
                </a:rPr>
                <a:t>(+)Automatisation tâches complexes</a:t>
              </a:r>
              <a:endParaRPr b="1" sz="1300">
                <a:solidFill>
                  <a:srgbClr val="38761D"/>
                </a:solidFill>
              </a:endParaRPr>
            </a:p>
          </p:txBody>
        </p:sp>
        <p:sp>
          <p:nvSpPr>
            <p:cNvPr id="658" name="Google Shape;658;g37013e3a3d7_0_23"/>
            <p:cNvSpPr txBox="1"/>
            <p:nvPr/>
          </p:nvSpPr>
          <p:spPr>
            <a:xfrm>
              <a:off x="8020675" y="1248475"/>
              <a:ext cx="275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F16454"/>
                  </a:solidFill>
                </a:rPr>
                <a:t> (-) </a:t>
              </a:r>
              <a:r>
                <a:rPr lang="en-US" sz="1200">
                  <a:solidFill>
                    <a:srgbClr val="F16454"/>
                  </a:solidFill>
                </a:rPr>
                <a:t>Risque de dépendance cognitive</a:t>
              </a:r>
              <a:endParaRPr sz="1200">
                <a:solidFill>
                  <a:srgbClr val="F16454"/>
                </a:solidFill>
              </a:endParaRPr>
            </a:p>
          </p:txBody>
        </p:sp>
        <p:cxnSp>
          <p:nvCxnSpPr>
            <p:cNvPr id="659" name="Google Shape;659;g37013e3a3d7_0_23"/>
            <p:cNvCxnSpPr>
              <a:stCxn id="656" idx="0"/>
              <a:endCxn id="660" idx="2"/>
            </p:cNvCxnSpPr>
            <p:nvPr/>
          </p:nvCxnSpPr>
          <p:spPr>
            <a:xfrm flipH="1" rot="10800000">
              <a:off x="5868100" y="814975"/>
              <a:ext cx="1366500" cy="802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1" name="Google Shape;661;g37013e3a3d7_0_23"/>
            <p:cNvCxnSpPr>
              <a:stCxn id="656" idx="0"/>
              <a:endCxn id="662" idx="2"/>
            </p:cNvCxnSpPr>
            <p:nvPr/>
          </p:nvCxnSpPr>
          <p:spPr>
            <a:xfrm rot="10800000">
              <a:off x="4743700" y="814975"/>
              <a:ext cx="1124400" cy="802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3" name="Google Shape;663;g37013e3a3d7_0_23"/>
            <p:cNvCxnSpPr>
              <a:stCxn id="656" idx="0"/>
              <a:endCxn id="658" idx="1"/>
            </p:cNvCxnSpPr>
            <p:nvPr/>
          </p:nvCxnSpPr>
          <p:spPr>
            <a:xfrm flipH="1" rot="10800000">
              <a:off x="5868100" y="1433275"/>
              <a:ext cx="2152500" cy="1845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4" name="Google Shape;664;g37013e3a3d7_0_23"/>
            <p:cNvCxnSpPr>
              <a:stCxn id="658" idx="1"/>
              <a:endCxn id="657" idx="1"/>
            </p:cNvCxnSpPr>
            <p:nvPr/>
          </p:nvCxnSpPr>
          <p:spPr>
            <a:xfrm flipH="1" rot="10800000">
              <a:off x="8020675" y="445525"/>
              <a:ext cx="1185900" cy="987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descr="a cartoon of spongebob and patrick that says addicted on it (fourni par Tenor)" id="665" name="Google Shape;665;g37013e3a3d7_0_2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0775275" y="806350"/>
              <a:ext cx="1030723" cy="738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cartoon illustration of a green alien with glasses looking at a chart (fourni par Tenor)" id="666" name="Google Shape;666;g37013e3a3d7_0_2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208916" y="152849"/>
              <a:ext cx="1318581" cy="98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7" name="Google Shape;667;g37013e3a3d7_0_23"/>
            <p:cNvSpPr txBox="1"/>
            <p:nvPr/>
          </p:nvSpPr>
          <p:spPr>
            <a:xfrm>
              <a:off x="3847450" y="260850"/>
              <a:ext cx="17922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accent6"/>
                  </a:solidFill>
                </a:rPr>
                <a:t>(+) Moins de travail répétitif</a:t>
              </a:r>
              <a:endParaRPr sz="1200">
                <a:solidFill>
                  <a:schemeClr val="accent6"/>
                </a:solidFill>
              </a:endParaRPr>
            </a:p>
          </p:txBody>
        </p:sp>
        <p:sp>
          <p:nvSpPr>
            <p:cNvPr id="668" name="Google Shape;668;g37013e3a3d7_0_23"/>
            <p:cNvSpPr txBox="1"/>
            <p:nvPr/>
          </p:nvSpPr>
          <p:spPr>
            <a:xfrm>
              <a:off x="6338500" y="260850"/>
              <a:ext cx="17922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accent6"/>
                  </a:solidFill>
                </a:rPr>
                <a:t>(+) Aide à la décision (santé, cybersécurité)</a:t>
              </a:r>
              <a:endParaRPr sz="1200">
                <a:solidFill>
                  <a:schemeClr val="accent6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39de38544b2_0_52"/>
          <p:cNvSpPr txBox="1"/>
          <p:nvPr/>
        </p:nvSpPr>
        <p:spPr>
          <a:xfrm>
            <a:off x="3469671" y="319525"/>
            <a:ext cx="86868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r"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rPr lang="en-US" sz="2800">
                <a:solidFill>
                  <a:srgbClr val="26226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4) Designer la confiance et la transparence</a:t>
            </a:r>
            <a:endParaRPr sz="2800">
              <a:solidFill>
                <a:srgbClr val="26226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342900" lvl="0" marL="342900" rtl="0" algn="r"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t/>
            </a:r>
            <a:endParaRPr sz="2800">
              <a:solidFill>
                <a:srgbClr val="26226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342900" lvl="0" marL="342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t/>
            </a:r>
            <a:endParaRPr sz="2800">
              <a:solidFill>
                <a:srgbClr val="26226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74" name="Google Shape;674;g39de38544b2_0_52"/>
          <p:cNvSpPr/>
          <p:nvPr/>
        </p:nvSpPr>
        <p:spPr>
          <a:xfrm>
            <a:off x="3018485" y="469225"/>
            <a:ext cx="912600" cy="247500"/>
          </a:xfrm>
          <a:prstGeom prst="mathMinus">
            <a:avLst>
              <a:gd fmla="val 23520" name="adj1"/>
            </a:avLst>
          </a:prstGeom>
          <a:solidFill>
            <a:srgbClr val="F164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g39de38544b2_0_52"/>
          <p:cNvSpPr/>
          <p:nvPr/>
        </p:nvSpPr>
        <p:spPr>
          <a:xfrm>
            <a:off x="769827" y="4698600"/>
            <a:ext cx="56214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👩‍💻 Rester centré sur l’utilisateur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Utiliser l’IA comme partenaire, pas comme substitut. </a:t>
            </a:r>
            <a:r>
              <a:rPr b="1" lang="en-US" sz="16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L’humain</a:t>
            </a:r>
            <a:r>
              <a:rPr lang="en-US" sz="16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demeure au cœur de notre démarche de design.</a:t>
            </a:r>
            <a:endParaRPr sz="1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6" name="Google Shape;676;g39de38544b2_0_52"/>
          <p:cNvSpPr/>
          <p:nvPr/>
        </p:nvSpPr>
        <p:spPr>
          <a:xfrm>
            <a:off x="769825" y="2966875"/>
            <a:ext cx="5621400" cy="14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🌱 Accompagner le changement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Commencer petit et introduisez les outils d’IA progressivement (junior/senior). 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 </a:t>
            </a:r>
            <a:r>
              <a:rPr b="1" lang="en-US" sz="1600">
                <a:solidFill>
                  <a:srgbClr val="F16454"/>
                </a:solidFill>
                <a:latin typeface="Montserrat"/>
                <a:ea typeface="Montserrat"/>
                <a:cs typeface="Montserrat"/>
                <a:sym typeface="Montserrat"/>
              </a:rPr>
              <a:t>contexte</a:t>
            </a: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est la clé.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7" name="Google Shape;677;g39de38544b2_0_52"/>
          <p:cNvSpPr/>
          <p:nvPr/>
        </p:nvSpPr>
        <p:spPr>
          <a:xfrm>
            <a:off x="769827" y="1500338"/>
            <a:ext cx="5667300" cy="11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🔒 Protéger la vie privée et l’éthique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Garantir transparence, équité et contrôle des données pour préserver la confiance (rôle de la législation, AI act)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8" name="Google Shape;678;g39de38544b2_0_52"/>
          <p:cNvSpPr txBox="1"/>
          <p:nvPr/>
        </p:nvSpPr>
        <p:spPr>
          <a:xfrm>
            <a:off x="0" y="6479350"/>
            <a:ext cx="1219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lt1"/>
                </a:solidFill>
              </a:rPr>
              <a:t>Sources :</a:t>
            </a:r>
            <a:r>
              <a:rPr lang="en-US" sz="1000">
                <a:solidFill>
                  <a:schemeClr val="lt1"/>
                </a:solidFill>
              </a:rPr>
              <a:t> https://www.ideou.com/blogs/inspiration/ai-and-design-thinking?srsltid=AfmBOopXCuOy8_w3QZ5rCDR60k8_mr7wvMgrVgVh6VKeex_5HP8FqATd</a:t>
            </a:r>
            <a:endParaRPr sz="1000">
              <a:solidFill>
                <a:schemeClr val="lt1"/>
              </a:solidFill>
            </a:endParaRPr>
          </a:p>
        </p:txBody>
      </p:sp>
      <p:grpSp>
        <p:nvGrpSpPr>
          <p:cNvPr id="679" name="Google Shape;679;g39de38544b2_0_52"/>
          <p:cNvGrpSpPr/>
          <p:nvPr/>
        </p:nvGrpSpPr>
        <p:grpSpPr>
          <a:xfrm>
            <a:off x="7123575" y="1088214"/>
            <a:ext cx="4057599" cy="5268686"/>
            <a:chOff x="7123575" y="1088214"/>
            <a:chExt cx="4057599" cy="5268686"/>
          </a:xfrm>
        </p:grpSpPr>
        <p:pic>
          <p:nvPicPr>
            <p:cNvPr id="680" name="Google Shape;680;g39de38544b2_0_52" title="Frame 2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180911" y="1088214"/>
              <a:ext cx="4000256" cy="22501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1" name="Google Shape;681;g39de38544b2_0_52" title="Frame 1.png"/>
            <p:cNvPicPr preferRelativeResize="0"/>
            <p:nvPr/>
          </p:nvPicPr>
          <p:blipFill rotWithShape="1">
            <a:blip r:embed="rId4">
              <a:alphaModFix/>
            </a:blip>
            <a:srcRect b="49140" l="0" r="0" t="0"/>
            <a:stretch/>
          </p:blipFill>
          <p:spPr>
            <a:xfrm>
              <a:off x="7180911" y="3426708"/>
              <a:ext cx="4000262" cy="27126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2" name="Google Shape;682;g39de38544b2_0_52"/>
            <p:cNvSpPr txBox="1"/>
            <p:nvPr/>
          </p:nvSpPr>
          <p:spPr>
            <a:xfrm>
              <a:off x="7123575" y="6064400"/>
              <a:ext cx="30843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/>
                <a:t>Source</a:t>
              </a:r>
              <a:r>
                <a:rPr lang="en-US" sz="700"/>
                <a:t> : Swiss Markeplace Group - User Tests in Zurich</a:t>
              </a:r>
              <a:endParaRPr sz="700"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9de38544b2_0_154"/>
          <p:cNvSpPr/>
          <p:nvPr/>
        </p:nvSpPr>
        <p:spPr>
          <a:xfrm>
            <a:off x="2965649" y="461350"/>
            <a:ext cx="532200" cy="247500"/>
          </a:xfrm>
          <a:prstGeom prst="mathMinus">
            <a:avLst>
              <a:gd fmla="val 23520" name="adj1"/>
            </a:avLst>
          </a:prstGeom>
          <a:solidFill>
            <a:srgbClr val="F164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g39de38544b2_0_154"/>
          <p:cNvSpPr txBox="1"/>
          <p:nvPr/>
        </p:nvSpPr>
        <p:spPr>
          <a:xfrm>
            <a:off x="3041771" y="319525"/>
            <a:ext cx="91146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r"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rPr lang="en-US" sz="2800">
                <a:solidFill>
                  <a:srgbClr val="26226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5) </a:t>
            </a:r>
            <a:r>
              <a:rPr lang="en-US" sz="2800">
                <a:solidFill>
                  <a:srgbClr val="26226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Collaborer avec une équipe Design élargie</a:t>
            </a:r>
            <a:endParaRPr sz="2800">
              <a:solidFill>
                <a:srgbClr val="26226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342900" lvl="0" marL="342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t/>
            </a:r>
            <a:endParaRPr sz="2800">
              <a:solidFill>
                <a:srgbClr val="26226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689" name="Google Shape;689;g39de38544b2_0_154"/>
          <p:cNvGrpSpPr/>
          <p:nvPr/>
        </p:nvGrpSpPr>
        <p:grpSpPr>
          <a:xfrm>
            <a:off x="5285988" y="2361502"/>
            <a:ext cx="1083000" cy="1544100"/>
            <a:chOff x="4781825" y="484200"/>
            <a:chExt cx="1083000" cy="1544100"/>
          </a:xfrm>
        </p:grpSpPr>
        <p:sp>
          <p:nvSpPr>
            <p:cNvPr id="690" name="Google Shape;690;g39de38544b2_0_154"/>
            <p:cNvSpPr/>
            <p:nvPr/>
          </p:nvSpPr>
          <p:spPr>
            <a:xfrm>
              <a:off x="4781825" y="484200"/>
              <a:ext cx="1083000" cy="9900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91" name="Google Shape;691;g39de38544b2_0_154"/>
            <p:cNvSpPr txBox="1"/>
            <p:nvPr/>
          </p:nvSpPr>
          <p:spPr>
            <a:xfrm>
              <a:off x="4781825" y="1474200"/>
              <a:ext cx="10830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UI / Motion Designer</a:t>
              </a:r>
              <a:endParaRPr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692" name="Google Shape;692;g39de38544b2_0_154"/>
          <p:cNvGrpSpPr/>
          <p:nvPr/>
        </p:nvGrpSpPr>
        <p:grpSpPr>
          <a:xfrm>
            <a:off x="3422813" y="1072440"/>
            <a:ext cx="1083000" cy="1544100"/>
            <a:chOff x="3485263" y="1193913"/>
            <a:chExt cx="1083000" cy="1544100"/>
          </a:xfrm>
        </p:grpSpPr>
        <p:grpSp>
          <p:nvGrpSpPr>
            <p:cNvPr id="693" name="Google Shape;693;g39de38544b2_0_154"/>
            <p:cNvGrpSpPr/>
            <p:nvPr/>
          </p:nvGrpSpPr>
          <p:grpSpPr>
            <a:xfrm>
              <a:off x="3485263" y="1193913"/>
              <a:ext cx="1083000" cy="1544100"/>
              <a:chOff x="4781825" y="484200"/>
              <a:chExt cx="1083000" cy="1544100"/>
            </a:xfrm>
          </p:grpSpPr>
          <p:sp>
            <p:nvSpPr>
              <p:cNvPr id="694" name="Google Shape;694;g39de38544b2_0_154"/>
              <p:cNvSpPr/>
              <p:nvPr/>
            </p:nvSpPr>
            <p:spPr>
              <a:xfrm>
                <a:off x="4781825" y="484200"/>
                <a:ext cx="1083000" cy="9900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  <a:highlight>
                    <a:schemeClr val="lt1"/>
                  </a:highlight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695" name="Google Shape;695;g39de38544b2_0_154"/>
              <p:cNvSpPr txBox="1"/>
              <p:nvPr/>
            </p:nvSpPr>
            <p:spPr>
              <a:xfrm>
                <a:off x="4781825" y="1474200"/>
                <a:ext cx="10830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dk2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UX Researcher</a:t>
                </a:r>
                <a:endParaRPr sz="1200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  <p:pic>
          <p:nvPicPr>
            <p:cNvPr id="696" name="Google Shape;696;g39de38544b2_0_15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657238" y="1328225"/>
              <a:ext cx="739050" cy="739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97" name="Google Shape;697;g39de38544b2_0_154"/>
          <p:cNvGrpSpPr/>
          <p:nvPr/>
        </p:nvGrpSpPr>
        <p:grpSpPr>
          <a:xfrm>
            <a:off x="2414850" y="4411002"/>
            <a:ext cx="1083000" cy="1566878"/>
            <a:chOff x="2906863" y="3789163"/>
            <a:chExt cx="1083000" cy="1531500"/>
          </a:xfrm>
        </p:grpSpPr>
        <p:grpSp>
          <p:nvGrpSpPr>
            <p:cNvPr id="698" name="Google Shape;698;g39de38544b2_0_154"/>
            <p:cNvGrpSpPr/>
            <p:nvPr/>
          </p:nvGrpSpPr>
          <p:grpSpPr>
            <a:xfrm>
              <a:off x="2906863" y="3789163"/>
              <a:ext cx="1083000" cy="1531500"/>
              <a:chOff x="4781825" y="484200"/>
              <a:chExt cx="1083000" cy="1531500"/>
            </a:xfrm>
          </p:grpSpPr>
          <p:sp>
            <p:nvSpPr>
              <p:cNvPr id="699" name="Google Shape;699;g39de38544b2_0_154"/>
              <p:cNvSpPr/>
              <p:nvPr/>
            </p:nvSpPr>
            <p:spPr>
              <a:xfrm>
                <a:off x="4781825" y="484200"/>
                <a:ext cx="1083000" cy="9900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  <a:highlight>
                    <a:schemeClr val="lt1"/>
                  </a:highlight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700" name="Google Shape;700;g39de38544b2_0_154"/>
              <p:cNvSpPr txBox="1"/>
              <p:nvPr/>
            </p:nvSpPr>
            <p:spPr>
              <a:xfrm>
                <a:off x="4781825" y="1474200"/>
                <a:ext cx="1083000" cy="5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dk2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Product</a:t>
                </a:r>
                <a:endParaRPr sz="1200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dk2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Designer</a:t>
                </a:r>
                <a:endParaRPr sz="1200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  <p:pic>
          <p:nvPicPr>
            <p:cNvPr id="701" name="Google Shape;701;g39de38544b2_0_15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78838" y="3902150"/>
              <a:ext cx="739050" cy="739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02" name="Google Shape;702;g39de38544b2_0_154"/>
          <p:cNvGrpSpPr/>
          <p:nvPr/>
        </p:nvGrpSpPr>
        <p:grpSpPr>
          <a:xfrm>
            <a:off x="8423963" y="4493465"/>
            <a:ext cx="1083000" cy="1544100"/>
            <a:chOff x="4781825" y="484200"/>
            <a:chExt cx="1083000" cy="1544100"/>
          </a:xfrm>
        </p:grpSpPr>
        <p:sp>
          <p:nvSpPr>
            <p:cNvPr id="703" name="Google Shape;703;g39de38544b2_0_154"/>
            <p:cNvSpPr/>
            <p:nvPr/>
          </p:nvSpPr>
          <p:spPr>
            <a:xfrm>
              <a:off x="4781825" y="484200"/>
              <a:ext cx="1083000" cy="9900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  <a:highlight>
                  <a:schemeClr val="lt1"/>
                </a:highlight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04" name="Google Shape;704;g39de38544b2_0_154"/>
            <p:cNvSpPr txBox="1"/>
            <p:nvPr/>
          </p:nvSpPr>
          <p:spPr>
            <a:xfrm>
              <a:off x="4781825" y="1474200"/>
              <a:ext cx="10830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UX</a:t>
              </a:r>
              <a:endParaRPr sz="12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Writer</a:t>
              </a:r>
              <a:endParaRPr sz="12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705" name="Google Shape;705;g39de38544b2_0_154"/>
          <p:cNvGrpSpPr/>
          <p:nvPr/>
        </p:nvGrpSpPr>
        <p:grpSpPr>
          <a:xfrm>
            <a:off x="7512938" y="1072440"/>
            <a:ext cx="1083000" cy="1544100"/>
            <a:chOff x="4781825" y="484200"/>
            <a:chExt cx="1083000" cy="1544100"/>
          </a:xfrm>
        </p:grpSpPr>
        <p:sp>
          <p:nvSpPr>
            <p:cNvPr id="706" name="Google Shape;706;g39de38544b2_0_154"/>
            <p:cNvSpPr/>
            <p:nvPr/>
          </p:nvSpPr>
          <p:spPr>
            <a:xfrm>
              <a:off x="4781825" y="484200"/>
              <a:ext cx="1083000" cy="9900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  <a:highlight>
                  <a:schemeClr val="lt1"/>
                </a:highlight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07" name="Google Shape;707;g39de38544b2_0_154"/>
            <p:cNvSpPr txBox="1"/>
            <p:nvPr/>
          </p:nvSpPr>
          <p:spPr>
            <a:xfrm>
              <a:off x="4781825" y="1474200"/>
              <a:ext cx="10830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UX</a:t>
              </a:r>
              <a:endParaRPr sz="12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Designer</a:t>
              </a:r>
              <a:endParaRPr sz="12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708" name="Google Shape;708;g39de38544b2_0_1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84900" y="1205552"/>
            <a:ext cx="739075" cy="739075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g39de38544b2_0_154"/>
          <p:cNvSpPr/>
          <p:nvPr/>
        </p:nvSpPr>
        <p:spPr>
          <a:xfrm>
            <a:off x="9986225" y="2452990"/>
            <a:ext cx="1083000" cy="990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highlight>
                <a:schemeClr val="lt1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0" name="Google Shape;710;g39de38544b2_0_154"/>
          <p:cNvSpPr txBox="1"/>
          <p:nvPr/>
        </p:nvSpPr>
        <p:spPr>
          <a:xfrm>
            <a:off x="9986225" y="3442990"/>
            <a:ext cx="1083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UI/Motion Designer</a:t>
            </a:r>
            <a:endParaRPr sz="12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711" name="Google Shape;711;g39de38544b2_0_154"/>
          <p:cNvCxnSpPr>
            <a:stCxn id="712" idx="0"/>
            <a:endCxn id="694" idx="3"/>
          </p:cNvCxnSpPr>
          <p:nvPr/>
        </p:nvCxnSpPr>
        <p:spPr>
          <a:xfrm flipH="1" rot="5400000">
            <a:off x="4714338" y="1358777"/>
            <a:ext cx="1019400" cy="1436700"/>
          </a:xfrm>
          <a:prstGeom prst="curvedConnector2">
            <a:avLst/>
          </a:prstGeom>
          <a:noFill/>
          <a:ln cap="flat" cmpd="sng" w="28575">
            <a:solidFill>
              <a:srgbClr val="8E7CC3"/>
            </a:solidFill>
            <a:prstDash val="dot"/>
            <a:round/>
            <a:headEnd len="med" w="med" type="stealth"/>
            <a:tailEnd len="med" w="med" type="none"/>
          </a:ln>
        </p:spPr>
      </p:cxnSp>
      <p:cxnSp>
        <p:nvCxnSpPr>
          <p:cNvPr id="713" name="Google Shape;713;g39de38544b2_0_154"/>
          <p:cNvCxnSpPr>
            <a:stCxn id="706" idx="1"/>
            <a:endCxn id="712" idx="0"/>
          </p:cNvCxnSpPr>
          <p:nvPr/>
        </p:nvCxnSpPr>
        <p:spPr>
          <a:xfrm flipH="1">
            <a:off x="5942438" y="1567440"/>
            <a:ext cx="1570500" cy="1019400"/>
          </a:xfrm>
          <a:prstGeom prst="curvedConnector2">
            <a:avLst/>
          </a:prstGeom>
          <a:noFill/>
          <a:ln cap="flat" cmpd="sng" w="28575">
            <a:solidFill>
              <a:srgbClr val="8E7CC3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714" name="Google Shape;714;g39de38544b2_0_154"/>
          <p:cNvCxnSpPr>
            <a:stCxn id="703" idx="0"/>
            <a:endCxn id="712" idx="3"/>
          </p:cNvCxnSpPr>
          <p:nvPr/>
        </p:nvCxnSpPr>
        <p:spPr>
          <a:xfrm flipH="1" rot="5400000">
            <a:off x="7018913" y="2546915"/>
            <a:ext cx="1411500" cy="2481600"/>
          </a:xfrm>
          <a:prstGeom prst="curvedConnector2">
            <a:avLst/>
          </a:prstGeom>
          <a:noFill/>
          <a:ln cap="flat" cmpd="sng" w="28575">
            <a:solidFill>
              <a:srgbClr val="8E7CC3"/>
            </a:solidFill>
            <a:prstDash val="dot"/>
            <a:round/>
            <a:headEnd len="med" w="med" type="none"/>
            <a:tailEnd len="med" w="med" type="stealth"/>
          </a:ln>
        </p:spPr>
      </p:cxnSp>
      <p:cxnSp>
        <p:nvCxnSpPr>
          <p:cNvPr id="715" name="Google Shape;715;g39de38544b2_0_154"/>
          <p:cNvCxnSpPr>
            <a:stCxn id="716" idx="0"/>
            <a:endCxn id="717" idx="2"/>
          </p:cNvCxnSpPr>
          <p:nvPr/>
        </p:nvCxnSpPr>
        <p:spPr>
          <a:xfrm rot="-5400000">
            <a:off x="5191450" y="4189075"/>
            <a:ext cx="1442100" cy="465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8E7CC3"/>
            </a:solidFill>
            <a:prstDash val="dot"/>
            <a:round/>
            <a:headEnd len="med" w="med" type="none"/>
            <a:tailEnd len="med" w="med" type="stealth"/>
          </a:ln>
        </p:spPr>
      </p:cxnSp>
      <p:cxnSp>
        <p:nvCxnSpPr>
          <p:cNvPr id="718" name="Google Shape;718;g39de38544b2_0_154"/>
          <p:cNvCxnSpPr>
            <a:stCxn id="699" idx="3"/>
            <a:endCxn id="712" idx="1"/>
          </p:cNvCxnSpPr>
          <p:nvPr/>
        </p:nvCxnSpPr>
        <p:spPr>
          <a:xfrm flipH="1" rot="10800000">
            <a:off x="3497850" y="3081737"/>
            <a:ext cx="1902900" cy="1835700"/>
          </a:xfrm>
          <a:prstGeom prst="curvedConnector3">
            <a:avLst>
              <a:gd fmla="val 50004" name="adj1"/>
            </a:avLst>
          </a:prstGeom>
          <a:noFill/>
          <a:ln cap="flat" cmpd="sng" w="28575">
            <a:solidFill>
              <a:srgbClr val="8E7CC3"/>
            </a:solidFill>
            <a:prstDash val="dot"/>
            <a:round/>
            <a:headEnd len="med" w="med" type="none"/>
            <a:tailEnd len="med" w="med" type="stealth"/>
          </a:ln>
        </p:spPr>
      </p:cxnSp>
      <p:cxnSp>
        <p:nvCxnSpPr>
          <p:cNvPr id="719" name="Google Shape;719;g39de38544b2_0_154"/>
          <p:cNvCxnSpPr>
            <a:stCxn id="709" idx="1"/>
            <a:endCxn id="712" idx="3"/>
          </p:cNvCxnSpPr>
          <p:nvPr/>
        </p:nvCxnSpPr>
        <p:spPr>
          <a:xfrm flipH="1">
            <a:off x="6484025" y="2947990"/>
            <a:ext cx="3502200" cy="133800"/>
          </a:xfrm>
          <a:prstGeom prst="curvedConnector3">
            <a:avLst>
              <a:gd fmla="val 50002" name="adj1"/>
            </a:avLst>
          </a:prstGeom>
          <a:noFill/>
          <a:ln cap="flat" cmpd="sng" w="28575">
            <a:solidFill>
              <a:srgbClr val="8E7CC3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720" name="Google Shape;720;g39de38544b2_0_154"/>
          <p:cNvCxnSpPr>
            <a:stCxn id="699" idx="1"/>
            <a:endCxn id="721" idx="1"/>
          </p:cNvCxnSpPr>
          <p:nvPr/>
        </p:nvCxnSpPr>
        <p:spPr>
          <a:xfrm rot="10800000">
            <a:off x="1118550" y="2671037"/>
            <a:ext cx="1296300" cy="2246400"/>
          </a:xfrm>
          <a:prstGeom prst="curvedConnector3">
            <a:avLst>
              <a:gd fmla="val 118363" name="adj1"/>
            </a:avLst>
          </a:prstGeom>
          <a:noFill/>
          <a:ln cap="flat" cmpd="sng" w="28575">
            <a:solidFill>
              <a:srgbClr val="8E7CC3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722" name="Google Shape;722;g39de38544b2_0_154"/>
          <p:cNvCxnSpPr>
            <a:stCxn id="723" idx="1"/>
            <a:endCxn id="699" idx="3"/>
          </p:cNvCxnSpPr>
          <p:nvPr/>
        </p:nvCxnSpPr>
        <p:spPr>
          <a:xfrm rot="10800000">
            <a:off x="3497913" y="4917490"/>
            <a:ext cx="1849800" cy="385500"/>
          </a:xfrm>
          <a:prstGeom prst="curvedConnector3">
            <a:avLst>
              <a:gd fmla="val 50002" name="adj1"/>
            </a:avLst>
          </a:prstGeom>
          <a:noFill/>
          <a:ln cap="flat" cmpd="sng" w="28575">
            <a:solidFill>
              <a:srgbClr val="8E7CC3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724" name="Google Shape;724;g39de38544b2_0_154"/>
          <p:cNvCxnSpPr>
            <a:stCxn id="703" idx="1"/>
            <a:endCxn id="723" idx="3"/>
          </p:cNvCxnSpPr>
          <p:nvPr/>
        </p:nvCxnSpPr>
        <p:spPr>
          <a:xfrm flipH="1">
            <a:off x="6430763" y="4988465"/>
            <a:ext cx="1993200" cy="314400"/>
          </a:xfrm>
          <a:prstGeom prst="curvedConnector3">
            <a:avLst>
              <a:gd fmla="val 50001" name="adj1"/>
            </a:avLst>
          </a:prstGeom>
          <a:noFill/>
          <a:ln cap="flat" cmpd="sng" w="28575">
            <a:solidFill>
              <a:srgbClr val="8E7CC3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725" name="Google Shape;725;g39de38544b2_0_154"/>
          <p:cNvCxnSpPr>
            <a:stCxn id="709" idx="3"/>
            <a:endCxn id="703" idx="3"/>
          </p:cNvCxnSpPr>
          <p:nvPr/>
        </p:nvCxnSpPr>
        <p:spPr>
          <a:xfrm flipH="1">
            <a:off x="9506825" y="2947990"/>
            <a:ext cx="1562400" cy="2040600"/>
          </a:xfrm>
          <a:prstGeom prst="curvedConnector3">
            <a:avLst>
              <a:gd fmla="val -15241" name="adj1"/>
            </a:avLst>
          </a:prstGeom>
          <a:noFill/>
          <a:ln cap="flat" cmpd="sng" w="28575">
            <a:solidFill>
              <a:srgbClr val="8E7CC3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726" name="Google Shape;726;g39de38544b2_0_154"/>
          <p:cNvCxnSpPr>
            <a:stCxn id="706" idx="3"/>
            <a:endCxn id="709" idx="0"/>
          </p:cNvCxnSpPr>
          <p:nvPr/>
        </p:nvCxnSpPr>
        <p:spPr>
          <a:xfrm>
            <a:off x="8595938" y="1567440"/>
            <a:ext cx="1931700" cy="885600"/>
          </a:xfrm>
          <a:prstGeom prst="curvedConnector2">
            <a:avLst/>
          </a:prstGeom>
          <a:noFill/>
          <a:ln cap="flat" cmpd="sng" w="28575">
            <a:solidFill>
              <a:srgbClr val="8E7CC3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727" name="Google Shape;727;g39de38544b2_0_154"/>
          <p:cNvCxnSpPr>
            <a:stCxn id="721" idx="0"/>
            <a:endCxn id="694" idx="1"/>
          </p:cNvCxnSpPr>
          <p:nvPr/>
        </p:nvCxnSpPr>
        <p:spPr>
          <a:xfrm rot="-5400000">
            <a:off x="2237338" y="990340"/>
            <a:ext cx="608400" cy="1762800"/>
          </a:xfrm>
          <a:prstGeom prst="curvedConnector2">
            <a:avLst/>
          </a:prstGeom>
          <a:noFill/>
          <a:ln cap="flat" cmpd="sng" w="28575">
            <a:solidFill>
              <a:srgbClr val="8E7CC3"/>
            </a:solidFill>
            <a:prstDash val="dot"/>
            <a:round/>
            <a:headEnd len="med" w="med" type="none"/>
            <a:tailEnd len="med" w="med" type="none"/>
          </a:ln>
        </p:spPr>
      </p:cxnSp>
      <p:grpSp>
        <p:nvGrpSpPr>
          <p:cNvPr id="728" name="Google Shape;728;g39de38544b2_0_154"/>
          <p:cNvGrpSpPr/>
          <p:nvPr/>
        </p:nvGrpSpPr>
        <p:grpSpPr>
          <a:xfrm>
            <a:off x="5400888" y="2586827"/>
            <a:ext cx="1083000" cy="1544100"/>
            <a:chOff x="5569425" y="2718175"/>
            <a:chExt cx="1083000" cy="1544100"/>
          </a:xfrm>
        </p:grpSpPr>
        <p:grpSp>
          <p:nvGrpSpPr>
            <p:cNvPr id="729" name="Google Shape;729;g39de38544b2_0_154"/>
            <p:cNvGrpSpPr/>
            <p:nvPr/>
          </p:nvGrpSpPr>
          <p:grpSpPr>
            <a:xfrm>
              <a:off x="5569425" y="2718175"/>
              <a:ext cx="1083000" cy="1544100"/>
              <a:chOff x="4781825" y="484200"/>
              <a:chExt cx="1083000" cy="1544100"/>
            </a:xfrm>
          </p:grpSpPr>
          <p:sp>
            <p:nvSpPr>
              <p:cNvPr id="712" name="Google Shape;712;g39de38544b2_0_154"/>
              <p:cNvSpPr/>
              <p:nvPr/>
            </p:nvSpPr>
            <p:spPr>
              <a:xfrm>
                <a:off x="4781825" y="484200"/>
                <a:ext cx="1083000" cy="990000"/>
              </a:xfrm>
              <a:prstGeom prst="roundRect">
                <a:avLst>
                  <a:gd fmla="val 16667" name="adj"/>
                </a:avLst>
              </a:prstGeom>
              <a:solidFill>
                <a:srgbClr val="D9D2E9"/>
              </a:solidFill>
              <a:ln cap="flat" cmpd="sng" w="19050">
                <a:solidFill>
                  <a:srgbClr val="351C7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  <a:highlight>
                    <a:schemeClr val="lt1"/>
                  </a:highlight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730" name="Google Shape;730;g39de38544b2_0_154"/>
              <p:cNvSpPr txBox="1"/>
              <p:nvPr/>
            </p:nvSpPr>
            <p:spPr>
              <a:xfrm>
                <a:off x="4781825" y="1474200"/>
                <a:ext cx="10830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200">
                    <a:solidFill>
                      <a:srgbClr val="674EA7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Human Centric</a:t>
                </a:r>
                <a:endParaRPr b="1" sz="1200">
                  <a:solidFill>
                    <a:srgbClr val="674EA7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  <p:pic>
          <p:nvPicPr>
            <p:cNvPr id="717" name="Google Shape;717;g39de38544b2_0_15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685850" y="2786025"/>
              <a:ext cx="836625" cy="83659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731" name="Google Shape;731;g39de38544b2_0_154"/>
          <p:cNvCxnSpPr>
            <a:stCxn id="721" idx="3"/>
            <a:endCxn id="712" idx="1"/>
          </p:cNvCxnSpPr>
          <p:nvPr/>
        </p:nvCxnSpPr>
        <p:spPr>
          <a:xfrm>
            <a:off x="2201638" y="2670940"/>
            <a:ext cx="3199200" cy="411000"/>
          </a:xfrm>
          <a:prstGeom prst="curvedConnector3">
            <a:avLst>
              <a:gd fmla="val 50001" name="adj1"/>
            </a:avLst>
          </a:prstGeom>
          <a:noFill/>
          <a:ln cap="flat" cmpd="sng" w="28575">
            <a:solidFill>
              <a:srgbClr val="8E7CC3"/>
            </a:solidFill>
            <a:prstDash val="dot"/>
            <a:round/>
            <a:headEnd len="med" w="med" type="none"/>
            <a:tailEnd len="med" w="med" type="stealth"/>
          </a:ln>
        </p:spPr>
      </p:cxnSp>
      <p:cxnSp>
        <p:nvCxnSpPr>
          <p:cNvPr id="732" name="Google Shape;732;g39de38544b2_0_154"/>
          <p:cNvCxnSpPr>
            <a:stCxn id="706" idx="1"/>
            <a:endCxn id="694" idx="3"/>
          </p:cNvCxnSpPr>
          <p:nvPr/>
        </p:nvCxnSpPr>
        <p:spPr>
          <a:xfrm flipH="1">
            <a:off x="4505738" y="1567440"/>
            <a:ext cx="3007200" cy="600"/>
          </a:xfrm>
          <a:prstGeom prst="curvedConnector3">
            <a:avLst>
              <a:gd fmla="val 49999" name="adj1"/>
            </a:avLst>
          </a:prstGeom>
          <a:noFill/>
          <a:ln cap="flat" cmpd="sng" w="28575">
            <a:solidFill>
              <a:srgbClr val="8E7CC3"/>
            </a:solidFill>
            <a:prstDash val="dot"/>
            <a:round/>
            <a:headEnd len="med" w="med" type="none"/>
            <a:tailEnd len="med" w="med" type="none"/>
          </a:ln>
        </p:spPr>
      </p:cxnSp>
      <p:grpSp>
        <p:nvGrpSpPr>
          <p:cNvPr id="733" name="Google Shape;733;g39de38544b2_0_154"/>
          <p:cNvGrpSpPr/>
          <p:nvPr/>
        </p:nvGrpSpPr>
        <p:grpSpPr>
          <a:xfrm>
            <a:off x="1118638" y="2175940"/>
            <a:ext cx="1083000" cy="1544100"/>
            <a:chOff x="981288" y="1719190"/>
            <a:chExt cx="1083000" cy="1544100"/>
          </a:xfrm>
        </p:grpSpPr>
        <p:grpSp>
          <p:nvGrpSpPr>
            <p:cNvPr id="734" name="Google Shape;734;g39de38544b2_0_154"/>
            <p:cNvGrpSpPr/>
            <p:nvPr/>
          </p:nvGrpSpPr>
          <p:grpSpPr>
            <a:xfrm>
              <a:off x="981288" y="1719190"/>
              <a:ext cx="1083000" cy="1544100"/>
              <a:chOff x="4781825" y="484200"/>
              <a:chExt cx="1083000" cy="1544100"/>
            </a:xfrm>
          </p:grpSpPr>
          <p:sp>
            <p:nvSpPr>
              <p:cNvPr id="721" name="Google Shape;721;g39de38544b2_0_154"/>
              <p:cNvSpPr/>
              <p:nvPr/>
            </p:nvSpPr>
            <p:spPr>
              <a:xfrm>
                <a:off x="4781825" y="484200"/>
                <a:ext cx="1083000" cy="9900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  <a:highlight>
                    <a:schemeClr val="lt1"/>
                  </a:highlight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735" name="Google Shape;735;g39de38544b2_0_154"/>
              <p:cNvSpPr txBox="1"/>
              <p:nvPr/>
            </p:nvSpPr>
            <p:spPr>
              <a:xfrm>
                <a:off x="4781825" y="1474200"/>
                <a:ext cx="10830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dk2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Accessibility</a:t>
                </a:r>
                <a:r>
                  <a:rPr lang="en-US" sz="1200">
                    <a:solidFill>
                      <a:schemeClr val="dk2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 Specialist</a:t>
                </a:r>
                <a:endParaRPr sz="1200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  <p:pic>
          <p:nvPicPr>
            <p:cNvPr id="736" name="Google Shape;736;g39de38544b2_0_15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129501" y="1814050"/>
              <a:ext cx="802500" cy="802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37" name="Google Shape;737;g39de38544b2_0_154"/>
          <p:cNvGrpSpPr/>
          <p:nvPr/>
        </p:nvGrpSpPr>
        <p:grpSpPr>
          <a:xfrm>
            <a:off x="5347713" y="4807990"/>
            <a:ext cx="1083000" cy="1544100"/>
            <a:chOff x="6128988" y="4862615"/>
            <a:chExt cx="1083000" cy="1544100"/>
          </a:xfrm>
        </p:grpSpPr>
        <p:grpSp>
          <p:nvGrpSpPr>
            <p:cNvPr id="738" name="Google Shape;738;g39de38544b2_0_154"/>
            <p:cNvGrpSpPr/>
            <p:nvPr/>
          </p:nvGrpSpPr>
          <p:grpSpPr>
            <a:xfrm>
              <a:off x="6128988" y="4862615"/>
              <a:ext cx="1083000" cy="1544100"/>
              <a:chOff x="4781825" y="484200"/>
              <a:chExt cx="1083000" cy="1544100"/>
            </a:xfrm>
          </p:grpSpPr>
          <p:sp>
            <p:nvSpPr>
              <p:cNvPr id="723" name="Google Shape;723;g39de38544b2_0_154"/>
              <p:cNvSpPr/>
              <p:nvPr/>
            </p:nvSpPr>
            <p:spPr>
              <a:xfrm>
                <a:off x="4781825" y="484200"/>
                <a:ext cx="1083000" cy="9900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  <a:highlight>
                    <a:schemeClr val="lt1"/>
                  </a:highlight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739" name="Google Shape;739;g39de38544b2_0_154"/>
              <p:cNvSpPr txBox="1"/>
              <p:nvPr/>
            </p:nvSpPr>
            <p:spPr>
              <a:xfrm>
                <a:off x="4781825" y="1474200"/>
                <a:ext cx="10830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dk2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AI Design Enabler</a:t>
                </a:r>
                <a:endParaRPr sz="1200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  <p:pic>
          <p:nvPicPr>
            <p:cNvPr id="716" name="Google Shape;716;g39de38544b2_0_15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301000" y="4988000"/>
              <a:ext cx="739050" cy="7390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40" name="Google Shape;740;g39de38544b2_0_15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651525" y="4679115"/>
            <a:ext cx="627924" cy="62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g39de38544b2_0_15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158200" y="2578477"/>
            <a:ext cx="739050" cy="739050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g39de38544b2_0_154"/>
          <p:cNvSpPr txBox="1"/>
          <p:nvPr/>
        </p:nvSpPr>
        <p:spPr>
          <a:xfrm>
            <a:off x="0" y="6479275"/>
            <a:ext cx="121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>
                <a:solidFill>
                  <a:schemeClr val="accent5"/>
                </a:solidFill>
              </a:rPr>
              <a:t>🎤 </a:t>
            </a:r>
            <a:r>
              <a:rPr b="1" i="1" lang="en-US">
                <a:solidFill>
                  <a:schemeClr val="lt1"/>
                </a:solidFill>
              </a:rPr>
              <a:t> </a:t>
            </a:r>
            <a:r>
              <a:rPr b="1" i="1" lang="en-US">
                <a:solidFill>
                  <a:schemeClr val="lt1"/>
                </a:solidFill>
              </a:rPr>
              <a:t>En lien avec le talk de </a:t>
            </a:r>
            <a:r>
              <a:rPr b="1" i="1" lang="en-US">
                <a:solidFill>
                  <a:srgbClr val="F16454"/>
                </a:solidFill>
              </a:rPr>
              <a:t>Yuliya Denysenko Cuggia</a:t>
            </a:r>
            <a:r>
              <a:rPr b="1" i="1" lang="en-US">
                <a:solidFill>
                  <a:schemeClr val="lt1"/>
                </a:solidFill>
              </a:rPr>
              <a:t>, UX Writer : </a:t>
            </a:r>
            <a:r>
              <a:rPr i="1" lang="en-US">
                <a:solidFill>
                  <a:schemeClr val="lt1"/>
                </a:solidFill>
              </a:rPr>
              <a:t>UX Writing in the Age of AI: What it is, why it matters, and how AI helps</a:t>
            </a:r>
            <a:endParaRPr i="1">
              <a:solidFill>
                <a:schemeClr val="lt1"/>
              </a:solidFill>
            </a:endParaRPr>
          </a:p>
        </p:txBody>
      </p:sp>
      <p:grpSp>
        <p:nvGrpSpPr>
          <p:cNvPr id="743" name="Google Shape;743;g39de38544b2_0_154"/>
          <p:cNvGrpSpPr/>
          <p:nvPr/>
        </p:nvGrpSpPr>
        <p:grpSpPr>
          <a:xfrm>
            <a:off x="1944448" y="957713"/>
            <a:ext cx="9293433" cy="4075388"/>
            <a:chOff x="1944448" y="957713"/>
            <a:chExt cx="9293433" cy="4075388"/>
          </a:xfrm>
        </p:grpSpPr>
        <p:pic>
          <p:nvPicPr>
            <p:cNvPr id="744" name="Google Shape;744;g39de38544b2_0_154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944448" y="2052788"/>
              <a:ext cx="400158" cy="400200"/>
            </a:xfrm>
            <a:prstGeom prst="rect">
              <a:avLst/>
            </a:prstGeom>
            <a:noFill/>
            <a:ln>
              <a:noFill/>
            </a:ln>
            <a:effectLst>
              <a:outerShdw blurRad="142875" rotWithShape="0" algn="bl">
                <a:schemeClr val="lt1"/>
              </a:outerShdw>
            </a:effectLst>
          </p:spPr>
        </p:pic>
        <p:pic>
          <p:nvPicPr>
            <p:cNvPr id="745" name="Google Shape;745;g39de38544b2_0_154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222748" y="957713"/>
              <a:ext cx="400158" cy="400200"/>
            </a:xfrm>
            <a:prstGeom prst="rect">
              <a:avLst/>
            </a:prstGeom>
            <a:noFill/>
            <a:ln>
              <a:noFill/>
            </a:ln>
            <a:effectLst>
              <a:outerShdw blurRad="142875" rotWithShape="0" algn="bl">
                <a:schemeClr val="lt1"/>
              </a:outerShdw>
            </a:effectLst>
          </p:spPr>
        </p:pic>
        <p:pic>
          <p:nvPicPr>
            <p:cNvPr id="746" name="Google Shape;746;g39de38544b2_0_154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8333323" y="957726"/>
              <a:ext cx="400158" cy="400200"/>
            </a:xfrm>
            <a:prstGeom prst="rect">
              <a:avLst/>
            </a:prstGeom>
            <a:noFill/>
            <a:ln>
              <a:noFill/>
            </a:ln>
            <a:effectLst>
              <a:outerShdw blurRad="142875" rotWithShape="0" algn="bl">
                <a:schemeClr val="lt1"/>
              </a:outerShdw>
            </a:effectLst>
          </p:spPr>
        </p:pic>
        <p:pic>
          <p:nvPicPr>
            <p:cNvPr id="747" name="Google Shape;747;g39de38544b2_0_154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0837723" y="2361501"/>
              <a:ext cx="400158" cy="400200"/>
            </a:xfrm>
            <a:prstGeom prst="rect">
              <a:avLst/>
            </a:prstGeom>
            <a:noFill/>
            <a:ln>
              <a:noFill/>
            </a:ln>
            <a:effectLst>
              <a:outerShdw blurRad="142875" rotWithShape="0" algn="bl">
                <a:schemeClr val="lt1"/>
              </a:outerShdw>
            </a:effectLst>
          </p:spPr>
        </p:pic>
        <p:pic>
          <p:nvPicPr>
            <p:cNvPr id="748" name="Google Shape;748;g39de38544b2_0_154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9184323" y="4411001"/>
              <a:ext cx="400158" cy="400200"/>
            </a:xfrm>
            <a:prstGeom prst="rect">
              <a:avLst/>
            </a:prstGeom>
            <a:noFill/>
            <a:ln>
              <a:noFill/>
            </a:ln>
            <a:effectLst>
              <a:outerShdw blurRad="142875" rotWithShape="0" algn="bl">
                <a:schemeClr val="lt1"/>
              </a:outerShdw>
            </a:effectLst>
          </p:spPr>
        </p:pic>
        <p:pic>
          <p:nvPicPr>
            <p:cNvPr id="749" name="Google Shape;749;g39de38544b2_0_154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083723" y="4632901"/>
              <a:ext cx="400158" cy="400200"/>
            </a:xfrm>
            <a:prstGeom prst="rect">
              <a:avLst/>
            </a:prstGeom>
            <a:noFill/>
            <a:ln>
              <a:noFill/>
            </a:ln>
            <a:effectLst>
              <a:outerShdw blurRad="142875" rotWithShape="0" algn="bl">
                <a:schemeClr val="lt1"/>
              </a:outerShdw>
            </a:effectLst>
          </p:spPr>
        </p:pic>
        <p:pic>
          <p:nvPicPr>
            <p:cNvPr id="750" name="Google Shape;750;g39de38544b2_0_154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3220048" y="4278926"/>
              <a:ext cx="400158" cy="400200"/>
            </a:xfrm>
            <a:prstGeom prst="rect">
              <a:avLst/>
            </a:prstGeom>
            <a:noFill/>
            <a:ln>
              <a:noFill/>
            </a:ln>
            <a:effectLst>
              <a:outerShdw blurRad="142875" rotWithShape="0" algn="bl">
                <a:schemeClr val="lt1"/>
              </a:outerShdw>
            </a:effectLst>
          </p:spPr>
        </p:pic>
        <p:pic>
          <p:nvPicPr>
            <p:cNvPr id="751" name="Google Shape;751;g39de38544b2_0_154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178798" y="2490463"/>
              <a:ext cx="400158" cy="400200"/>
            </a:xfrm>
            <a:prstGeom prst="rect">
              <a:avLst/>
            </a:prstGeom>
            <a:noFill/>
            <a:ln>
              <a:noFill/>
            </a:ln>
            <a:effectLst>
              <a:outerShdw blurRad="142875" rotWithShape="0" algn="bl">
                <a:schemeClr val="lt1"/>
              </a:outerShdw>
            </a:effectLst>
          </p:spPr>
        </p:pic>
      </p:grpSp>
      <p:grpSp>
        <p:nvGrpSpPr>
          <p:cNvPr id="752" name="Google Shape;752;g39de38544b2_0_154"/>
          <p:cNvGrpSpPr/>
          <p:nvPr/>
        </p:nvGrpSpPr>
        <p:grpSpPr>
          <a:xfrm>
            <a:off x="7951425" y="4274760"/>
            <a:ext cx="2028119" cy="1436653"/>
            <a:chOff x="4883937" y="4493648"/>
            <a:chExt cx="2028119" cy="1436653"/>
          </a:xfrm>
        </p:grpSpPr>
        <p:grpSp>
          <p:nvGrpSpPr>
            <p:cNvPr id="753" name="Google Shape;753;g39de38544b2_0_154"/>
            <p:cNvGrpSpPr/>
            <p:nvPr/>
          </p:nvGrpSpPr>
          <p:grpSpPr>
            <a:xfrm>
              <a:off x="6543357" y="4493648"/>
              <a:ext cx="368700" cy="436102"/>
              <a:chOff x="6543357" y="4493648"/>
              <a:chExt cx="368700" cy="436102"/>
            </a:xfrm>
          </p:grpSpPr>
          <p:sp>
            <p:nvSpPr>
              <p:cNvPr id="754" name="Google Shape;754;g39de38544b2_0_154"/>
              <p:cNvSpPr/>
              <p:nvPr/>
            </p:nvSpPr>
            <p:spPr>
              <a:xfrm rot="-7889543">
                <a:off x="6667029" y="4474303"/>
                <a:ext cx="121355" cy="385489"/>
              </a:xfrm>
              <a:prstGeom prst="triangle">
                <a:avLst>
                  <a:gd fmla="val 50000" name="adj"/>
                </a:avLst>
              </a:prstGeom>
              <a:solidFill>
                <a:srgbClr val="20212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5" name="Google Shape;755;g39de38544b2_0_154"/>
              <p:cNvSpPr/>
              <p:nvPr/>
            </p:nvSpPr>
            <p:spPr>
              <a:xfrm rot="-6365003">
                <a:off x="6699953" y="4716714"/>
                <a:ext cx="85548" cy="269173"/>
              </a:xfrm>
              <a:prstGeom prst="triangle">
                <a:avLst>
                  <a:gd fmla="val 100000" name="adj"/>
                </a:avLst>
              </a:prstGeom>
              <a:solidFill>
                <a:srgbClr val="20212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56" name="Google Shape;756;g39de38544b2_0_154"/>
            <p:cNvGrpSpPr/>
            <p:nvPr/>
          </p:nvGrpSpPr>
          <p:grpSpPr>
            <a:xfrm rot="-10527799">
              <a:off x="4900608" y="5480285"/>
              <a:ext cx="368712" cy="436117"/>
              <a:chOff x="6543357" y="4493648"/>
              <a:chExt cx="368700" cy="436102"/>
            </a:xfrm>
          </p:grpSpPr>
          <p:sp>
            <p:nvSpPr>
              <p:cNvPr id="757" name="Google Shape;757;g39de38544b2_0_154"/>
              <p:cNvSpPr/>
              <p:nvPr/>
            </p:nvSpPr>
            <p:spPr>
              <a:xfrm rot="-7889543">
                <a:off x="6667029" y="4474303"/>
                <a:ext cx="121355" cy="385489"/>
              </a:xfrm>
              <a:prstGeom prst="triangle">
                <a:avLst>
                  <a:gd fmla="val 50000" name="adj"/>
                </a:avLst>
              </a:prstGeom>
              <a:solidFill>
                <a:srgbClr val="20212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8" name="Google Shape;758;g39de38544b2_0_154"/>
              <p:cNvSpPr/>
              <p:nvPr/>
            </p:nvSpPr>
            <p:spPr>
              <a:xfrm rot="-6365003">
                <a:off x="6699953" y="4716714"/>
                <a:ext cx="85548" cy="269173"/>
              </a:xfrm>
              <a:prstGeom prst="triangle">
                <a:avLst>
                  <a:gd fmla="val 100000" name="adj"/>
                </a:avLst>
              </a:prstGeom>
              <a:solidFill>
                <a:srgbClr val="20212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6454"/>
        </a:solidFill>
      </p:bgPr>
    </p:bg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3a93223af96_1_0"/>
          <p:cNvSpPr txBox="1"/>
          <p:nvPr>
            <p:ph type="ctrTitle"/>
          </p:nvPr>
        </p:nvSpPr>
        <p:spPr>
          <a:xfrm>
            <a:off x="380998" y="741275"/>
            <a:ext cx="7140900" cy="797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>
                <a:solidFill>
                  <a:srgbClr val="202122"/>
                </a:solidFill>
              </a:rPr>
              <a:t>C.A.R.E.D</a:t>
            </a:r>
            <a:endParaRPr sz="5600">
              <a:solidFill>
                <a:srgbClr val="202122"/>
              </a:solidFill>
            </a:endParaRPr>
          </a:p>
        </p:txBody>
      </p:sp>
      <p:pic>
        <p:nvPicPr>
          <p:cNvPr id="765" name="Google Shape;765;g3a93223af96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0" y="0"/>
            <a:ext cx="4572001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g3a93223af96_1_0"/>
          <p:cNvSpPr txBox="1"/>
          <p:nvPr>
            <p:ph idx="1" type="subTitle"/>
          </p:nvPr>
        </p:nvSpPr>
        <p:spPr>
          <a:xfrm>
            <a:off x="381000" y="1865450"/>
            <a:ext cx="6830700" cy="410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solidFill>
                  <a:schemeClr val="accent2"/>
                </a:solidFill>
                <a:highlight>
                  <a:schemeClr val="lt1"/>
                </a:highlight>
              </a:rPr>
              <a:t> 1 </a:t>
            </a:r>
            <a:r>
              <a:rPr b="1" lang="en-US"/>
              <a:t> </a:t>
            </a:r>
            <a:r>
              <a:rPr b="1" lang="en-US" sz="3200">
                <a:solidFill>
                  <a:srgbClr val="202122"/>
                </a:solidFill>
              </a:rPr>
              <a:t>C</a:t>
            </a:r>
            <a:r>
              <a:rPr b="1" lang="en-US"/>
              <a:t>ollaborer </a:t>
            </a:r>
            <a:r>
              <a:rPr lang="en-US"/>
              <a:t>avec une équipe Design élargie</a:t>
            </a:r>
            <a:endParaRPr b="1">
              <a:solidFill>
                <a:schemeClr val="accent2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solidFill>
                  <a:schemeClr val="accent2"/>
                </a:solidFill>
                <a:highlight>
                  <a:schemeClr val="lt1"/>
                </a:highlight>
              </a:rPr>
              <a:t> 2 </a:t>
            </a:r>
            <a:r>
              <a:rPr b="1" lang="en-US"/>
              <a:t> </a:t>
            </a:r>
            <a:r>
              <a:rPr b="1" lang="en-US" sz="3200">
                <a:solidFill>
                  <a:srgbClr val="202122"/>
                </a:solidFill>
              </a:rPr>
              <a:t>A</a:t>
            </a:r>
            <a:r>
              <a:rPr b="1" lang="en-US"/>
              <a:t>nticiper </a:t>
            </a:r>
            <a:r>
              <a:rPr lang="en-US"/>
              <a:t>les dérives et impacts humains</a:t>
            </a:r>
            <a:endParaRPr b="1">
              <a:solidFill>
                <a:schemeClr val="accent2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accent2"/>
                </a:solidFill>
                <a:highlight>
                  <a:schemeClr val="lt1"/>
                </a:highlight>
              </a:rPr>
              <a:t> 3 </a:t>
            </a:r>
            <a:r>
              <a:rPr b="1" lang="en-US"/>
              <a:t> </a:t>
            </a:r>
            <a:r>
              <a:rPr b="1" lang="en-US" sz="3200">
                <a:solidFill>
                  <a:srgbClr val="202122"/>
                </a:solidFill>
              </a:rPr>
              <a:t>R</a:t>
            </a:r>
            <a:r>
              <a:rPr b="1" lang="en-US"/>
              <a:t>endre </a:t>
            </a:r>
            <a:r>
              <a:rPr lang="en-US"/>
              <a:t>l’innovation accessible à tous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accent2"/>
                </a:solidFill>
                <a:highlight>
                  <a:schemeClr val="lt1"/>
                </a:highlight>
              </a:rPr>
              <a:t> 4 </a:t>
            </a:r>
            <a:r>
              <a:rPr b="1" lang="en-US"/>
              <a:t> </a:t>
            </a:r>
            <a:r>
              <a:rPr b="1" lang="en-US" sz="3200">
                <a:solidFill>
                  <a:srgbClr val="202122"/>
                </a:solidFill>
              </a:rPr>
              <a:t>E</a:t>
            </a:r>
            <a:r>
              <a:rPr b="1" lang="en-US"/>
              <a:t>tablir </a:t>
            </a:r>
            <a:r>
              <a:rPr lang="en-US"/>
              <a:t>la confiance et la transparence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solidFill>
                  <a:schemeClr val="accent2"/>
                </a:solidFill>
                <a:highlight>
                  <a:schemeClr val="lt1"/>
                </a:highlight>
              </a:rPr>
              <a:t> 5 </a:t>
            </a:r>
            <a:r>
              <a:rPr b="1" lang="en-US"/>
              <a:t> </a:t>
            </a:r>
            <a:r>
              <a:rPr b="1" lang="en-US" sz="3200">
                <a:solidFill>
                  <a:srgbClr val="202122"/>
                </a:solidFill>
              </a:rPr>
              <a:t>D</a:t>
            </a:r>
            <a:r>
              <a:rPr b="1" lang="en-US"/>
              <a:t>éfinir &amp; réinventer </a:t>
            </a:r>
            <a:r>
              <a:rPr lang="en-US"/>
              <a:t>le design à l’ère de l’IA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38985c201e3_0_579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Conclusion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73" name="Google Shape;773;g38985c201e3_0_579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Et messages clés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74" name="Google Shape;774;g38985c201e3_0_579"/>
          <p:cNvSpPr/>
          <p:nvPr/>
        </p:nvSpPr>
        <p:spPr>
          <a:xfrm>
            <a:off x="5593050" y="1188075"/>
            <a:ext cx="1310700" cy="1310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262262"/>
                </a:solidFill>
              </a:rPr>
              <a:t>4</a:t>
            </a:r>
            <a:endParaRPr b="1" sz="4400">
              <a:solidFill>
                <a:srgbClr val="26226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67f636de271028f6_343"/>
          <p:cNvSpPr txBox="1"/>
          <p:nvPr/>
        </p:nvSpPr>
        <p:spPr>
          <a:xfrm>
            <a:off x="6236750" y="319515"/>
            <a:ext cx="55689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rPr lang="en-US" sz="2800">
                <a:solidFill>
                  <a:srgbClr val="26226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Conclusion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g67f636de271028f6_343"/>
          <p:cNvSpPr/>
          <p:nvPr/>
        </p:nvSpPr>
        <p:spPr>
          <a:xfrm>
            <a:off x="6869670" y="481004"/>
            <a:ext cx="1543800" cy="247500"/>
          </a:xfrm>
          <a:prstGeom prst="mathMinus">
            <a:avLst>
              <a:gd fmla="val 23520" name="adj1"/>
            </a:avLst>
          </a:prstGeom>
          <a:solidFill>
            <a:srgbClr val="F164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g67f636de271028f6_343"/>
          <p:cNvSpPr/>
          <p:nvPr/>
        </p:nvSpPr>
        <p:spPr>
          <a:xfrm>
            <a:off x="6633750" y="1876725"/>
            <a:ext cx="49935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lang="en-US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Face aux </a:t>
            </a:r>
            <a:r>
              <a:rPr b="1" lang="en-US" sz="2200">
                <a:solidFill>
                  <a:srgbClr val="42719B"/>
                </a:solidFill>
                <a:latin typeface="Montserrat"/>
                <a:ea typeface="Montserrat"/>
                <a:cs typeface="Montserrat"/>
                <a:sym typeface="Montserrat"/>
              </a:rPr>
              <a:t>technologies émergentes</a:t>
            </a:r>
            <a:r>
              <a:rPr lang="en-US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en-US" sz="2200">
                <a:solidFill>
                  <a:srgbClr val="F16454"/>
                </a:solidFill>
                <a:latin typeface="Montserrat"/>
                <a:ea typeface="Montserrat"/>
                <a:cs typeface="Montserrat"/>
                <a:sym typeface="Montserrat"/>
              </a:rPr>
              <a:t>l’UX</a:t>
            </a:r>
            <a:r>
              <a:rPr lang="en-US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doit elle aussi devenir émergente :</a:t>
            </a:r>
            <a:endParaRPr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-"/>
            </a:pPr>
            <a:r>
              <a:rPr lang="en-US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adaptative</a:t>
            </a:r>
            <a:endParaRPr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-"/>
            </a:pPr>
            <a:r>
              <a:rPr lang="en-US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éthique</a:t>
            </a:r>
            <a:endParaRPr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-"/>
            </a:pPr>
            <a:r>
              <a:rPr lang="en-US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augmentée</a:t>
            </a:r>
            <a:endParaRPr i="0" sz="1200" u="none" cap="none" strike="noStrike">
              <a:solidFill>
                <a:srgbClr val="000000"/>
              </a:solidFill>
            </a:endParaRPr>
          </a:p>
        </p:txBody>
      </p:sp>
      <p:pic>
        <p:nvPicPr>
          <p:cNvPr id="782" name="Google Shape;782;g67f636de271028f6_3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200" y="1876725"/>
            <a:ext cx="5997251" cy="3373450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g67f636de271028f6_343"/>
          <p:cNvSpPr txBox="1"/>
          <p:nvPr/>
        </p:nvSpPr>
        <p:spPr>
          <a:xfrm>
            <a:off x="6633750" y="4388275"/>
            <a:ext cx="49935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42719B"/>
                </a:solidFill>
                <a:latin typeface="Montserrat"/>
                <a:ea typeface="Montserrat"/>
                <a:cs typeface="Montserrat"/>
                <a:sym typeface="Montserrat"/>
              </a:rPr>
              <a:t>L’IA </a:t>
            </a:r>
            <a:r>
              <a:rPr b="1" lang="en-US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crée des pistes et inspirent, mais </a:t>
            </a:r>
            <a:r>
              <a:rPr b="1" lang="en-US" sz="2200">
                <a:solidFill>
                  <a:srgbClr val="F16454"/>
                </a:solidFill>
                <a:latin typeface="Montserrat"/>
                <a:ea typeface="Montserrat"/>
                <a:cs typeface="Montserrat"/>
                <a:sym typeface="Montserrat"/>
              </a:rPr>
              <a:t>l’humain</a:t>
            </a:r>
            <a:r>
              <a:rPr b="1" lang="en-US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crée la direction.</a:t>
            </a:r>
            <a:endParaRPr b="1" sz="1200"/>
          </a:p>
        </p:txBody>
      </p:sp>
      <p:sp>
        <p:nvSpPr>
          <p:cNvPr id="784" name="Google Shape;784;g67f636de271028f6_343"/>
          <p:cNvSpPr txBox="1"/>
          <p:nvPr/>
        </p:nvSpPr>
        <p:spPr>
          <a:xfrm>
            <a:off x="0" y="6102950"/>
            <a:ext cx="1219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/>
              <a:t>Sources :</a:t>
            </a:r>
            <a:r>
              <a:rPr lang="en-US" sz="1000"/>
              <a:t> </a:t>
            </a:r>
            <a:r>
              <a:rPr lang="en-US" sz="1000" u="sng">
                <a:solidFill>
                  <a:schemeClr val="hlink"/>
                </a:solidFill>
                <a:hlinkClick r:id="rId4"/>
              </a:rPr>
              <a:t>https://jakobnielsenphd.substack.com/p/get-started-ai-for-ux</a:t>
            </a:r>
            <a:endParaRPr sz="1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9" name="Google Shape;78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94407" y="0"/>
            <a:ext cx="4435884" cy="1726804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5"/>
          <p:cNvSpPr txBox="1"/>
          <p:nvPr/>
        </p:nvSpPr>
        <p:spPr>
          <a:xfrm>
            <a:off x="4587065" y="2469654"/>
            <a:ext cx="572933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ExtraBold"/>
              <a:buNone/>
            </a:pPr>
            <a:r>
              <a:rPr b="1" i="0" lang="en-US" sz="60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Merci</a:t>
            </a:r>
            <a:r>
              <a:rPr b="1" i="0" lang="en-US" sz="28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ExtraBold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de votre attention 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5"/>
          <p:cNvSpPr txBox="1"/>
          <p:nvPr/>
        </p:nvSpPr>
        <p:spPr>
          <a:xfrm>
            <a:off x="4702632" y="5647193"/>
            <a:ext cx="5536053" cy="584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Montserrat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www.telecom-valley.fr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3" name="Google Shape;793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43852" y="6225186"/>
            <a:ext cx="308472" cy="30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28037" y="6179343"/>
            <a:ext cx="308472" cy="30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05443" y="6179343"/>
            <a:ext cx="308472" cy="30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0324" y="6156391"/>
            <a:ext cx="360640" cy="36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5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379535" y="6255001"/>
            <a:ext cx="232814" cy="232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38b2ddf68ed_0_0"/>
          <p:cNvSpPr txBox="1"/>
          <p:nvPr/>
        </p:nvSpPr>
        <p:spPr>
          <a:xfrm>
            <a:off x="5539824" y="319525"/>
            <a:ext cx="62658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r"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rPr lang="en-US" sz="2800">
                <a:solidFill>
                  <a:srgbClr val="26226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WUD 2025, Ligne directrice</a:t>
            </a:r>
            <a:endParaRPr>
              <a:solidFill>
                <a:schemeClr val="dk1"/>
              </a:solidFill>
            </a:endParaRPr>
          </a:p>
          <a:p>
            <a:pPr indent="-342900" lvl="0" marL="342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t/>
            </a:r>
            <a:endParaRPr sz="2800">
              <a:solidFill>
                <a:srgbClr val="26226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03" name="Google Shape;803;g38b2ddf68ed_0_0"/>
          <p:cNvSpPr/>
          <p:nvPr/>
        </p:nvSpPr>
        <p:spPr>
          <a:xfrm>
            <a:off x="4125170" y="500729"/>
            <a:ext cx="1543800" cy="247500"/>
          </a:xfrm>
          <a:prstGeom prst="mathMinus">
            <a:avLst>
              <a:gd fmla="val 23520" name="adj1"/>
            </a:avLst>
          </a:prstGeom>
          <a:solidFill>
            <a:srgbClr val="F164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g38b2ddf68ed_0_0"/>
          <p:cNvSpPr txBox="1"/>
          <p:nvPr/>
        </p:nvSpPr>
        <p:spPr>
          <a:xfrm>
            <a:off x="0" y="0"/>
            <a:ext cx="546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16454"/>
                </a:solidFill>
                <a:highlight>
                  <a:schemeClr val="lt1"/>
                </a:highlight>
              </a:rPr>
              <a:t>Mettre dernière version quand on l’a !!!!</a:t>
            </a:r>
            <a:endParaRPr b="1">
              <a:solidFill>
                <a:srgbClr val="F16454"/>
              </a:solidFill>
              <a:highlight>
                <a:schemeClr val="lt1"/>
              </a:highlight>
            </a:endParaRPr>
          </a:p>
        </p:txBody>
      </p:sp>
      <p:grpSp>
        <p:nvGrpSpPr>
          <p:cNvPr id="805" name="Google Shape;805;g38b2ddf68ed_0_0"/>
          <p:cNvGrpSpPr/>
          <p:nvPr/>
        </p:nvGrpSpPr>
        <p:grpSpPr>
          <a:xfrm>
            <a:off x="9758536" y="1205727"/>
            <a:ext cx="2223564" cy="2485483"/>
            <a:chOff x="9690975" y="2492425"/>
            <a:chExt cx="2396599" cy="2678899"/>
          </a:xfrm>
        </p:grpSpPr>
        <p:pic>
          <p:nvPicPr>
            <p:cNvPr id="806" name="Google Shape;806;g38b2ddf68ed_0_0"/>
            <p:cNvPicPr preferRelativeResize="0"/>
            <p:nvPr/>
          </p:nvPicPr>
          <p:blipFill rotWithShape="1">
            <a:blip r:embed="rId3">
              <a:alphaModFix/>
            </a:blip>
            <a:srcRect b="0" l="0" r="80342" t="75255"/>
            <a:stretch/>
          </p:blipFill>
          <p:spPr>
            <a:xfrm>
              <a:off x="9690981" y="2492425"/>
              <a:ext cx="2396593" cy="1339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7" name="Google Shape;807;g38b2ddf68ed_0_0"/>
            <p:cNvPicPr preferRelativeResize="0"/>
            <p:nvPr/>
          </p:nvPicPr>
          <p:blipFill rotWithShape="1">
            <a:blip r:embed="rId3">
              <a:alphaModFix/>
            </a:blip>
            <a:srcRect b="0" l="19741" r="61486" t="75255"/>
            <a:stretch/>
          </p:blipFill>
          <p:spPr>
            <a:xfrm>
              <a:off x="9690975" y="3831875"/>
              <a:ext cx="2288751" cy="1339449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808" name="Google Shape;808;g38b2ddf68ed_0_0"/>
          <p:cNvCxnSpPr/>
          <p:nvPr/>
        </p:nvCxnSpPr>
        <p:spPr>
          <a:xfrm rot="10800000">
            <a:off x="10379475" y="3210150"/>
            <a:ext cx="616200" cy="0"/>
          </a:xfrm>
          <a:prstGeom prst="straightConnector1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809" name="Google Shape;809;g38b2ddf68ed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613" y="1205725"/>
            <a:ext cx="9305226" cy="5652274"/>
          </a:xfrm>
          <a:prstGeom prst="rect">
            <a:avLst/>
          </a:prstGeom>
          <a:noFill/>
          <a:ln>
            <a:noFill/>
          </a:ln>
          <a:effectLst>
            <a:outerShdw blurRad="428625" rotWithShape="0" algn="bl" dir="5400000" dist="95250">
              <a:srgbClr val="000000">
                <a:alpha val="39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8985c201e3_0_560"/>
          <p:cNvSpPr/>
          <p:nvPr/>
        </p:nvSpPr>
        <p:spPr>
          <a:xfrm rot="-5400000">
            <a:off x="5280150" y="-53850"/>
            <a:ext cx="6858000" cy="6965700"/>
          </a:xfrm>
          <a:prstGeom prst="flowChartManualInput">
            <a:avLst/>
          </a:prstGeom>
          <a:gradFill>
            <a:gsLst>
              <a:gs pos="0">
                <a:schemeClr val="lt1"/>
              </a:gs>
              <a:gs pos="100000">
                <a:srgbClr val="E7E6E6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1" name="Google Shape;321;g38985c201e3_0_5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025" y="192019"/>
            <a:ext cx="2567052" cy="593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2" name="Google Shape;322;g38985c201e3_0_560"/>
          <p:cNvGrpSpPr/>
          <p:nvPr/>
        </p:nvGrpSpPr>
        <p:grpSpPr>
          <a:xfrm>
            <a:off x="6259525" y="255049"/>
            <a:ext cx="5700975" cy="5337876"/>
            <a:chOff x="6259525" y="255049"/>
            <a:chExt cx="5700975" cy="5337876"/>
          </a:xfrm>
        </p:grpSpPr>
        <p:sp>
          <p:nvSpPr>
            <p:cNvPr id="323" name="Google Shape;323;g38985c201e3_0_560"/>
            <p:cNvSpPr txBox="1"/>
            <p:nvPr/>
          </p:nvSpPr>
          <p:spPr>
            <a:xfrm>
              <a:off x="6842500" y="3899725"/>
              <a:ext cx="5118000" cy="169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chemeClr val="dk2"/>
                  </a:solidFill>
                </a:rPr>
                <a:t>Nouveau produit IA</a:t>
              </a:r>
              <a:r>
                <a:rPr b="1" lang="en-US">
                  <a:solidFill>
                    <a:schemeClr val="dk2"/>
                  </a:solidFill>
                </a:rPr>
                <a:t> chez Vianeo</a:t>
              </a:r>
              <a:r>
                <a:rPr b="1" lang="en-US">
                  <a:solidFill>
                    <a:schemeClr val="dk2"/>
                  </a:solidFill>
                </a:rPr>
                <a:t> </a:t>
              </a:r>
              <a:r>
                <a:rPr lang="en-US">
                  <a:solidFill>
                    <a:schemeClr val="dk2"/>
                  </a:solidFill>
                </a:rPr>
                <a:t>:</a:t>
              </a:r>
              <a:endParaRPr>
                <a:solidFill>
                  <a:schemeClr val="dk2"/>
                </a:solidFill>
              </a:endParaRPr>
            </a:p>
            <a:p>
              <a:pPr indent="-31750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Char char="-"/>
              </a:pPr>
              <a:r>
                <a:rPr lang="en-US">
                  <a:solidFill>
                    <a:schemeClr val="dk2"/>
                  </a:solidFill>
                </a:rPr>
                <a:t>Permettre aux porteurs de projet de se poser les bonnes questions + rapidement</a:t>
              </a:r>
              <a:endParaRPr>
                <a:solidFill>
                  <a:schemeClr val="dk2"/>
                </a:solidFill>
              </a:endParaRPr>
            </a:p>
            <a:p>
              <a:pPr indent="-31750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Char char="-"/>
              </a:pPr>
              <a:r>
                <a:rPr lang="en-US">
                  <a:solidFill>
                    <a:schemeClr val="dk2"/>
                  </a:solidFill>
                </a:rPr>
                <a:t>Changement de posture des porteurs de projets </a:t>
              </a:r>
              <a:r>
                <a:rPr lang="en-US">
                  <a:solidFill>
                    <a:schemeClr val="dk2"/>
                  </a:solidFill>
                </a:rPr>
                <a:t>et des accompagnants sur l’innovation : passage duo vers trio </a:t>
              </a:r>
              <a:endParaRPr>
                <a:solidFill>
                  <a:schemeClr val="dk2"/>
                </a:solidFill>
              </a:endParaRPr>
            </a:p>
            <a:p>
              <a:pPr indent="-31750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Char char="-"/>
              </a:pPr>
              <a:r>
                <a:rPr lang="en-US">
                  <a:solidFill>
                    <a:schemeClr val="dk2"/>
                  </a:solidFill>
                </a:rPr>
                <a:t>L’humain est tjs au coeur de la technologie (travail sur les besoins, puis les solutions)</a:t>
              </a:r>
              <a:endParaRPr>
                <a:solidFill>
                  <a:schemeClr val="dk2"/>
                </a:solidFill>
              </a:endParaRPr>
            </a:p>
          </p:txBody>
        </p:sp>
        <p:pic>
          <p:nvPicPr>
            <p:cNvPr id="324" name="Google Shape;324;g38985c201e3_0_56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200625" y="255049"/>
              <a:ext cx="2705201" cy="46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5" name="Google Shape;325;g38985c201e3_0_56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59525" y="1123793"/>
              <a:ext cx="5537249" cy="23747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6" name="Google Shape;326;g38985c201e3_0_560"/>
          <p:cNvGrpSpPr/>
          <p:nvPr/>
        </p:nvGrpSpPr>
        <p:grpSpPr>
          <a:xfrm>
            <a:off x="118574" y="976720"/>
            <a:ext cx="5873726" cy="5716805"/>
            <a:chOff x="118574" y="976720"/>
            <a:chExt cx="5873726" cy="5716805"/>
          </a:xfrm>
        </p:grpSpPr>
        <p:grpSp>
          <p:nvGrpSpPr>
            <p:cNvPr id="327" name="Google Shape;327;g38985c201e3_0_560"/>
            <p:cNvGrpSpPr/>
            <p:nvPr/>
          </p:nvGrpSpPr>
          <p:grpSpPr>
            <a:xfrm>
              <a:off x="118574" y="1463342"/>
              <a:ext cx="5873726" cy="5230183"/>
              <a:chOff x="118574" y="1463342"/>
              <a:chExt cx="5873726" cy="5230183"/>
            </a:xfrm>
          </p:grpSpPr>
          <p:sp>
            <p:nvSpPr>
              <p:cNvPr id="328" name="Google Shape;328;g38985c201e3_0_560"/>
              <p:cNvSpPr txBox="1"/>
              <p:nvPr/>
            </p:nvSpPr>
            <p:spPr>
              <a:xfrm>
                <a:off x="2591300" y="3249763"/>
                <a:ext cx="3227700" cy="14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600">
                    <a:solidFill>
                      <a:schemeClr val="dk2"/>
                    </a:solidFill>
                  </a:rPr>
                  <a:t>Usage de l’IA pour Ricardo:</a:t>
                </a:r>
                <a:endParaRPr b="1" sz="1600">
                  <a:solidFill>
                    <a:schemeClr val="dk2"/>
                  </a:solidFill>
                </a:endParaRPr>
              </a:p>
              <a:p>
                <a:pPr indent="-330200" lvl="0" marL="45720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Char char="-"/>
                </a:pPr>
                <a:r>
                  <a:rPr lang="en-US" sz="1600">
                    <a:solidFill>
                      <a:schemeClr val="dk2"/>
                    </a:solidFill>
                  </a:rPr>
                  <a:t>Trouver un article similaire</a:t>
                </a:r>
                <a:endParaRPr sz="1600">
                  <a:solidFill>
                    <a:schemeClr val="dk2"/>
                  </a:solidFill>
                </a:endParaRPr>
              </a:p>
              <a:p>
                <a:pPr indent="-330200" lvl="0" marL="45720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Char char="-"/>
                </a:pPr>
                <a:r>
                  <a:rPr lang="en-US" sz="1600">
                    <a:solidFill>
                      <a:schemeClr val="dk2"/>
                    </a:solidFill>
                  </a:rPr>
                  <a:t>Génération titre, contenu, prix à partir des photos</a:t>
                </a:r>
                <a:endParaRPr sz="1600">
                  <a:solidFill>
                    <a:schemeClr val="dk2"/>
                  </a:solidFill>
                </a:endParaRPr>
              </a:p>
              <a:p>
                <a:pPr indent="-330200" lvl="0" marL="45720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Char char="-"/>
                </a:pPr>
                <a:r>
                  <a:rPr lang="en-US" sz="1600">
                    <a:solidFill>
                      <a:schemeClr val="dk2"/>
                    </a:solidFill>
                  </a:rPr>
                  <a:t>Traductions des annonces</a:t>
                </a:r>
                <a:endParaRPr i="1" sz="1600">
                  <a:solidFill>
                    <a:schemeClr val="dk2"/>
                  </a:solidFill>
                </a:endParaRPr>
              </a:p>
            </p:txBody>
          </p:sp>
          <p:sp>
            <p:nvSpPr>
              <p:cNvPr id="329" name="Google Shape;329;g38985c201e3_0_560"/>
              <p:cNvSpPr txBox="1"/>
              <p:nvPr/>
            </p:nvSpPr>
            <p:spPr>
              <a:xfrm>
                <a:off x="2705200" y="4969725"/>
                <a:ext cx="3287100" cy="172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1" lang="en-US" sz="2000">
                    <a:solidFill>
                      <a:schemeClr val="accent1"/>
                    </a:solidFill>
                  </a:rPr>
                  <a:t>🎤 </a:t>
                </a:r>
                <a:r>
                  <a:rPr b="1" i="1" lang="en-US" sz="1600">
                    <a:solidFill>
                      <a:schemeClr val="accent1"/>
                    </a:solidFill>
                  </a:rPr>
                  <a:t>Talk de </a:t>
                </a:r>
                <a:r>
                  <a:rPr b="1" i="1" lang="en-US" sz="1600">
                    <a:solidFill>
                      <a:srgbClr val="F16454"/>
                    </a:solidFill>
                  </a:rPr>
                  <a:t>Mateo Fernandez Martinez</a:t>
                </a:r>
                <a:r>
                  <a:rPr b="1" i="1" lang="en-US" sz="1600">
                    <a:solidFill>
                      <a:schemeClr val="accent1"/>
                    </a:solidFill>
                  </a:rPr>
                  <a:t> , SMG</a:t>
                </a:r>
                <a:endParaRPr b="1" i="1" sz="1600">
                  <a:solidFill>
                    <a:schemeClr val="accent1"/>
                  </a:solidFill>
                </a:endParaRPr>
              </a:p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i="1" lang="en-US" sz="1600">
                    <a:solidFill>
                      <a:schemeClr val="accent1"/>
                    </a:solidFill>
                  </a:rPr>
                  <a:t>Traductions automatisées à grande échelle : remplacer un SaaS propriétaire par un LLM open-source</a:t>
                </a:r>
                <a:endParaRPr i="1" sz="1600">
                  <a:solidFill>
                    <a:schemeClr val="accent1"/>
                  </a:solidFill>
                </a:endParaRPr>
              </a:p>
            </p:txBody>
          </p:sp>
          <p:pic>
            <p:nvPicPr>
              <p:cNvPr id="330" name="Google Shape;330;g38985c201e3_0_560"/>
              <p:cNvPicPr preferRelativeResize="0"/>
              <p:nvPr/>
            </p:nvPicPr>
            <p:blipFill rotWithShape="1">
              <a:blip r:embed="rId6">
                <a:alphaModFix/>
              </a:blip>
              <a:srcRect b="0" l="5105" r="0" t="0"/>
              <a:stretch/>
            </p:blipFill>
            <p:spPr>
              <a:xfrm>
                <a:off x="2659250" y="2141125"/>
                <a:ext cx="2567049" cy="10031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1" name="Google Shape;331;g38985c201e3_0_560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118574" y="1463342"/>
                <a:ext cx="2415900" cy="523018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71463" rotWithShape="0" algn="bl" dir="5400000" dist="19050">
                  <a:srgbClr val="000000">
                    <a:alpha val="35000"/>
                  </a:srgbClr>
                </a:outerShdw>
              </a:effectLst>
            </p:spPr>
          </p:pic>
        </p:grpSp>
        <p:pic>
          <p:nvPicPr>
            <p:cNvPr descr="Santa hat (fourni par Getty Images)" id="332" name="Google Shape;332;g38985c201e3_0_56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260304">
              <a:off x="2086751" y="1077277"/>
              <a:ext cx="708772" cy="79667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F16454"/>
        </a:solidFill>
      </p:bgPr>
    </p:bg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38cabd25dc3_0_36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Augmented Reality (AR)</a:t>
            </a:r>
            <a:endParaRPr/>
          </a:p>
        </p:txBody>
      </p:sp>
      <p:sp>
        <p:nvSpPr>
          <p:cNvPr id="816" name="Google Shape;816;g38cabd25dc3_0_36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L</a:t>
            </a:r>
            <a:r>
              <a:rPr lang="en-US"/>
              <a:t>es frontières entre le monde réel et le monde numérique deviennent de plus en plus unies pour enrichir notre quotidien.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38cabd25dc3_0_42"/>
          <p:cNvSpPr txBox="1"/>
          <p:nvPr/>
        </p:nvSpPr>
        <p:spPr>
          <a:xfrm>
            <a:off x="8258750" y="319525"/>
            <a:ext cx="35469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rPr lang="en-US" sz="2800">
                <a:solidFill>
                  <a:srgbClr val="26226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Évolution de l’AR</a:t>
            </a:r>
            <a:endParaRPr>
              <a:solidFill>
                <a:schemeClr val="dk1"/>
              </a:solidFill>
            </a:endParaRPr>
          </a:p>
          <a:p>
            <a:pPr indent="-342900" lvl="0" marL="342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t/>
            </a:r>
            <a:endParaRPr sz="2800">
              <a:solidFill>
                <a:srgbClr val="26226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22" name="Google Shape;822;g38cabd25dc3_0_42"/>
          <p:cNvSpPr/>
          <p:nvPr/>
        </p:nvSpPr>
        <p:spPr>
          <a:xfrm>
            <a:off x="6874195" y="452154"/>
            <a:ext cx="1543800" cy="247500"/>
          </a:xfrm>
          <a:prstGeom prst="mathMinus">
            <a:avLst>
              <a:gd fmla="val 23520" name="adj1"/>
            </a:avLst>
          </a:prstGeom>
          <a:solidFill>
            <a:srgbClr val="F164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g38cabd25dc3_0_42"/>
          <p:cNvSpPr/>
          <p:nvPr/>
        </p:nvSpPr>
        <p:spPr>
          <a:xfrm>
            <a:off x="455075" y="1091975"/>
            <a:ext cx="111744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lang="en-US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Après Pokémon Go en 2016, Google Lens, la réalité augmentée est entrée dans une nouvelle ère : plus immersive, plus contextuelle, plus utile.</a:t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4" name="Google Shape;824;g38cabd25dc3_0_42"/>
          <p:cNvSpPr/>
          <p:nvPr/>
        </p:nvSpPr>
        <p:spPr>
          <a:xfrm>
            <a:off x="513600" y="3578725"/>
            <a:ext cx="2960700" cy="27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lang="en-US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Apple Vision Pro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Premier casque grand public de spatial computing, combinant réalité augmentée et virtuelle.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5" name="Google Shape;825;g38cabd25dc3_0_42"/>
          <p:cNvSpPr/>
          <p:nvPr/>
        </p:nvSpPr>
        <p:spPr>
          <a:xfrm>
            <a:off x="4253450" y="3578725"/>
            <a:ext cx="3150900" cy="27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lang="en-US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Ray-Ban Meta Smart Glasses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Lunettes légères connectées avec caméra, micro et assistant IA intégré (Meta AI).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L’IA reconnaît des objets ou lieux et peut répondre à des questions contextuelles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6" name="Google Shape;826;g38cabd25dc3_0_42"/>
          <p:cNvSpPr/>
          <p:nvPr/>
        </p:nvSpPr>
        <p:spPr>
          <a:xfrm>
            <a:off x="8373350" y="3578725"/>
            <a:ext cx="3065100" cy="27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lang="en-US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Microsoft Dynamics 365 Guides &amp; Remote Assist (pro)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Utilisé pour la formation et maintenance industrielle.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Affiche en surimpression des instructions, schémas et gestes à réaliser.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27" name="Google Shape;827;g38cabd25dc3_0_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600" y="1870356"/>
            <a:ext cx="2960861" cy="1665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g38cabd25dc3_0_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9141" y="1841019"/>
            <a:ext cx="3065168" cy="1724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g38cabd25dc3_0_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18004" y="1790540"/>
            <a:ext cx="3065156" cy="1703700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g38cabd25dc3_0_42"/>
          <p:cNvSpPr txBox="1"/>
          <p:nvPr/>
        </p:nvSpPr>
        <p:spPr>
          <a:xfrm>
            <a:off x="284450" y="5510600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Project Astra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38cabd25dc3_0_66"/>
          <p:cNvSpPr txBox="1"/>
          <p:nvPr/>
        </p:nvSpPr>
        <p:spPr>
          <a:xfrm>
            <a:off x="8757000" y="319525"/>
            <a:ext cx="30489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rPr lang="en-US" sz="2800">
                <a:solidFill>
                  <a:srgbClr val="26226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AR Générative</a:t>
            </a:r>
            <a:endParaRPr>
              <a:solidFill>
                <a:schemeClr val="dk1"/>
              </a:solidFill>
            </a:endParaRPr>
          </a:p>
          <a:p>
            <a:pPr indent="-342900" lvl="0" marL="342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t/>
            </a:r>
            <a:endParaRPr sz="2800">
              <a:solidFill>
                <a:srgbClr val="26226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36" name="Google Shape;836;g38cabd25dc3_0_66"/>
          <p:cNvSpPr/>
          <p:nvPr/>
        </p:nvSpPr>
        <p:spPr>
          <a:xfrm>
            <a:off x="7293320" y="462779"/>
            <a:ext cx="1543800" cy="247500"/>
          </a:xfrm>
          <a:prstGeom prst="mathMinus">
            <a:avLst>
              <a:gd fmla="val 23520" name="adj1"/>
            </a:avLst>
          </a:prstGeom>
          <a:solidFill>
            <a:srgbClr val="F164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g38cabd25dc3_0_66"/>
          <p:cNvSpPr/>
          <p:nvPr/>
        </p:nvSpPr>
        <p:spPr>
          <a:xfrm>
            <a:off x="455075" y="1091975"/>
            <a:ext cx="111744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lang="en-US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L’IA conçoit ou enrichit l’environnement AR selon notre contexte et notre intention.</a:t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38" name="Google Shape;838;g38cabd25dc3_0_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551" y="4233773"/>
            <a:ext cx="3510100" cy="1974438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g38cabd25dc3_0_66"/>
          <p:cNvSpPr/>
          <p:nvPr/>
        </p:nvSpPr>
        <p:spPr>
          <a:xfrm>
            <a:off x="527850" y="1939450"/>
            <a:ext cx="2960700" cy="24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lang="en-US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Google Project Astra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IA de Google, via Gemini </a:t>
            </a: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Compréhension</a:t>
            </a: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 la scène autour de soi 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Génération d’éléments AR en contexte (ex : objets, repères, suggestions).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Introducing Project Astra. We created a demo in which a tester interacts with a prototype of AI agents supported by our multimodal foundation model, Gemini.  &#10;&#10;There are two continuous takes: one with the prototype running on a Google Pixel phone and another on a prototype glasses device. &#10;&#10;The agent takes in a constant stream of audio and video input. It can reason about its environment in real time and interact with the tester in a conversation about what it is seeing. &#10;&#10;Learn more about Project Astra: https://goo.gle/3wAUwFh&#10;&#10;#GoogleIO2024&#10;&#10;Watch the full Google I/O 2024 keynote: https://www.youtube.com/live/XEzRZ35urlk?si=Yo3HTskWQMJwdf3G&#10;&#10;To watch this keynote with American Sign Language (ASL) interpretation, please click here: https://www.youtube.com/live/6rP2rEWsfpM?si=RuVQFeK4ESnOsUnp&#10;&#10;#GoogleIO&#10;&#10;Subscribe to our Channel: https://www.youtube.com/google&#10;Find us on X: https://twitter.com/google&#10;Watch us on TikTok: https://tiktok.com/@google&#10;Follow us on Instagram: https://www.instagram.com/google&#10;Join us on Facebook: https://www.facebook.com/Google" id="840" name="Google Shape;840;g38cabd25dc3_0_66" title="Project Astra: Our vision for the future of AI assistants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1863" y="2059492"/>
            <a:ext cx="5906725" cy="332255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g38cabd25dc3_0_66"/>
          <p:cNvSpPr txBox="1"/>
          <p:nvPr/>
        </p:nvSpPr>
        <p:spPr>
          <a:xfrm>
            <a:off x="4356650" y="732450"/>
            <a:ext cx="787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2" name="Google Shape;842;g38cabd25dc3_0_66"/>
          <p:cNvSpPr txBox="1"/>
          <p:nvPr/>
        </p:nvSpPr>
        <p:spPr>
          <a:xfrm>
            <a:off x="3389275" y="559700"/>
            <a:ext cx="884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</a:rPr>
              <a:t>Mettre plut</a:t>
            </a:r>
            <a:r>
              <a:rPr lang="en-US">
                <a:solidFill>
                  <a:srgbClr val="FF0000"/>
                </a:solidFill>
              </a:rPr>
              <a:t>ôt https://www.oorion.fr/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F16454"/>
        </a:solidFill>
      </p:bgPr>
    </p:bg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38cabd25dc3_0_80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Internet of Things</a:t>
            </a:r>
            <a:endParaRPr/>
          </a:p>
        </p:txBody>
      </p:sp>
      <p:sp>
        <p:nvSpPr>
          <p:cNvPr id="849" name="Google Shape;849;g38cabd25dc3_0_80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Les frontières entre le monde réel et le monde numérique deviennent de plus en plus unies pour enrichir notre quotidien.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38cabd25dc3_0_100"/>
          <p:cNvSpPr txBox="1"/>
          <p:nvPr/>
        </p:nvSpPr>
        <p:spPr>
          <a:xfrm>
            <a:off x="6240900" y="319525"/>
            <a:ext cx="55650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rPr lang="en-US" sz="2800">
                <a:solidFill>
                  <a:srgbClr val="26226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Voiture assisté à autonome</a:t>
            </a:r>
            <a:endParaRPr sz="2800">
              <a:solidFill>
                <a:srgbClr val="26226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55" name="Google Shape;855;g38cabd25dc3_0_100"/>
          <p:cNvSpPr/>
          <p:nvPr/>
        </p:nvSpPr>
        <p:spPr>
          <a:xfrm>
            <a:off x="4823345" y="455679"/>
            <a:ext cx="1543800" cy="247500"/>
          </a:xfrm>
          <a:prstGeom prst="mathMinus">
            <a:avLst>
              <a:gd fmla="val 23520" name="adj1"/>
            </a:avLst>
          </a:prstGeom>
          <a:solidFill>
            <a:srgbClr val="F164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6" name="Google Shape;856;g38cabd25dc3_0_100"/>
          <p:cNvPicPr preferRelativeResize="0"/>
          <p:nvPr/>
        </p:nvPicPr>
        <p:blipFill rotWithShape="1">
          <a:blip r:embed="rId3">
            <a:alphaModFix/>
          </a:blip>
          <a:srcRect b="0" l="0" r="0" t="56726"/>
          <a:stretch/>
        </p:blipFill>
        <p:spPr>
          <a:xfrm>
            <a:off x="941750" y="1265749"/>
            <a:ext cx="10308500" cy="2511974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g38cabd25dc3_0_100"/>
          <p:cNvSpPr/>
          <p:nvPr/>
        </p:nvSpPr>
        <p:spPr>
          <a:xfrm>
            <a:off x="941750" y="4002942"/>
            <a:ext cx="2960700" cy="19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lang="en-US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Mercedes Drive Pilot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Homologué en Europe sur certaines autoroutes : le conducteur peut lâcher le volant et regarder un film à &lt;60 km/h.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8" name="Google Shape;858;g38cabd25dc3_0_100"/>
          <p:cNvSpPr/>
          <p:nvPr/>
        </p:nvSpPr>
        <p:spPr>
          <a:xfrm>
            <a:off x="4736725" y="4002942"/>
            <a:ext cx="2960700" cy="23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lang="en-US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Tesla, Cruise,… testent ou opèrent sur des zones limités </a:t>
            </a:r>
            <a:endParaRPr b="1"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Waymo One fonctionne à Phoenix, Los Angeles et San Francisco en robotaxis 100 % autonomes (pas de volant humain).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9" name="Google Shape;859;g38cabd25dc3_0_100"/>
          <p:cNvSpPr/>
          <p:nvPr/>
        </p:nvSpPr>
        <p:spPr>
          <a:xfrm>
            <a:off x="8289550" y="4002942"/>
            <a:ext cx="2960700" cy="23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lang="en-US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Niveau 5 en R&amp;D</a:t>
            </a:r>
            <a:r>
              <a:rPr b="1" lang="en-US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Responsabilité légale et éthique de décision en cas d’accident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Comment communiquer confiance, intentions et sécurité ?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Adoption sociétale ?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F16454"/>
        </a:solidFill>
      </p:bgPr>
    </p:bg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39d3de5a1f4_1_33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Neurotechnologies</a:t>
            </a:r>
            <a:endParaRPr/>
          </a:p>
        </p:txBody>
      </p:sp>
      <p:sp>
        <p:nvSpPr>
          <p:cNvPr id="866" name="Google Shape;866;g39d3de5a1f4_1_33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domaine interdisciplinaire qui fusionne les neurosciences et les technologies pour explorer, comprendre et manipuler le système nerveux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37013e3a3d7_0_9"/>
          <p:cNvSpPr txBox="1"/>
          <p:nvPr/>
        </p:nvSpPr>
        <p:spPr>
          <a:xfrm>
            <a:off x="6240900" y="319525"/>
            <a:ext cx="55650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rPr lang="en-US" sz="2800">
                <a:solidFill>
                  <a:srgbClr val="26226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Membres bioniques</a:t>
            </a:r>
            <a:endParaRPr sz="2800">
              <a:solidFill>
                <a:srgbClr val="26226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72" name="Google Shape;872;g37013e3a3d7_0_9"/>
          <p:cNvSpPr/>
          <p:nvPr/>
        </p:nvSpPr>
        <p:spPr>
          <a:xfrm>
            <a:off x="4823345" y="455679"/>
            <a:ext cx="1543800" cy="247500"/>
          </a:xfrm>
          <a:prstGeom prst="mathMinus">
            <a:avLst>
              <a:gd fmla="val 23520" name="adj1"/>
            </a:avLst>
          </a:prstGeom>
          <a:solidFill>
            <a:srgbClr val="F164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g37013e3a3d7_0_9"/>
          <p:cNvSpPr txBox="1"/>
          <p:nvPr/>
        </p:nvSpPr>
        <p:spPr>
          <a:xfrm>
            <a:off x="663701" y="3213450"/>
            <a:ext cx="37563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-"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Membres bioniques (2019)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 jambes et un bras bioniques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74" name="Google Shape;874;g37013e3a3d7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3350" y="1196900"/>
            <a:ext cx="6078576" cy="468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8985c201e3_0_244"/>
          <p:cNvSpPr txBox="1"/>
          <p:nvPr/>
        </p:nvSpPr>
        <p:spPr>
          <a:xfrm>
            <a:off x="6236750" y="319515"/>
            <a:ext cx="55689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rPr lang="en-US" sz="2800">
                <a:solidFill>
                  <a:srgbClr val="26226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Sommaire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g38985c201e3_0_244"/>
          <p:cNvSpPr/>
          <p:nvPr/>
        </p:nvSpPr>
        <p:spPr>
          <a:xfrm>
            <a:off x="8249345" y="500654"/>
            <a:ext cx="1543800" cy="247500"/>
          </a:xfrm>
          <a:prstGeom prst="mathMinus">
            <a:avLst>
              <a:gd fmla="val 23520" name="adj1"/>
            </a:avLst>
          </a:prstGeom>
          <a:solidFill>
            <a:srgbClr val="F164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g38985c201e3_0_244"/>
          <p:cNvSpPr/>
          <p:nvPr/>
        </p:nvSpPr>
        <p:spPr>
          <a:xfrm>
            <a:off x="4658525" y="1283800"/>
            <a:ext cx="5726700" cy="44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lang="en-US" sz="2400">
                <a:solidFill>
                  <a:srgbClr val="F16454"/>
                </a:solidFill>
                <a:latin typeface="Montserrat"/>
                <a:ea typeface="Montserrat"/>
                <a:cs typeface="Montserrat"/>
                <a:sym typeface="Montserrat"/>
              </a:rPr>
              <a:t>1/</a:t>
            </a:r>
            <a:r>
              <a:rPr b="1"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Introduction &amp; WUD 2025</a:t>
            </a:r>
            <a:endParaRPr b="1"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16454"/>
                </a:solidFill>
                <a:latin typeface="Montserrat"/>
                <a:ea typeface="Montserrat"/>
                <a:cs typeface="Montserrat"/>
                <a:sym typeface="Montserrat"/>
              </a:rPr>
              <a:t>2/ </a:t>
            </a:r>
            <a:r>
              <a:rPr b="1"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Cas d’exemples </a:t>
            </a:r>
            <a:endParaRPr b="1"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16454"/>
                </a:solidFill>
                <a:latin typeface="Montserrat"/>
                <a:ea typeface="Montserrat"/>
                <a:cs typeface="Montserrat"/>
                <a:sym typeface="Montserrat"/>
              </a:rPr>
              <a:t>3/</a:t>
            </a:r>
            <a:r>
              <a:rPr b="1"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5 nouvelles approches</a:t>
            </a:r>
            <a:endParaRPr b="1"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400">
                <a:solidFill>
                  <a:srgbClr val="F16454"/>
                </a:solidFill>
                <a:latin typeface="Montserrat"/>
                <a:ea typeface="Montserrat"/>
                <a:cs typeface="Montserrat"/>
                <a:sym typeface="Montserrat"/>
              </a:rPr>
              <a:t>4/</a:t>
            </a:r>
            <a:r>
              <a:rPr b="1"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Conclusion &amp; Questions </a:t>
            </a:r>
            <a:endParaRPr b="1"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0" name="Google Shape;340;g38985c201e3_0_244"/>
          <p:cNvPicPr preferRelativeResize="0"/>
          <p:nvPr/>
        </p:nvPicPr>
        <p:blipFill rotWithShape="1">
          <a:blip r:embed="rId3">
            <a:alphaModFix/>
          </a:blip>
          <a:srcRect b="0" l="0" r="0" t="11126"/>
          <a:stretch/>
        </p:blipFill>
        <p:spPr>
          <a:xfrm>
            <a:off x="501425" y="1169900"/>
            <a:ext cx="3078426" cy="486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8985c201e3_0_484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Introduction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47" name="Google Shape;347;g38985c201e3_0_484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World Usability Day 2025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48" name="Google Shape;348;g38985c201e3_0_484"/>
          <p:cNvSpPr/>
          <p:nvPr/>
        </p:nvSpPr>
        <p:spPr>
          <a:xfrm>
            <a:off x="5440650" y="1035675"/>
            <a:ext cx="1310700" cy="1310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262262"/>
                </a:solidFill>
              </a:rPr>
              <a:t>1</a:t>
            </a:r>
            <a:endParaRPr b="1" sz="4400">
              <a:solidFill>
                <a:srgbClr val="26226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67f636de271028f6_300"/>
          <p:cNvSpPr txBox="1"/>
          <p:nvPr/>
        </p:nvSpPr>
        <p:spPr>
          <a:xfrm>
            <a:off x="5539824" y="319525"/>
            <a:ext cx="62658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r"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rPr lang="en-US" sz="2800">
                <a:solidFill>
                  <a:srgbClr val="26226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WUD, C’est quoi ?</a:t>
            </a:r>
            <a:endParaRPr>
              <a:solidFill>
                <a:schemeClr val="dk1"/>
              </a:solidFill>
            </a:endParaRPr>
          </a:p>
          <a:p>
            <a:pPr indent="-342900" lvl="0" marL="342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t/>
            </a:r>
            <a:endParaRPr sz="2800">
              <a:solidFill>
                <a:srgbClr val="26226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54" name="Google Shape;354;g67f636de271028f6_300"/>
          <p:cNvSpPr/>
          <p:nvPr/>
        </p:nvSpPr>
        <p:spPr>
          <a:xfrm>
            <a:off x="4125170" y="500729"/>
            <a:ext cx="1543800" cy="247500"/>
          </a:xfrm>
          <a:prstGeom prst="mathMinus">
            <a:avLst>
              <a:gd fmla="val 23520" name="adj1"/>
            </a:avLst>
          </a:prstGeom>
          <a:solidFill>
            <a:srgbClr val="F164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g67f636de271028f6_300"/>
          <p:cNvSpPr/>
          <p:nvPr/>
        </p:nvSpPr>
        <p:spPr>
          <a:xfrm>
            <a:off x="721475" y="2058725"/>
            <a:ext cx="10394700" cy="3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🌐 Événement international 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👩‍💻 Célébré chaque année dans plus de </a:t>
            </a:r>
            <a:r>
              <a:rPr b="1"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40 pays</a:t>
            </a:r>
            <a:endParaRPr b="1"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🎯 Promouvoir l’UX et la conception centrée sur l’humain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💬 Chaque édition a un thème mondial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🤝 Encourage la création de technologies utiles, accessibles et éthiques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67f636de271028f6_225"/>
          <p:cNvSpPr txBox="1"/>
          <p:nvPr/>
        </p:nvSpPr>
        <p:spPr>
          <a:xfrm>
            <a:off x="5539824" y="319525"/>
            <a:ext cx="62658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r"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rPr lang="en-US" sz="2800">
                <a:solidFill>
                  <a:srgbClr val="26226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Thème du WUD 2025</a:t>
            </a:r>
            <a:endParaRPr>
              <a:solidFill>
                <a:schemeClr val="dk1"/>
              </a:solidFill>
            </a:endParaRPr>
          </a:p>
          <a:p>
            <a:pPr indent="-342900" lvl="0" marL="342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262"/>
              </a:buClr>
              <a:buSzPts val="2800"/>
              <a:buFont typeface="Montserrat ExtraBold"/>
              <a:buNone/>
            </a:pPr>
            <a:r>
              <a:t/>
            </a:r>
            <a:endParaRPr sz="2800">
              <a:solidFill>
                <a:srgbClr val="26226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61" name="Google Shape;361;g67f636de271028f6_225"/>
          <p:cNvSpPr/>
          <p:nvPr/>
        </p:nvSpPr>
        <p:spPr>
          <a:xfrm>
            <a:off x="4125170" y="500729"/>
            <a:ext cx="1543800" cy="247500"/>
          </a:xfrm>
          <a:prstGeom prst="mathMinus">
            <a:avLst>
              <a:gd fmla="val 23520" name="adj1"/>
            </a:avLst>
          </a:prstGeom>
          <a:solidFill>
            <a:srgbClr val="F164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g67f636de271028f6_225"/>
          <p:cNvSpPr/>
          <p:nvPr/>
        </p:nvSpPr>
        <p:spPr>
          <a:xfrm>
            <a:off x="3638000" y="1325750"/>
            <a:ext cx="8167500" cy="3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lang="en-US" sz="23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2025 Theme: </a:t>
            </a:r>
            <a:r>
              <a:rPr b="1" lang="en-US" sz="23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Les technologies émergentes au service de l’expérience humaine</a:t>
            </a:r>
            <a:endParaRPr b="1" sz="23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🤖 Transformation de notre manière d’interagir avec le numérique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🔒 Préserver la confidentialité et instaurer la confiance devient essentiel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🧭 Le design centré sur l’humain doit rester au cœur de l’innovation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⚖️ L’éthique doit guider leur usage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3" name="Google Shape;363;g67f636de271028f6_2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850" y="1325750"/>
            <a:ext cx="2899599" cy="4349388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g67f636de271028f6_225"/>
          <p:cNvSpPr txBox="1"/>
          <p:nvPr/>
        </p:nvSpPr>
        <p:spPr>
          <a:xfrm>
            <a:off x="523850" y="5675150"/>
            <a:ext cx="2899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900"/>
              <a:t>Source : Image générée par IA</a:t>
            </a:r>
            <a:endParaRPr i="1" sz="1200"/>
          </a:p>
        </p:txBody>
      </p:sp>
      <p:sp>
        <p:nvSpPr>
          <p:cNvPr id="365" name="Google Shape;365;g67f636de271028f6_225"/>
          <p:cNvSpPr txBox="1"/>
          <p:nvPr/>
        </p:nvSpPr>
        <p:spPr>
          <a:xfrm>
            <a:off x="3638000" y="5198150"/>
            <a:ext cx="8167500" cy="477000"/>
          </a:xfrm>
          <a:prstGeom prst="rect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💚 Suivez les </a:t>
            </a:r>
            <a:r>
              <a:rPr b="1" lang="en-US" sz="19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talks en vert</a:t>
            </a:r>
            <a:r>
              <a:rPr lang="en-US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pour consacrer votre journée au </a:t>
            </a:r>
            <a:r>
              <a:rPr b="1" lang="en-US" sz="19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WUD</a:t>
            </a:r>
            <a:endParaRPr b="1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8985c201e3_0_566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Exemples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72" name="Google Shape;372;g38985c201e3_0_566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</a:t>
            </a:r>
            <a:r>
              <a:rPr lang="en-US"/>
              <a:t>echnologies émergentes impactant l’UX et nos usages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73" name="Google Shape;373;g38985c201e3_0_566"/>
          <p:cNvSpPr/>
          <p:nvPr/>
        </p:nvSpPr>
        <p:spPr>
          <a:xfrm>
            <a:off x="5440650" y="1035675"/>
            <a:ext cx="1310700" cy="1310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262262"/>
                </a:solidFill>
              </a:rPr>
              <a:t>2</a:t>
            </a:r>
            <a:endParaRPr b="1" sz="4400">
              <a:solidFill>
                <a:srgbClr val="26226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g39ef6c080bc_0_6"/>
          <p:cNvGrpSpPr/>
          <p:nvPr/>
        </p:nvGrpSpPr>
        <p:grpSpPr>
          <a:xfrm>
            <a:off x="1410788" y="521459"/>
            <a:ext cx="9755750" cy="5815075"/>
            <a:chOff x="1279950" y="569472"/>
            <a:chExt cx="9755750" cy="5815075"/>
          </a:xfrm>
        </p:grpSpPr>
        <p:sp>
          <p:nvSpPr>
            <p:cNvPr id="380" name="Google Shape;380;g39ef6c080bc_0_6"/>
            <p:cNvSpPr txBox="1"/>
            <p:nvPr/>
          </p:nvSpPr>
          <p:spPr>
            <a:xfrm>
              <a:off x="4765350" y="2758722"/>
              <a:ext cx="19440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/>
                <a:t>UX</a:t>
              </a:r>
              <a:endParaRPr sz="5400"/>
            </a:p>
          </p:txBody>
        </p:sp>
        <p:cxnSp>
          <p:nvCxnSpPr>
            <p:cNvPr id="381" name="Google Shape;381;g39ef6c080bc_0_6"/>
            <p:cNvCxnSpPr>
              <a:endCxn id="382" idx="1"/>
            </p:cNvCxnSpPr>
            <p:nvPr/>
          </p:nvCxnSpPr>
          <p:spPr>
            <a:xfrm flipH="1" rot="10800000">
              <a:off x="6376025" y="930800"/>
              <a:ext cx="1168200" cy="18693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3" name="Google Shape;383;g39ef6c080bc_0_6"/>
            <p:cNvCxnSpPr>
              <a:endCxn id="384" idx="2"/>
            </p:cNvCxnSpPr>
            <p:nvPr/>
          </p:nvCxnSpPr>
          <p:spPr>
            <a:xfrm rot="10800000">
              <a:off x="3951238" y="1267588"/>
              <a:ext cx="1481400" cy="15366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5" name="Google Shape;385;g39ef6c080bc_0_6"/>
            <p:cNvCxnSpPr>
              <a:stCxn id="380" idx="3"/>
              <a:endCxn id="386" idx="1"/>
            </p:cNvCxnSpPr>
            <p:nvPr/>
          </p:nvCxnSpPr>
          <p:spPr>
            <a:xfrm>
              <a:off x="6709350" y="3266622"/>
              <a:ext cx="3046500" cy="78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82" name="Google Shape;382;g39ef6c080bc_0_6"/>
            <p:cNvSpPr txBox="1"/>
            <p:nvPr/>
          </p:nvSpPr>
          <p:spPr>
            <a:xfrm>
              <a:off x="7544225" y="723050"/>
              <a:ext cx="14706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500"/>
                <a:t>IA Agentique</a:t>
              </a:r>
              <a:endParaRPr b="1" sz="1500"/>
            </a:p>
          </p:txBody>
        </p:sp>
        <p:sp>
          <p:nvSpPr>
            <p:cNvPr id="386" name="Google Shape;386;g39ef6c080bc_0_6"/>
            <p:cNvSpPr txBox="1"/>
            <p:nvPr/>
          </p:nvSpPr>
          <p:spPr>
            <a:xfrm>
              <a:off x="9755900" y="3066522"/>
              <a:ext cx="12798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chemeClr val="dk2"/>
                  </a:solidFill>
                </a:rPr>
                <a:t>iOT</a:t>
              </a:r>
              <a:endParaRPr sz="1500">
                <a:solidFill>
                  <a:schemeClr val="dk2"/>
                </a:solidFill>
              </a:endParaRPr>
            </a:p>
          </p:txBody>
        </p:sp>
        <p:sp>
          <p:nvSpPr>
            <p:cNvPr id="384" name="Google Shape;384;g39ef6c080bc_0_6"/>
            <p:cNvSpPr txBox="1"/>
            <p:nvPr/>
          </p:nvSpPr>
          <p:spPr>
            <a:xfrm>
              <a:off x="2979238" y="852088"/>
              <a:ext cx="1944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chemeClr val="dk2"/>
                  </a:solidFill>
                </a:rPr>
                <a:t>NeuroTechnologie</a:t>
              </a:r>
              <a:endParaRPr sz="1500">
                <a:solidFill>
                  <a:schemeClr val="dk2"/>
                </a:solidFill>
              </a:endParaRPr>
            </a:p>
          </p:txBody>
        </p:sp>
        <p:cxnSp>
          <p:nvCxnSpPr>
            <p:cNvPr id="387" name="Google Shape;387;g39ef6c080bc_0_6"/>
            <p:cNvCxnSpPr>
              <a:endCxn id="388" idx="1"/>
            </p:cNvCxnSpPr>
            <p:nvPr/>
          </p:nvCxnSpPr>
          <p:spPr>
            <a:xfrm flipH="1" rot="10800000">
              <a:off x="6660700" y="2006447"/>
              <a:ext cx="2218500" cy="10041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89" name="Google Shape;389;g39ef6c080bc_0_6"/>
            <p:cNvSpPr txBox="1"/>
            <p:nvPr/>
          </p:nvSpPr>
          <p:spPr>
            <a:xfrm>
              <a:off x="1279950" y="2185247"/>
              <a:ext cx="12798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chemeClr val="dk2"/>
                  </a:solidFill>
                </a:rPr>
                <a:t>Véhicules</a:t>
              </a:r>
              <a:endParaRPr sz="1500">
                <a:solidFill>
                  <a:schemeClr val="dk2"/>
                </a:solidFill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chemeClr val="dk2"/>
                  </a:solidFill>
                </a:rPr>
                <a:t>Autonomes</a:t>
              </a:r>
              <a:endParaRPr sz="1500">
                <a:solidFill>
                  <a:schemeClr val="dk2"/>
                </a:solidFill>
              </a:endParaRPr>
            </a:p>
          </p:txBody>
        </p:sp>
        <p:cxnSp>
          <p:nvCxnSpPr>
            <p:cNvPr id="390" name="Google Shape;390;g39ef6c080bc_0_6"/>
            <p:cNvCxnSpPr>
              <a:endCxn id="389" idx="3"/>
            </p:cNvCxnSpPr>
            <p:nvPr/>
          </p:nvCxnSpPr>
          <p:spPr>
            <a:xfrm rot="10800000">
              <a:off x="2559750" y="2508497"/>
              <a:ext cx="2358900" cy="6429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88" name="Google Shape;388;g39ef6c080bc_0_6"/>
            <p:cNvSpPr txBox="1"/>
            <p:nvPr/>
          </p:nvSpPr>
          <p:spPr>
            <a:xfrm>
              <a:off x="8879200" y="1806347"/>
              <a:ext cx="1086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2"/>
                  </a:solidFill>
                </a:rPr>
                <a:t>Blockchain</a:t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391" name="Google Shape;391;g39ef6c080bc_0_6"/>
            <p:cNvSpPr txBox="1"/>
            <p:nvPr/>
          </p:nvSpPr>
          <p:spPr>
            <a:xfrm>
              <a:off x="1603875" y="4386472"/>
              <a:ext cx="12798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chemeClr val="dk2"/>
                  </a:solidFill>
                </a:rPr>
                <a:t>AR Glasses</a:t>
              </a:r>
              <a:endParaRPr sz="1500">
                <a:solidFill>
                  <a:schemeClr val="dk2"/>
                </a:solidFill>
              </a:endParaRPr>
            </a:p>
          </p:txBody>
        </p:sp>
        <p:cxnSp>
          <p:nvCxnSpPr>
            <p:cNvPr id="392" name="Google Shape;392;g39ef6c080bc_0_6"/>
            <p:cNvCxnSpPr>
              <a:endCxn id="391" idx="0"/>
            </p:cNvCxnSpPr>
            <p:nvPr/>
          </p:nvCxnSpPr>
          <p:spPr>
            <a:xfrm flipH="1">
              <a:off x="2243775" y="3532372"/>
              <a:ext cx="2766300" cy="8541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93" name="Google Shape;393;g39ef6c080bc_0_6"/>
            <p:cNvSpPr txBox="1"/>
            <p:nvPr/>
          </p:nvSpPr>
          <p:spPr>
            <a:xfrm>
              <a:off x="5154250" y="569472"/>
              <a:ext cx="1279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2"/>
                  </a:solidFill>
                </a:rPr>
                <a:t>Robotics</a:t>
              </a:r>
              <a:endParaRPr>
                <a:solidFill>
                  <a:schemeClr val="dk2"/>
                </a:solidFill>
              </a:endParaRPr>
            </a:p>
          </p:txBody>
        </p:sp>
        <p:cxnSp>
          <p:nvCxnSpPr>
            <p:cNvPr id="394" name="Google Shape;394;g39ef6c080bc_0_6"/>
            <p:cNvCxnSpPr/>
            <p:nvPr/>
          </p:nvCxnSpPr>
          <p:spPr>
            <a:xfrm flipH="1" rot="10800000">
              <a:off x="5778538" y="963197"/>
              <a:ext cx="56700" cy="17892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95" name="Google Shape;395;g39ef6c080bc_0_6"/>
            <p:cNvSpPr txBox="1"/>
            <p:nvPr/>
          </p:nvSpPr>
          <p:spPr>
            <a:xfrm>
              <a:off x="1322339" y="1498288"/>
              <a:ext cx="1656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2"/>
                  </a:solidFill>
                </a:rPr>
                <a:t>Biotechnologies</a:t>
              </a:r>
              <a:endParaRPr>
                <a:solidFill>
                  <a:schemeClr val="dk2"/>
                </a:solidFill>
              </a:endParaRPr>
            </a:p>
          </p:txBody>
        </p:sp>
        <p:cxnSp>
          <p:nvCxnSpPr>
            <p:cNvPr id="396" name="Google Shape;396;g39ef6c080bc_0_6"/>
            <p:cNvCxnSpPr>
              <a:stCxn id="395" idx="3"/>
            </p:cNvCxnSpPr>
            <p:nvPr/>
          </p:nvCxnSpPr>
          <p:spPr>
            <a:xfrm>
              <a:off x="2979239" y="1698388"/>
              <a:ext cx="2050200" cy="13029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97" name="Google Shape;397;g39ef6c080bc_0_6"/>
            <p:cNvSpPr txBox="1"/>
            <p:nvPr/>
          </p:nvSpPr>
          <p:spPr>
            <a:xfrm>
              <a:off x="4483525" y="5728447"/>
              <a:ext cx="9378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chemeClr val="dk2"/>
                  </a:solidFill>
                </a:rPr>
                <a:t>3D Video </a:t>
              </a:r>
              <a:endParaRPr sz="1500">
                <a:solidFill>
                  <a:schemeClr val="dk2"/>
                </a:solidFill>
              </a:endParaRPr>
            </a:p>
          </p:txBody>
        </p:sp>
        <p:cxnSp>
          <p:nvCxnSpPr>
            <p:cNvPr id="398" name="Google Shape;398;g39ef6c080bc_0_6"/>
            <p:cNvCxnSpPr>
              <a:stCxn id="380" idx="2"/>
              <a:endCxn id="397" idx="0"/>
            </p:cNvCxnSpPr>
            <p:nvPr/>
          </p:nvCxnSpPr>
          <p:spPr>
            <a:xfrm flipH="1">
              <a:off x="4952550" y="3774522"/>
              <a:ext cx="784800" cy="19539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99" name="Google Shape;399;g39ef6c080bc_0_6"/>
            <p:cNvSpPr txBox="1"/>
            <p:nvPr/>
          </p:nvSpPr>
          <p:spPr>
            <a:xfrm>
              <a:off x="2883675" y="5330747"/>
              <a:ext cx="10866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2"/>
                  </a:solidFill>
                </a:rPr>
                <a:t>Réalité virtuelle</a:t>
              </a:r>
              <a:endParaRPr>
                <a:solidFill>
                  <a:schemeClr val="dk2"/>
                </a:solidFill>
              </a:endParaRPr>
            </a:p>
          </p:txBody>
        </p:sp>
        <p:cxnSp>
          <p:nvCxnSpPr>
            <p:cNvPr id="400" name="Google Shape;400;g39ef6c080bc_0_6"/>
            <p:cNvCxnSpPr>
              <a:endCxn id="399" idx="0"/>
            </p:cNvCxnSpPr>
            <p:nvPr/>
          </p:nvCxnSpPr>
          <p:spPr>
            <a:xfrm flipH="1">
              <a:off x="3426975" y="3722147"/>
              <a:ext cx="2000700" cy="16086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01" name="Google Shape;401;g39ef6c080bc_0_6"/>
            <p:cNvSpPr txBox="1"/>
            <p:nvPr/>
          </p:nvSpPr>
          <p:spPr>
            <a:xfrm>
              <a:off x="8818100" y="4079547"/>
              <a:ext cx="9378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2"/>
                  </a:solidFill>
                </a:rPr>
                <a:t>Smart Home</a:t>
              </a:r>
              <a:endParaRPr>
                <a:solidFill>
                  <a:schemeClr val="dk2"/>
                </a:solidFill>
              </a:endParaRPr>
            </a:p>
          </p:txBody>
        </p:sp>
        <p:cxnSp>
          <p:nvCxnSpPr>
            <p:cNvPr id="402" name="Google Shape;402;g39ef6c080bc_0_6"/>
            <p:cNvCxnSpPr>
              <a:endCxn id="401" idx="1"/>
            </p:cNvCxnSpPr>
            <p:nvPr/>
          </p:nvCxnSpPr>
          <p:spPr>
            <a:xfrm>
              <a:off x="6575300" y="3513447"/>
              <a:ext cx="2242800" cy="8739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03" name="Google Shape;403;g39ef6c080bc_0_6"/>
            <p:cNvSpPr txBox="1"/>
            <p:nvPr/>
          </p:nvSpPr>
          <p:spPr>
            <a:xfrm>
              <a:off x="6461500" y="5768947"/>
              <a:ext cx="9378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2"/>
                  </a:solidFill>
                </a:rPr>
                <a:t>Voice </a:t>
              </a:r>
              <a:endParaRPr>
                <a:solidFill>
                  <a:schemeClr val="dk2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2"/>
                  </a:solidFill>
                </a:rPr>
                <a:t>Interface</a:t>
              </a:r>
              <a:endParaRPr>
                <a:solidFill>
                  <a:schemeClr val="dk2"/>
                </a:solidFill>
              </a:endParaRPr>
            </a:p>
          </p:txBody>
        </p:sp>
        <p:cxnSp>
          <p:nvCxnSpPr>
            <p:cNvPr id="404" name="Google Shape;404;g39ef6c080bc_0_6"/>
            <p:cNvCxnSpPr>
              <a:endCxn id="403" idx="0"/>
            </p:cNvCxnSpPr>
            <p:nvPr/>
          </p:nvCxnSpPr>
          <p:spPr>
            <a:xfrm>
              <a:off x="6072700" y="3807547"/>
              <a:ext cx="857700" cy="19614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05" name="Google Shape;405;g39ef6c080bc_0_6"/>
            <p:cNvSpPr txBox="1"/>
            <p:nvPr/>
          </p:nvSpPr>
          <p:spPr>
            <a:xfrm>
              <a:off x="8085641" y="5506863"/>
              <a:ext cx="11682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500">
                  <a:solidFill>
                    <a:schemeClr val="dk1"/>
                  </a:solidFill>
                </a:rPr>
                <a:t>Designing with IA</a:t>
              </a:r>
              <a:endParaRPr b="1" sz="1500">
                <a:solidFill>
                  <a:schemeClr val="dk1"/>
                </a:solidFill>
              </a:endParaRPr>
            </a:p>
          </p:txBody>
        </p:sp>
        <p:cxnSp>
          <p:nvCxnSpPr>
            <p:cNvPr id="406" name="Google Shape;406;g39ef6c080bc_0_6"/>
            <p:cNvCxnSpPr>
              <a:endCxn id="405" idx="0"/>
            </p:cNvCxnSpPr>
            <p:nvPr/>
          </p:nvCxnSpPr>
          <p:spPr>
            <a:xfrm>
              <a:off x="6330641" y="3656163"/>
              <a:ext cx="2339100" cy="1850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407" name="Google Shape;407;g39ef6c080bc_0_6"/>
          <p:cNvCxnSpPr/>
          <p:nvPr/>
        </p:nvCxnSpPr>
        <p:spPr>
          <a:xfrm flipH="1">
            <a:off x="2690588" y="3371009"/>
            <a:ext cx="2358000" cy="10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8" name="Google Shape;408;g39ef6c080bc_0_6"/>
          <p:cNvSpPr txBox="1"/>
          <p:nvPr/>
        </p:nvSpPr>
        <p:spPr>
          <a:xfrm>
            <a:off x="1180127" y="3207600"/>
            <a:ext cx="1510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dk1"/>
                </a:solidFill>
              </a:rPr>
              <a:t>IA Générative Vidéo</a:t>
            </a:r>
            <a:endParaRPr b="1"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3_Conception personnalisé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nception personnalisé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3_Conception personnalisé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onception personnalisé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Sandra Degioanni</dc:creator>
</cp:coreProperties>
</file>