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3" r:id="rId5"/>
  </p:sldMasterIdLst>
  <p:notesMasterIdLst>
    <p:notesMasterId r:id="rId28"/>
  </p:notesMasterIdLst>
  <p:sldIdLst>
    <p:sldId id="257" r:id="rId6"/>
    <p:sldId id="2147476230" r:id="rId7"/>
    <p:sldId id="2147476113" r:id="rId8"/>
    <p:sldId id="2147476231" r:id="rId9"/>
    <p:sldId id="319" r:id="rId10"/>
    <p:sldId id="258" r:id="rId11"/>
    <p:sldId id="2147476239" r:id="rId12"/>
    <p:sldId id="317" r:id="rId13"/>
    <p:sldId id="2147476232" r:id="rId14"/>
    <p:sldId id="321" r:id="rId15"/>
    <p:sldId id="2147476238" r:id="rId16"/>
    <p:sldId id="318" r:id="rId17"/>
    <p:sldId id="2147476240" r:id="rId18"/>
    <p:sldId id="2147476234" r:id="rId19"/>
    <p:sldId id="2147476242" r:id="rId20"/>
    <p:sldId id="2147476243" r:id="rId21"/>
    <p:sldId id="2147476241" r:id="rId22"/>
    <p:sldId id="2147476233" r:id="rId23"/>
    <p:sldId id="320" r:id="rId24"/>
    <p:sldId id="2147476235" r:id="rId25"/>
    <p:sldId id="329" r:id="rId26"/>
    <p:sldId id="327" r:id="rId27"/>
  </p:sldIdLst>
  <p:sldSz cx="12192000" cy="6858000"/>
  <p:notesSz cx="6858000" cy="9144000"/>
  <p:embeddedFontLst>
    <p:embeddedFont>
      <p:font typeface="Montserrat" panose="00000500000000000000" pitchFamily="2"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Poppins" panose="00000500000000000000" pitchFamily="2" charset="0"/>
      <p:regular r:id="rId37"/>
      <p:bold r:id="rId38"/>
      <p:italic r:id="rId39"/>
      <p:boldItalic r:id="rId40"/>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EE"/>
    <a:srgbClr val="000000"/>
    <a:srgbClr val="F9A428"/>
    <a:srgbClr val="FC6255"/>
    <a:srgbClr val="F9BE70"/>
    <a:srgbClr val="18B2BA"/>
    <a:srgbClr val="0C3B50"/>
    <a:srgbClr val="1AC0C7"/>
    <a:srgbClr val="104E6B"/>
    <a:srgbClr val="0F4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5311" autoAdjust="0"/>
  </p:normalViewPr>
  <p:slideViewPr>
    <p:cSldViewPr snapToGrid="0">
      <p:cViewPr>
        <p:scale>
          <a:sx n="90" d="100"/>
          <a:sy n="90" d="100"/>
        </p:scale>
        <p:origin x="1380"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Loureiro" userId="43692cf2-70c3-4b2a-9812-9c0f346074d2" providerId="ADAL" clId="{3A5CABEB-EA31-472B-BA30-BAA8D925147A}"/>
    <pc:docChg chg="modSld">
      <pc:chgData name="Sergio Loureiro" userId="43692cf2-70c3-4b2a-9812-9c0f346074d2" providerId="ADAL" clId="{3A5CABEB-EA31-472B-BA30-BAA8D925147A}" dt="2025-12-01T16:21:04.381" v="6" actId="20577"/>
      <pc:docMkLst>
        <pc:docMk/>
      </pc:docMkLst>
      <pc:sldChg chg="modSp mod">
        <pc:chgData name="Sergio Loureiro" userId="43692cf2-70c3-4b2a-9812-9c0f346074d2" providerId="ADAL" clId="{3A5CABEB-EA31-472B-BA30-BAA8D925147A}" dt="2025-12-01T16:21:04.381" v="6" actId="20577"/>
        <pc:sldMkLst>
          <pc:docMk/>
          <pc:sldMk cId="672367414" sldId="257"/>
        </pc:sldMkLst>
        <pc:spChg chg="mod">
          <ac:chgData name="Sergio Loureiro" userId="43692cf2-70c3-4b2a-9812-9c0f346074d2" providerId="ADAL" clId="{3A5CABEB-EA31-472B-BA30-BAA8D925147A}" dt="2025-12-01T16:21:04.381" v="6" actId="20577"/>
          <ac:spMkLst>
            <pc:docMk/>
            <pc:sldMk cId="672367414" sldId="257"/>
            <ac:spMk id="15" creationId="{B1BE674E-9260-4AF7-BC81-5FCCF022CA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05F6C-9422-8C46-8197-E648CE4EB603}" type="datetimeFigureOut">
              <a:t>12/1/2025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6AB14-F17A-1749-A180-F4F59E63B6E2}" type="slidenum">
              <a:t>‹#›</a:t>
            </a:fld>
            <a:endParaRPr lang="tr-TR"/>
          </a:p>
        </p:txBody>
      </p:sp>
    </p:spTree>
    <p:extLst>
      <p:ext uri="{BB962C8B-B14F-4D97-AF65-F5344CB8AC3E}">
        <p14:creationId xmlns:p14="http://schemas.microsoft.com/office/powerpoint/2010/main" val="2926248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nostic.ai/blog/strategies-secure-model-context-protocol#recommendation-1-authentication-is-not-optional-its-your-front-door-lock"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knostic.ai/blog/strategies-secure-model-context-protocol#recommendation-4-sanitize-everything" TargetMode="External"/><Relationship Id="rId5" Type="http://schemas.openxmlformats.org/officeDocument/2006/relationships/hyperlink" Target="https://www.knostic.ai/blog/strategies-secure-model-context-protocol#recommendation-3-become-a-vigilant-watcher" TargetMode="External"/><Relationship Id="rId4" Type="http://schemas.openxmlformats.org/officeDocument/2006/relationships/hyperlink" Target="https://www.knostic.ai/blog/strategies-secure-model-context-protocol#recommendation-2-embrace-the-principle-of-least-privilege-pol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a:t>Outpost24, founded in 2001, is a global leader in cybersecurity. Our mission is to provide proactive and detection-based cyber analytics solutions, enabling organizations to defend against cyber threats and maintain a robust cybersecurity posture.</a:t>
            </a:r>
            <a:endParaRPr lang="en-US" dirty="0"/>
          </a:p>
          <a:p>
            <a:pPr marL="171450" indent="-171450">
              <a:buFont typeface="Arial"/>
              <a:buChar char="•"/>
            </a:pPr>
            <a:r>
              <a:rPr lang="en-GB" dirty="0"/>
              <a:t>With over 3500 customers in 65 countries, including 58 Fortune 500 companies, Outpost24 has established itself as a trusted provider in the cybersecurity field.</a:t>
            </a:r>
          </a:p>
          <a:p>
            <a:pPr marL="171450" indent="-171450">
              <a:buFont typeface="Arial"/>
              <a:buChar char="•"/>
            </a:pPr>
            <a:r>
              <a:rPr lang="en-GB" dirty="0"/>
              <a:t>Our key offerings include comprehensive discovery and visibility, threat intelligence-driven risk prioritization, and continuous penetration testing. These solutions help customers identify and prioritize vulnerabilities, continuously monitor their attack surface, and protect against evolving cyber threats.</a:t>
            </a:r>
          </a:p>
          <a:p>
            <a:pPr marL="171450" indent="-171450">
              <a:buFont typeface="Arial"/>
              <a:buChar char="•"/>
            </a:pPr>
            <a:r>
              <a:rPr lang="en-GB" dirty="0"/>
              <a:t>Additionally, Outpost24 provides managed services to extend your security operations team, tailored security solutions, and expert-level assessments. We also offer identity and access management solutions, such as compromised password protection and streamlined self-service password reset.</a:t>
            </a:r>
          </a:p>
          <a:p>
            <a:pPr marL="171450" indent="-171450">
              <a:buFont typeface="Arial"/>
              <a:buChar char="•"/>
            </a:pPr>
            <a:r>
              <a:rPr lang="en-GB" dirty="0"/>
              <a:t>Outpost24 maintains a robust global presence with 14 offices across Europe, North America, and Asia, and is committed to maintaining the highest security standards with 28 active cybersecurity certifications.</a:t>
            </a:r>
          </a:p>
          <a:p>
            <a:endParaRPr lang="en-GB" dirty="0"/>
          </a:p>
        </p:txBody>
      </p:sp>
      <p:sp>
        <p:nvSpPr>
          <p:cNvPr id="4" name="Slide Number Placeholder 3"/>
          <p:cNvSpPr>
            <a:spLocks noGrp="1"/>
          </p:cNvSpPr>
          <p:nvPr>
            <p:ph type="sldNum" sz="quarter" idx="5"/>
          </p:nvPr>
        </p:nvSpPr>
        <p:spPr/>
        <p:txBody>
          <a:bodyPr/>
          <a:lstStyle/>
          <a:p>
            <a:fld id="{F3B4EACA-8877-4FC9-97C2-12E7C6FB02EE}" type="slidenum">
              <a:rPr lang="en-US" smtClean="0"/>
              <a:t>3</a:t>
            </a:fld>
            <a:endParaRPr lang="en-US"/>
          </a:p>
        </p:txBody>
      </p:sp>
    </p:spTree>
    <p:extLst>
      <p:ext uri="{BB962C8B-B14F-4D97-AF65-F5344CB8AC3E}">
        <p14:creationId xmlns:p14="http://schemas.microsoft.com/office/powerpoint/2010/main" val="1420409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1DB1-79D5-8719-0DEE-024184401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832C3-AF97-2EE8-04A3-F7A3CE256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19C0F-1B46-80CE-C270-15046B993F35}"/>
              </a:ext>
            </a:extLst>
          </p:cNvPr>
          <p:cNvSpPr>
            <a:spLocks noGrp="1"/>
          </p:cNvSpPr>
          <p:nvPr>
            <p:ph type="body" idx="1"/>
          </p:nvPr>
        </p:nvSpPr>
        <p:spPr/>
        <p:txBody>
          <a:bodyPr/>
          <a:lstStyle/>
          <a:p>
            <a:r>
              <a:rPr lang="en-US" b="1" dirty="0"/>
              <a:t>Call to Action</a:t>
            </a:r>
          </a:p>
          <a:p>
            <a:r>
              <a:rPr lang="en-US" dirty="0"/>
              <a:t>✅ </a:t>
            </a:r>
            <a:r>
              <a:rPr lang="en-US" b="1" dirty="0"/>
              <a:t>If you are a </a:t>
            </a:r>
            <a:r>
              <a:rPr lang="en-US" b="1" dirty="0" err="1"/>
              <a:t>pentester</a:t>
            </a:r>
            <a:r>
              <a:rPr lang="en-US" b="1" dirty="0"/>
              <a:t>:</a:t>
            </a:r>
            <a:r>
              <a:rPr lang="en-US" dirty="0"/>
              <a:t> add AI endpoints to your scope.</a:t>
            </a:r>
            <a:br>
              <a:rPr lang="en-US" dirty="0"/>
            </a:br>
            <a:r>
              <a:rPr lang="en-US" dirty="0"/>
              <a:t>✅ </a:t>
            </a:r>
            <a:r>
              <a:rPr lang="en-US" b="1" dirty="0"/>
              <a:t>If you are a defender:</a:t>
            </a:r>
            <a:r>
              <a:rPr lang="en-US" dirty="0"/>
              <a:t> map and monitor your AI attack surface.</a:t>
            </a:r>
            <a:br>
              <a:rPr lang="en-US" dirty="0"/>
            </a:br>
            <a:r>
              <a:rPr lang="en-US" dirty="0"/>
              <a:t>✅ </a:t>
            </a:r>
            <a:r>
              <a:rPr lang="en-US" b="1" dirty="0"/>
              <a:t>If you are building AI:</a:t>
            </a:r>
            <a:r>
              <a:rPr lang="en-US" dirty="0"/>
              <a:t> integrate security at design, not post-deployment.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27758D5-C07D-49B2-FDCF-FC9F909BD34C}"/>
              </a:ext>
            </a:extLst>
          </p:cNvPr>
          <p:cNvSpPr>
            <a:spLocks noGrp="1"/>
          </p:cNvSpPr>
          <p:nvPr>
            <p:ph type="sldNum" sz="quarter" idx="5"/>
          </p:nvPr>
        </p:nvSpPr>
        <p:spPr/>
        <p:txBody>
          <a:bodyPr/>
          <a:lstStyle/>
          <a:p>
            <a:fld id="{C5A6AB14-F17A-1749-A180-F4F59E63B6E2}" type="slidenum">
              <a:rPr lang="en-US" smtClean="0"/>
              <a:t>21</a:t>
            </a:fld>
            <a:endParaRPr lang="en-US"/>
          </a:p>
        </p:txBody>
      </p:sp>
    </p:spTree>
    <p:extLst>
      <p:ext uri="{BB962C8B-B14F-4D97-AF65-F5344CB8AC3E}">
        <p14:creationId xmlns:p14="http://schemas.microsoft.com/office/powerpoint/2010/main" val="833671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can accelerate your defenses or your compromise. It’s your move.</a:t>
            </a:r>
          </a:p>
        </p:txBody>
      </p:sp>
      <p:sp>
        <p:nvSpPr>
          <p:cNvPr id="4" name="Slide Number Placeholder 3"/>
          <p:cNvSpPr>
            <a:spLocks noGrp="1"/>
          </p:cNvSpPr>
          <p:nvPr>
            <p:ph type="sldNum" sz="quarter" idx="5"/>
          </p:nvPr>
        </p:nvSpPr>
        <p:spPr/>
        <p:txBody>
          <a:bodyPr/>
          <a:lstStyle/>
          <a:p>
            <a:fld id="{C5A6AB14-F17A-1749-A180-F4F59E63B6E2}" type="slidenum">
              <a:rPr lang="en-US" smtClean="0"/>
              <a:t>22</a:t>
            </a:fld>
            <a:endParaRPr lang="en-US"/>
          </a:p>
        </p:txBody>
      </p:sp>
    </p:spTree>
    <p:extLst>
      <p:ext uri="{BB962C8B-B14F-4D97-AF65-F5344CB8AC3E}">
        <p14:creationId xmlns:p14="http://schemas.microsoft.com/office/powerpoint/2010/main" val="1964100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Security incidents involving an organization’s AI remain limited— for now. On average, 13% of organizations reported breaches that involved their AI models or applications. However, among those that did, almost all (97%) lacked proper AI access controls. The most common of these security incidents occurred in the AI supply chain, through compromised apps, APIs or plug-ins. These incidents had a ripple effect: they led to broad data compromise (60%) and operational disruption (31%). The findings suggest AI is emerging as a high-value target. </a:t>
            </a:r>
            <a:endParaRPr lang="fr-FR" sz="1200" dirty="0"/>
          </a:p>
        </p:txBody>
      </p:sp>
      <p:sp>
        <p:nvSpPr>
          <p:cNvPr id="4" name="Slide Number Placeholder 3"/>
          <p:cNvSpPr>
            <a:spLocks noGrp="1"/>
          </p:cNvSpPr>
          <p:nvPr>
            <p:ph type="sldNum" sz="quarter" idx="5"/>
          </p:nvPr>
        </p:nvSpPr>
        <p:spPr/>
        <p:txBody>
          <a:bodyPr/>
          <a:lstStyle/>
          <a:p>
            <a:fld id="{C5A6AB14-F17A-1749-A180-F4F59E63B6E2}" type="slidenum">
              <a:rPr lang="en-US" smtClean="0"/>
              <a:t>5</a:t>
            </a:fld>
            <a:endParaRPr lang="en-US"/>
          </a:p>
        </p:txBody>
      </p:sp>
    </p:spTree>
    <p:extLst>
      <p:ext uri="{BB962C8B-B14F-4D97-AF65-F5344CB8AC3E}">
        <p14:creationId xmlns:p14="http://schemas.microsoft.com/office/powerpoint/2010/main" val="411954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zero-click prompt injection vulnerability (CVE-2025-32711) in Microsoft 365 Copilot allowed remote, unauthenticated data exfiltration. Attackers chained multiple bypasses (XPIA, link redaction, auto-fetched images) to escape filters and leak sensitive internal data. </a:t>
            </a:r>
          </a:p>
          <a:p>
            <a:endParaRPr lang="en-US" dirty="0"/>
          </a:p>
          <a:p>
            <a:r>
              <a:rPr lang="en-US" dirty="0"/>
              <a:t>A flaw in Lenovo’s customer support AI chatbot “Lena” enabled attackers to use Cross-Site Scripting (XSS) via crafted prompts to embed HTML/Image payloads, steal session cookies, impersonate support agents, access prior chats, possibly move laterally. </a:t>
            </a:r>
          </a:p>
          <a:p>
            <a:endParaRPr lang="en-US" dirty="0"/>
          </a:p>
          <a:p>
            <a:r>
              <a:rPr lang="en-US" dirty="0"/>
              <a:t>Samsung employees accidentally exposed proprietary or internal code/documents by using ChatGPT to review internal work. Led Samsung to ban employee use of ChatGPT and similar tools across certain units.</a:t>
            </a:r>
          </a:p>
          <a:p>
            <a:endParaRPr lang="en-US" dirty="0"/>
          </a:p>
          <a:p>
            <a:r>
              <a:rPr lang="en-US" sz="1200" b="0" i="0" u="none" strike="noStrike" kern="1200" baseline="0" dirty="0">
                <a:solidFill>
                  <a:schemeClr val="tx1"/>
                </a:solidFill>
                <a:latin typeface="+mn-lt"/>
                <a:ea typeface="+mn-ea"/>
                <a:cs typeface="+mn-cs"/>
              </a:rPr>
              <a:t>IBM - 63% Share of organizations that lacked AI governance policies / 37% Share of organizations that had AI governance policies in place</a:t>
            </a:r>
            <a:endParaRPr lang="en-US" dirty="0"/>
          </a:p>
        </p:txBody>
      </p:sp>
      <p:sp>
        <p:nvSpPr>
          <p:cNvPr id="4" name="Slide Number Placeholder 3"/>
          <p:cNvSpPr>
            <a:spLocks noGrp="1"/>
          </p:cNvSpPr>
          <p:nvPr>
            <p:ph type="sldNum" sz="quarter" idx="5"/>
          </p:nvPr>
        </p:nvSpPr>
        <p:spPr/>
        <p:txBody>
          <a:bodyPr/>
          <a:lstStyle/>
          <a:p>
            <a:fld id="{C5A6AB14-F17A-1749-A180-F4F59E63B6E2}" type="slidenum">
              <a:rPr lang="en-US" smtClean="0"/>
              <a:t>6</a:t>
            </a:fld>
            <a:endParaRPr lang="en-US"/>
          </a:p>
        </p:txBody>
      </p:sp>
    </p:spTree>
    <p:extLst>
      <p:ext uri="{BB962C8B-B14F-4D97-AF65-F5344CB8AC3E}">
        <p14:creationId xmlns:p14="http://schemas.microsoft.com/office/powerpoint/2010/main" val="1102248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for AI-powered attacks and evolving cyber threats, CISOs expect to continue increasing spend across cyber categories, especially in threat intelligence and application security. Overall, budgets will likely grow by about 10% this year, in line with the increase in previous years.</a:t>
            </a:r>
          </a:p>
          <a:p>
            <a:endParaRPr lang="en-US" dirty="0"/>
          </a:p>
          <a:p>
            <a:r>
              <a:rPr lang="en-US" dirty="0"/>
              <a:t>CISOs are showing stronger interest in adopting new cyber features from existing vendors instead of new vendors.</a:t>
            </a:r>
          </a:p>
          <a:p>
            <a:endParaRPr lang="en-US" dirty="0"/>
          </a:p>
        </p:txBody>
      </p:sp>
      <p:sp>
        <p:nvSpPr>
          <p:cNvPr id="4" name="Slide Number Placeholder 3"/>
          <p:cNvSpPr>
            <a:spLocks noGrp="1"/>
          </p:cNvSpPr>
          <p:nvPr>
            <p:ph type="sldNum" sz="quarter" idx="5"/>
          </p:nvPr>
        </p:nvSpPr>
        <p:spPr/>
        <p:txBody>
          <a:bodyPr/>
          <a:lstStyle/>
          <a:p>
            <a:fld id="{C5A6AB14-F17A-1749-A180-F4F59E63B6E2}" type="slidenum">
              <a:rPr lang="en-US" smtClean="0"/>
              <a:t>7</a:t>
            </a:fld>
            <a:endParaRPr lang="en-US"/>
          </a:p>
        </p:txBody>
      </p:sp>
    </p:spTree>
    <p:extLst>
      <p:ext uri="{BB962C8B-B14F-4D97-AF65-F5344CB8AC3E}">
        <p14:creationId xmlns:p14="http://schemas.microsoft.com/office/powerpoint/2010/main" val="51610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1593-EA42-911B-038D-D9355F1B5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53D39-A1CD-15B3-E9AB-B4E08776A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84183-89A6-050F-F8D4-F945C067DB97}"/>
              </a:ext>
            </a:extLst>
          </p:cNvPr>
          <p:cNvSpPr>
            <a:spLocks noGrp="1"/>
          </p:cNvSpPr>
          <p:nvPr>
            <p:ph type="body" idx="1"/>
          </p:nvPr>
        </p:nvSpPr>
        <p:spPr/>
        <p:txBody>
          <a:bodyPr/>
          <a:lstStyle/>
          <a:p>
            <a:r>
              <a:rPr lang="en-US" dirty="0"/>
              <a:t>NIST AI RMF</a:t>
            </a:r>
          </a:p>
        </p:txBody>
      </p:sp>
      <p:sp>
        <p:nvSpPr>
          <p:cNvPr id="4" name="Slide Number Placeholder 3">
            <a:extLst>
              <a:ext uri="{FF2B5EF4-FFF2-40B4-BE49-F238E27FC236}">
                <a16:creationId xmlns:a16="http://schemas.microsoft.com/office/drawing/2014/main" id="{6D5F6CA0-38E8-AC14-357F-15AD28C7881F}"/>
              </a:ext>
            </a:extLst>
          </p:cNvPr>
          <p:cNvSpPr>
            <a:spLocks noGrp="1"/>
          </p:cNvSpPr>
          <p:nvPr>
            <p:ph type="sldNum" sz="quarter" idx="5"/>
          </p:nvPr>
        </p:nvSpPr>
        <p:spPr/>
        <p:txBody>
          <a:bodyPr/>
          <a:lstStyle/>
          <a:p>
            <a:fld id="{C5A6AB14-F17A-1749-A180-F4F59E63B6E2}" type="slidenum">
              <a:rPr lang="en-US" smtClean="0"/>
              <a:t>13</a:t>
            </a:fld>
            <a:endParaRPr lang="en-US"/>
          </a:p>
        </p:txBody>
      </p:sp>
    </p:spTree>
    <p:extLst>
      <p:ext uri="{BB962C8B-B14F-4D97-AF65-F5344CB8AC3E}">
        <p14:creationId xmlns:p14="http://schemas.microsoft.com/office/powerpoint/2010/main" val="219170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State of the Art Tools for </a:t>
            </a:r>
            <a:r>
              <a:rPr lang="en-US" b="1" dirty="0" err="1"/>
              <a:t>Pentesters</a:t>
            </a:r>
            <a:endParaRPr lang="en-US" b="1" dirty="0"/>
          </a:p>
          <a:p>
            <a:r>
              <a:rPr lang="en-US" b="1" dirty="0" err="1"/>
              <a:t>Giskard</a:t>
            </a:r>
            <a:r>
              <a:rPr lang="en-US" b="1" dirty="0"/>
              <a:t> AI Red Team</a:t>
            </a:r>
            <a:r>
              <a:rPr lang="en-US" dirty="0"/>
              <a:t> (model fuzzing)</a:t>
            </a:r>
          </a:p>
          <a:p>
            <a:r>
              <a:rPr lang="en-US" b="1" dirty="0" err="1"/>
              <a:t>PI.BountyHunter</a:t>
            </a:r>
            <a:r>
              <a:rPr lang="en-US" dirty="0"/>
              <a:t> (prompt injection)</a:t>
            </a:r>
          </a:p>
          <a:p>
            <a:r>
              <a:rPr lang="en-US" b="1" dirty="0"/>
              <a:t>GATO (GenAI Attack Tool Operator)</a:t>
            </a:r>
            <a:r>
              <a:rPr lang="en-US" dirty="0"/>
              <a:t> (custom)</a:t>
            </a:r>
          </a:p>
          <a:p>
            <a:r>
              <a:rPr lang="en-US" b="1" dirty="0"/>
              <a:t>LLM WAF (experimental)</a:t>
            </a:r>
            <a:r>
              <a:rPr lang="en-US" dirty="0"/>
              <a:t> – LLM Guard, </a:t>
            </a:r>
            <a:r>
              <a:rPr lang="en-US" dirty="0" err="1"/>
              <a:t>ShieldGPT</a:t>
            </a:r>
            <a:endParaRPr lang="en-US" dirty="0"/>
          </a:p>
          <a:p>
            <a:r>
              <a:rPr lang="en-US" b="1" dirty="0"/>
              <a:t>EASM Tools:</a:t>
            </a:r>
            <a:r>
              <a:rPr lang="en-US" dirty="0"/>
              <a:t> </a:t>
            </a:r>
            <a:r>
              <a:rPr lang="en-US" dirty="0" err="1"/>
              <a:t>Censys</a:t>
            </a:r>
            <a:r>
              <a:rPr lang="en-US" dirty="0"/>
              <a:t>, </a:t>
            </a:r>
            <a:r>
              <a:rPr lang="en-US" dirty="0" err="1"/>
              <a:t>ProjectDiscovery</a:t>
            </a:r>
            <a:endParaRPr lang="en-US" dirty="0"/>
          </a:p>
          <a:p>
            <a:endParaRPr lang="en-US" dirty="0"/>
          </a:p>
        </p:txBody>
      </p:sp>
      <p:sp>
        <p:nvSpPr>
          <p:cNvPr id="4" name="Slide Number Placeholder 3"/>
          <p:cNvSpPr>
            <a:spLocks noGrp="1"/>
          </p:cNvSpPr>
          <p:nvPr>
            <p:ph type="sldNum" sz="quarter" idx="5"/>
          </p:nvPr>
        </p:nvSpPr>
        <p:spPr/>
        <p:txBody>
          <a:bodyPr/>
          <a:lstStyle/>
          <a:p>
            <a:fld id="{C5A6AB14-F17A-1749-A180-F4F59E63B6E2}" type="slidenum">
              <a:rPr lang="en-US" smtClean="0"/>
              <a:t>14</a:t>
            </a:fld>
            <a:endParaRPr lang="en-US"/>
          </a:p>
        </p:txBody>
      </p:sp>
    </p:spTree>
    <p:extLst>
      <p:ext uri="{BB962C8B-B14F-4D97-AF65-F5344CB8AC3E}">
        <p14:creationId xmlns:p14="http://schemas.microsoft.com/office/powerpoint/2010/main" val="248480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5A9B8-0453-42C8-5B4F-AA0DABB33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AE132-7238-09E4-B644-EC85A3FCE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792B77-B953-B51B-6E00-CBFC9AFB25A3}"/>
              </a:ext>
            </a:extLst>
          </p:cNvPr>
          <p:cNvSpPr>
            <a:spLocks noGrp="1"/>
          </p:cNvSpPr>
          <p:nvPr>
            <p:ph type="body" idx="1"/>
          </p:nvPr>
        </p:nvSpPr>
        <p:spPr/>
        <p:txBody>
          <a:bodyPr/>
          <a:lstStyle/>
          <a:p>
            <a:r>
              <a:rPr lang="en-US" dirty="0"/>
              <a:t>https://www.zscaler.com/zpedia/what-is-ai-security-posture-management-aispm</a:t>
            </a:r>
          </a:p>
        </p:txBody>
      </p:sp>
      <p:sp>
        <p:nvSpPr>
          <p:cNvPr id="4" name="Slide Number Placeholder 3">
            <a:extLst>
              <a:ext uri="{FF2B5EF4-FFF2-40B4-BE49-F238E27FC236}">
                <a16:creationId xmlns:a16="http://schemas.microsoft.com/office/drawing/2014/main" id="{20CD964A-0B35-E92A-68AC-CA46D316C3D7}"/>
              </a:ext>
            </a:extLst>
          </p:cNvPr>
          <p:cNvSpPr>
            <a:spLocks noGrp="1"/>
          </p:cNvSpPr>
          <p:nvPr>
            <p:ph type="sldNum" sz="quarter" idx="5"/>
          </p:nvPr>
        </p:nvSpPr>
        <p:spPr/>
        <p:txBody>
          <a:bodyPr/>
          <a:lstStyle/>
          <a:p>
            <a:fld id="{C5A6AB14-F17A-1749-A180-F4F59E63B6E2}" type="slidenum">
              <a:rPr lang="en-US" smtClean="0"/>
              <a:t>15</a:t>
            </a:fld>
            <a:endParaRPr lang="en-US"/>
          </a:p>
        </p:txBody>
      </p:sp>
    </p:spTree>
    <p:extLst>
      <p:ext uri="{BB962C8B-B14F-4D97-AF65-F5344CB8AC3E}">
        <p14:creationId xmlns:p14="http://schemas.microsoft.com/office/powerpoint/2010/main" val="82609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7EB07-5549-79C1-81AA-167596D0F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DD06F-79C0-B756-B93C-B73229265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7572F-5F4C-2904-09EF-04BBF91378A8}"/>
              </a:ext>
            </a:extLst>
          </p:cNvPr>
          <p:cNvSpPr>
            <a:spLocks noGrp="1"/>
          </p:cNvSpPr>
          <p:nvPr>
            <p:ph type="body" idx="1"/>
          </p:nvPr>
        </p:nvSpPr>
        <p:spPr/>
        <p:txBody>
          <a:bodyPr/>
          <a:lstStyle/>
          <a:p>
            <a:r>
              <a:rPr lang="en-US" dirty="0"/>
              <a:t>We discovered a total of 1,862 MCP servers exposed to the internet. From that set, we sampled 119 for manual verification. All 119 servers allowed access to internal tool listings without authentication.</a:t>
            </a:r>
          </a:p>
          <a:p>
            <a:r>
              <a:rPr lang="en-US" dirty="0">
                <a:hlinkClick r:id="rId3"/>
              </a:rPr>
              <a:t>Recommendation 1: Authentication is Not Optional, It's Your Front Door Lock</a:t>
            </a:r>
            <a:endParaRPr lang="en-US" dirty="0"/>
          </a:p>
          <a:p>
            <a:r>
              <a:rPr lang="en-US" dirty="0">
                <a:hlinkClick r:id="rId4"/>
              </a:rPr>
              <a:t>Recommendation 2: Embrace the Principle of Least Privilege (</a:t>
            </a:r>
            <a:r>
              <a:rPr lang="en-US" dirty="0" err="1">
                <a:hlinkClick r:id="rId4"/>
              </a:rPr>
              <a:t>PoLP</a:t>
            </a:r>
            <a:r>
              <a:rPr lang="en-US" dirty="0">
                <a:hlinkClick r:id="rId4"/>
              </a:rPr>
              <a:t>) </a:t>
            </a:r>
            <a:endParaRPr lang="en-US" dirty="0"/>
          </a:p>
          <a:p>
            <a:r>
              <a:rPr lang="en-US" dirty="0">
                <a:hlinkClick r:id="rId5"/>
              </a:rPr>
              <a:t>Recommendation 3: Become a Vigilant Watcher</a:t>
            </a:r>
            <a:endParaRPr lang="en-US" dirty="0"/>
          </a:p>
          <a:p>
            <a:r>
              <a:rPr lang="en-US" dirty="0">
                <a:hlinkClick r:id="rId6"/>
              </a:rPr>
              <a:t>Recommendation 4: Sanitize Everything</a:t>
            </a:r>
            <a:endParaRPr lang="en-US" dirty="0"/>
          </a:p>
        </p:txBody>
      </p:sp>
      <p:sp>
        <p:nvSpPr>
          <p:cNvPr id="4" name="Slide Number Placeholder 3">
            <a:extLst>
              <a:ext uri="{FF2B5EF4-FFF2-40B4-BE49-F238E27FC236}">
                <a16:creationId xmlns:a16="http://schemas.microsoft.com/office/drawing/2014/main" id="{4A6E4A0C-9138-5885-5DDC-D82BC0054A38}"/>
              </a:ext>
            </a:extLst>
          </p:cNvPr>
          <p:cNvSpPr>
            <a:spLocks noGrp="1"/>
          </p:cNvSpPr>
          <p:nvPr>
            <p:ph type="sldNum" sz="quarter" idx="5"/>
          </p:nvPr>
        </p:nvSpPr>
        <p:spPr/>
        <p:txBody>
          <a:bodyPr/>
          <a:lstStyle/>
          <a:p>
            <a:fld id="{C5A6AB14-F17A-1749-A180-F4F59E63B6E2}" type="slidenum">
              <a:rPr lang="en-US" smtClean="0"/>
              <a:t>17</a:t>
            </a:fld>
            <a:endParaRPr lang="en-US"/>
          </a:p>
        </p:txBody>
      </p:sp>
    </p:spTree>
    <p:extLst>
      <p:ext uri="{BB962C8B-B14F-4D97-AF65-F5344CB8AC3E}">
        <p14:creationId xmlns:p14="http://schemas.microsoft.com/office/powerpoint/2010/main" val="215520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https://cisotradecraft.substack.com/p/beyond-the-hype-unleashing-ais-true</a:t>
            </a:r>
          </a:p>
          <a:p>
            <a:endParaRPr lang="en-US" dirty="0"/>
          </a:p>
          <a:p>
            <a:r>
              <a:rPr lang="en-US" b="1" dirty="0"/>
              <a:t>Model Hardening:</a:t>
            </a:r>
            <a:r>
              <a:rPr lang="en-US" dirty="0"/>
              <a:t> guardrails, system prompt locking, output restrictions.</a:t>
            </a:r>
          </a:p>
          <a:p>
            <a:r>
              <a:rPr lang="en-US" b="1" dirty="0"/>
              <a:t>Prompt Injection Detection:</a:t>
            </a:r>
            <a:r>
              <a:rPr lang="en-US" dirty="0"/>
              <a:t> output monitoring, anomaly detection.</a:t>
            </a:r>
          </a:p>
          <a:p>
            <a:r>
              <a:rPr lang="en-US" b="1" dirty="0"/>
              <a:t>API Security:</a:t>
            </a:r>
            <a:r>
              <a:rPr lang="en-US" dirty="0"/>
              <a:t> rate limiting, auth, context isolation.</a:t>
            </a:r>
          </a:p>
          <a:p>
            <a:r>
              <a:rPr lang="en-US" b="1" dirty="0"/>
              <a:t>EASM for AI:</a:t>
            </a:r>
            <a:r>
              <a:rPr lang="en-US" dirty="0"/>
              <a:t> continuous discovery and inventory.</a:t>
            </a:r>
          </a:p>
          <a:p>
            <a:r>
              <a:rPr lang="en-US" b="1" dirty="0"/>
              <a:t>Agentic AI Controls:</a:t>
            </a:r>
            <a:r>
              <a:rPr lang="en-US" dirty="0"/>
              <a:t> plugin whitelisting, tool-use constraints.</a:t>
            </a:r>
          </a:p>
          <a:p>
            <a:endParaRPr lang="en-US" dirty="0"/>
          </a:p>
          <a:p>
            <a:r>
              <a:rPr lang="en-US" dirty="0"/>
              <a:t>Wiz</a:t>
            </a:r>
          </a:p>
          <a:p>
            <a:r>
              <a:rPr lang="en-US" dirty="0"/>
              <a:t>Remove shadow AI</a:t>
            </a:r>
          </a:p>
          <a:p>
            <a:r>
              <a:rPr lang="en-US" dirty="0"/>
              <a:t>Protect your data</a:t>
            </a:r>
          </a:p>
          <a:p>
            <a:r>
              <a:rPr lang="en-US" dirty="0"/>
              <a:t>Secure Access to AI models</a:t>
            </a:r>
          </a:p>
          <a:p>
            <a:r>
              <a:rPr lang="en-US" dirty="0"/>
              <a:t>Use LLM built-in guardrails</a:t>
            </a:r>
          </a:p>
          <a:p>
            <a:r>
              <a:rPr lang="en-US" sz="1200" b="0" i="0" u="none" strike="noStrike" kern="1200" baseline="0" dirty="0">
                <a:solidFill>
                  <a:schemeClr val="tx1"/>
                </a:solidFill>
                <a:latin typeface="+mn-lt"/>
                <a:ea typeface="+mn-ea"/>
                <a:cs typeface="+mn-cs"/>
              </a:rPr>
              <a:t>Detect and remove AI risks and attack paths</a:t>
            </a:r>
          </a:p>
          <a:p>
            <a:r>
              <a:rPr lang="en-US" sz="1200" b="0" i="0" u="none" strike="noStrike" kern="1200" baseline="0" dirty="0">
                <a:solidFill>
                  <a:schemeClr val="tx1"/>
                </a:solidFill>
                <a:latin typeface="+mn-lt"/>
                <a:ea typeface="+mn-ea"/>
                <a:cs typeface="+mn-cs"/>
              </a:rPr>
              <a:t>Monitor against anomalies</a:t>
            </a:r>
          </a:p>
          <a:p>
            <a:r>
              <a:rPr lang="en-US" sz="1200" b="0" i="0" u="none" strike="noStrike" kern="1200" baseline="0" dirty="0">
                <a:solidFill>
                  <a:schemeClr val="tx1"/>
                </a:solidFill>
                <a:latin typeface="+mn-lt"/>
                <a:ea typeface="+mn-ea"/>
                <a:cs typeface="+mn-cs"/>
              </a:rPr>
              <a:t>Set up incident response</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5A6AB14-F17A-1749-A180-F4F59E63B6E2}" type="slidenum">
              <a:rPr lang="en-US" smtClean="0"/>
              <a:t>19</a:t>
            </a:fld>
            <a:endParaRPr lang="en-US"/>
          </a:p>
        </p:txBody>
      </p:sp>
    </p:spTree>
    <p:extLst>
      <p:ext uri="{BB962C8B-B14F-4D97-AF65-F5344CB8AC3E}">
        <p14:creationId xmlns:p14="http://schemas.microsoft.com/office/powerpoint/2010/main" val="1514770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outpost24.com/" TargetMode="Externa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123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outpost cover">
    <p:spTree>
      <p:nvGrpSpPr>
        <p:cNvPr id="1" name=""/>
        <p:cNvGrpSpPr/>
        <p:nvPr/>
      </p:nvGrpSpPr>
      <p:grpSpPr>
        <a:xfrm>
          <a:off x="0" y="0"/>
          <a:ext cx="0" cy="0"/>
          <a:chOff x="0" y="0"/>
          <a:chExt cx="0" cy="0"/>
        </a:xfrm>
      </p:grpSpPr>
      <p:pic>
        <p:nvPicPr>
          <p:cNvPr id="6" name="Picture 2" descr="green bokeh lights">
            <a:extLst>
              <a:ext uri="{FF2B5EF4-FFF2-40B4-BE49-F238E27FC236}">
                <a16:creationId xmlns:a16="http://schemas.microsoft.com/office/drawing/2014/main" id="{69998C0D-856E-EED0-8373-30FB82F13E7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1585"/>
          <a:stretch/>
        </p:blipFill>
        <p:spPr bwMode="auto">
          <a:xfrm>
            <a:off x="0" y="0"/>
            <a:ext cx="1185599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bg object 17">
            <a:extLst>
              <a:ext uri="{FF2B5EF4-FFF2-40B4-BE49-F238E27FC236}">
                <a16:creationId xmlns:a16="http://schemas.microsoft.com/office/drawing/2014/main" id="{24EBEA23-1E51-E803-E662-A1317ECFF535}"/>
              </a:ext>
            </a:extLst>
          </p:cNvPr>
          <p:cNvSpPr/>
          <p:nvPr userDrawn="1"/>
        </p:nvSpPr>
        <p:spPr>
          <a:xfrm>
            <a:off x="-1271" y="0"/>
            <a:ext cx="12193270" cy="6858000"/>
          </a:xfrm>
          <a:custGeom>
            <a:avLst/>
            <a:gdLst/>
            <a:ahLst/>
            <a:cxnLst/>
            <a:rect l="l" t="t" r="r" b="b"/>
            <a:pathLst>
              <a:path w="12193270" h="6858000">
                <a:moveTo>
                  <a:pt x="12193193" y="0"/>
                </a:moveTo>
                <a:lnTo>
                  <a:pt x="0" y="0"/>
                </a:lnTo>
                <a:lnTo>
                  <a:pt x="0" y="6858000"/>
                </a:lnTo>
                <a:lnTo>
                  <a:pt x="12193193" y="6858000"/>
                </a:lnTo>
                <a:lnTo>
                  <a:pt x="12193193" y="0"/>
                </a:lnTo>
                <a:close/>
              </a:path>
            </a:pathLst>
          </a:custGeom>
          <a:solidFill>
            <a:srgbClr val="134A64">
              <a:alpha val="79998"/>
            </a:srgbClr>
          </a:solidFill>
        </p:spPr>
        <p:txBody>
          <a:bodyPr wrap="square" lIns="0" tIns="0" rIns="0" bIns="0" rtlCol="0"/>
          <a:lstStyle/>
          <a:p>
            <a:endParaRPr/>
          </a:p>
        </p:txBody>
      </p:sp>
      <p:sp>
        <p:nvSpPr>
          <p:cNvPr id="10" name="Holder 2">
            <a:extLst>
              <a:ext uri="{FF2B5EF4-FFF2-40B4-BE49-F238E27FC236}">
                <a16:creationId xmlns:a16="http://schemas.microsoft.com/office/drawing/2014/main" id="{F3D343A8-F5DB-165E-63B2-67AF52E1D5C5}"/>
              </a:ext>
            </a:extLst>
          </p:cNvPr>
          <p:cNvSpPr>
            <a:spLocks noGrp="1"/>
          </p:cNvSpPr>
          <p:nvPr>
            <p:ph type="ctrTitle"/>
          </p:nvPr>
        </p:nvSpPr>
        <p:spPr>
          <a:xfrm>
            <a:off x="707298" y="3162102"/>
            <a:ext cx="9884501" cy="769441"/>
          </a:xfrm>
          <a:prstGeom prst="rect">
            <a:avLst/>
          </a:prstGeom>
        </p:spPr>
        <p:txBody>
          <a:bodyPr wrap="square" lIns="0" tIns="0" rIns="0" bIns="0">
            <a:normAutofit/>
          </a:bodyPr>
          <a:lstStyle>
            <a:lvl1pPr fontAlgn="b">
              <a:defRPr sz="5000" b="1" i="0" baseline="0">
                <a:solidFill>
                  <a:schemeClr val="bg1"/>
                </a:solidFill>
                <a:latin typeface="+mj-lt"/>
                <a:cs typeface="Calibri"/>
              </a:defRPr>
            </a:lvl1pPr>
          </a:lstStyle>
          <a:p>
            <a:r>
              <a:rPr lang="en-US"/>
              <a:t>Click to edit Master title style</a:t>
            </a:r>
            <a:endParaRPr/>
          </a:p>
        </p:txBody>
      </p:sp>
      <p:sp>
        <p:nvSpPr>
          <p:cNvPr id="11" name="Holder 3">
            <a:extLst>
              <a:ext uri="{FF2B5EF4-FFF2-40B4-BE49-F238E27FC236}">
                <a16:creationId xmlns:a16="http://schemas.microsoft.com/office/drawing/2014/main" id="{6E484B7D-6737-AEEF-7BC8-2DB3B7243E87}"/>
              </a:ext>
            </a:extLst>
          </p:cNvPr>
          <p:cNvSpPr>
            <a:spLocks noGrp="1"/>
          </p:cNvSpPr>
          <p:nvPr>
            <p:ph type="subTitle" idx="4"/>
          </p:nvPr>
        </p:nvSpPr>
        <p:spPr>
          <a:xfrm>
            <a:off x="720000" y="4139668"/>
            <a:ext cx="9884501" cy="384721"/>
          </a:xfrm>
          <a:prstGeom prst="rect">
            <a:avLst/>
          </a:prstGeom>
        </p:spPr>
        <p:txBody>
          <a:bodyPr wrap="square" lIns="0" tIns="0" rIns="0" bIns="0">
            <a:normAutofit/>
          </a:bodyPr>
          <a:lstStyle>
            <a:lvl1pPr fontAlgn="t">
              <a:defRPr sz="2500" u="none" baseline="0">
                <a:solidFill>
                  <a:srgbClr val="2AC0C5"/>
                </a:solidFill>
                <a:uFillTx/>
                <a:latin typeface="+mn-lt"/>
              </a:defRPr>
            </a:lvl1pPr>
          </a:lstStyle>
          <a:p>
            <a:r>
              <a:rPr lang="en-US"/>
              <a:t>Click to edit Master subtitle style</a:t>
            </a:r>
            <a:endParaRPr lang="en-GB"/>
          </a:p>
        </p:txBody>
      </p:sp>
      <p:sp>
        <p:nvSpPr>
          <p:cNvPr id="12" name="Rectangle 11">
            <a:extLst>
              <a:ext uri="{FF2B5EF4-FFF2-40B4-BE49-F238E27FC236}">
                <a16:creationId xmlns:a16="http://schemas.microsoft.com/office/drawing/2014/main" id="{97E64533-003E-7EFB-3885-876693667ED8}"/>
              </a:ext>
            </a:extLst>
          </p:cNvPr>
          <p:cNvSpPr/>
          <p:nvPr userDrawn="1"/>
        </p:nvSpPr>
        <p:spPr>
          <a:xfrm>
            <a:off x="11855992" y="0"/>
            <a:ext cx="336007" cy="6858000"/>
          </a:xfrm>
          <a:prstGeom prst="rect">
            <a:avLst/>
          </a:prstGeom>
          <a:solidFill>
            <a:schemeClr val="bg1"/>
          </a:solidFill>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13" name="Picture 12">
            <a:extLst>
              <a:ext uri="{FF2B5EF4-FFF2-40B4-BE49-F238E27FC236}">
                <a16:creationId xmlns:a16="http://schemas.microsoft.com/office/drawing/2014/main" id="{68DDBBD0-94E1-F2E6-56DA-611032C2B696}"/>
              </a:ext>
            </a:extLst>
          </p:cNvPr>
          <p:cNvPicPr>
            <a:picLocks noChangeAspect="1"/>
          </p:cNvPicPr>
          <p:nvPr userDrawn="1"/>
        </p:nvPicPr>
        <p:blipFill>
          <a:blip r:embed="rId3"/>
          <a:stretch>
            <a:fillRect/>
          </a:stretch>
        </p:blipFill>
        <p:spPr>
          <a:xfrm>
            <a:off x="11935579" y="169354"/>
            <a:ext cx="188553" cy="187610"/>
          </a:xfrm>
          <a:prstGeom prst="rect">
            <a:avLst/>
          </a:prstGeom>
        </p:spPr>
      </p:pic>
      <p:sp>
        <p:nvSpPr>
          <p:cNvPr id="14" name="object 9">
            <a:extLst>
              <a:ext uri="{FF2B5EF4-FFF2-40B4-BE49-F238E27FC236}">
                <a16:creationId xmlns:a16="http://schemas.microsoft.com/office/drawing/2014/main" id="{7D6A4391-1469-6B1C-665C-9EF28DBA473C}"/>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tx1"/>
                </a:solidFill>
              </a:rPr>
              <a:pPr marL="38100">
                <a:lnSpc>
                  <a:spcPts val="1050"/>
                </a:lnSpc>
              </a:pPr>
              <a:t>‹#›</a:t>
            </a:fld>
            <a:endParaRPr lang="en-GB" spc="-25" baseline="0">
              <a:solidFill>
                <a:schemeClr val="tx1"/>
              </a:solidFill>
            </a:endParaRPr>
          </a:p>
        </p:txBody>
      </p:sp>
      <p:pic>
        <p:nvPicPr>
          <p:cNvPr id="15" name="bg object 19">
            <a:extLst>
              <a:ext uri="{FF2B5EF4-FFF2-40B4-BE49-F238E27FC236}">
                <a16:creationId xmlns:a16="http://schemas.microsoft.com/office/drawing/2014/main" id="{F85730E8-E81E-C26B-B0CF-59946F510F13}"/>
              </a:ext>
            </a:extLst>
          </p:cNvPr>
          <p:cNvPicPr/>
          <p:nvPr userDrawn="1"/>
        </p:nvPicPr>
        <p:blipFill>
          <a:blip r:embed="rId4" cstate="screen">
            <a:extLst>
              <a:ext uri="{28A0092B-C50C-407E-A947-70E740481C1C}">
                <a14:useLocalDpi xmlns:a14="http://schemas.microsoft.com/office/drawing/2010/main"/>
              </a:ext>
            </a:extLst>
          </a:blip>
          <a:srcRect r="78138" b="-4510"/>
          <a:stretch/>
        </p:blipFill>
        <p:spPr>
          <a:xfrm>
            <a:off x="11936175" y="165886"/>
            <a:ext cx="188554" cy="188928"/>
          </a:xfrm>
          <a:prstGeom prst="rect">
            <a:avLst/>
          </a:prstGeom>
        </p:spPr>
      </p:pic>
      <p:pic>
        <p:nvPicPr>
          <p:cNvPr id="16" name="Picture 15">
            <a:extLst>
              <a:ext uri="{FF2B5EF4-FFF2-40B4-BE49-F238E27FC236}">
                <a16:creationId xmlns:a16="http://schemas.microsoft.com/office/drawing/2014/main" id="{AB06ABCC-628B-3ECB-FCFD-CAD9F8DE2724}"/>
              </a:ext>
            </a:extLst>
          </p:cNvPr>
          <p:cNvPicPr>
            <a:picLocks noChangeAspect="1"/>
          </p:cNvPicPr>
          <p:nvPr userDrawn="1"/>
        </p:nvPicPr>
        <p:blipFill>
          <a:blip r:embed="rId5"/>
          <a:stretch>
            <a:fillRect/>
          </a:stretch>
        </p:blipFill>
        <p:spPr>
          <a:xfrm>
            <a:off x="227013" y="6407888"/>
            <a:ext cx="1182683" cy="242450"/>
          </a:xfrm>
          <a:prstGeom prst="rect">
            <a:avLst/>
          </a:prstGeom>
        </p:spPr>
      </p:pic>
    </p:spTree>
    <p:extLst>
      <p:ext uri="{BB962C8B-B14F-4D97-AF65-F5344CB8AC3E}">
        <p14:creationId xmlns:p14="http://schemas.microsoft.com/office/powerpoint/2010/main" val="588265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utpost cover">
    <p:spTree>
      <p:nvGrpSpPr>
        <p:cNvPr id="1" name=""/>
        <p:cNvGrpSpPr/>
        <p:nvPr/>
      </p:nvGrpSpPr>
      <p:grpSpPr>
        <a:xfrm>
          <a:off x="0" y="0"/>
          <a:ext cx="0" cy="0"/>
          <a:chOff x="0" y="0"/>
          <a:chExt cx="0" cy="0"/>
        </a:xfrm>
      </p:grpSpPr>
      <p:pic>
        <p:nvPicPr>
          <p:cNvPr id="2054" name="Picture 6" descr="orange purple and blue light">
            <a:extLst>
              <a:ext uri="{FF2B5EF4-FFF2-40B4-BE49-F238E27FC236}">
                <a16:creationId xmlns:a16="http://schemas.microsoft.com/office/drawing/2014/main" id="{FE5D1BAE-3046-9FE6-8382-5ABEDCCFF4E1}"/>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10" t="2368" r="60" b="5139"/>
          <a:stretch/>
        </p:blipFill>
        <p:spPr bwMode="auto">
          <a:xfrm>
            <a:off x="-1271" y="0"/>
            <a:ext cx="11857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bg object 17"/>
          <p:cNvSpPr/>
          <p:nvPr/>
        </p:nvSpPr>
        <p:spPr>
          <a:xfrm>
            <a:off x="-1271" y="0"/>
            <a:ext cx="12193270" cy="6858000"/>
          </a:xfrm>
          <a:custGeom>
            <a:avLst/>
            <a:gdLst/>
            <a:ahLst/>
            <a:cxnLst/>
            <a:rect l="l" t="t" r="r" b="b"/>
            <a:pathLst>
              <a:path w="12193270" h="6858000">
                <a:moveTo>
                  <a:pt x="12193193" y="0"/>
                </a:moveTo>
                <a:lnTo>
                  <a:pt x="0" y="0"/>
                </a:lnTo>
                <a:lnTo>
                  <a:pt x="0" y="6858000"/>
                </a:lnTo>
                <a:lnTo>
                  <a:pt x="12193193" y="6858000"/>
                </a:lnTo>
                <a:lnTo>
                  <a:pt x="12193193" y="0"/>
                </a:lnTo>
                <a:close/>
              </a:path>
            </a:pathLst>
          </a:custGeom>
          <a:solidFill>
            <a:srgbClr val="134A64">
              <a:alpha val="79998"/>
            </a:srgbClr>
          </a:solidFill>
        </p:spPr>
        <p:txBody>
          <a:bodyPr wrap="square" lIns="0" tIns="0" rIns="0" bIns="0" rtlCol="0"/>
          <a:lstStyle/>
          <a:p>
            <a:endParaRPr/>
          </a:p>
        </p:txBody>
      </p:sp>
      <p:sp>
        <p:nvSpPr>
          <p:cNvPr id="7" name="Holder 2">
            <a:extLst>
              <a:ext uri="{FF2B5EF4-FFF2-40B4-BE49-F238E27FC236}">
                <a16:creationId xmlns:a16="http://schemas.microsoft.com/office/drawing/2014/main" id="{4589D3E5-CE0B-A8C3-DFC9-937D18B6FAF7}"/>
              </a:ext>
            </a:extLst>
          </p:cNvPr>
          <p:cNvSpPr>
            <a:spLocks noGrp="1"/>
          </p:cNvSpPr>
          <p:nvPr>
            <p:ph type="ctrTitle"/>
          </p:nvPr>
        </p:nvSpPr>
        <p:spPr>
          <a:xfrm>
            <a:off x="707298" y="3162102"/>
            <a:ext cx="9884501" cy="769441"/>
          </a:xfrm>
          <a:prstGeom prst="rect">
            <a:avLst/>
          </a:prstGeom>
        </p:spPr>
        <p:txBody>
          <a:bodyPr wrap="square" lIns="0" tIns="0" rIns="0" bIns="0">
            <a:normAutofit/>
          </a:bodyPr>
          <a:lstStyle>
            <a:lvl1pPr fontAlgn="b">
              <a:defRPr sz="5000" b="1" i="0" baseline="0">
                <a:solidFill>
                  <a:schemeClr val="bg1"/>
                </a:solidFill>
                <a:latin typeface="Calibri"/>
                <a:cs typeface="Calibri"/>
              </a:defRPr>
            </a:lvl1pPr>
          </a:lstStyle>
          <a:p>
            <a:r>
              <a:rPr lang="en-US"/>
              <a:t>Click to edit Master title style</a:t>
            </a:r>
            <a:endParaRPr/>
          </a:p>
        </p:txBody>
      </p:sp>
      <p:sp>
        <p:nvSpPr>
          <p:cNvPr id="8" name="Holder 3">
            <a:extLst>
              <a:ext uri="{FF2B5EF4-FFF2-40B4-BE49-F238E27FC236}">
                <a16:creationId xmlns:a16="http://schemas.microsoft.com/office/drawing/2014/main" id="{38A0BDBC-02E1-FC8C-A3C7-DBFB4DF398C1}"/>
              </a:ext>
            </a:extLst>
          </p:cNvPr>
          <p:cNvSpPr>
            <a:spLocks noGrp="1"/>
          </p:cNvSpPr>
          <p:nvPr>
            <p:ph type="subTitle" idx="4"/>
          </p:nvPr>
        </p:nvSpPr>
        <p:spPr>
          <a:xfrm>
            <a:off x="720000" y="4139668"/>
            <a:ext cx="9884501" cy="384721"/>
          </a:xfrm>
          <a:prstGeom prst="rect">
            <a:avLst/>
          </a:prstGeom>
        </p:spPr>
        <p:txBody>
          <a:bodyPr wrap="square" lIns="0" tIns="0" rIns="0" bIns="0">
            <a:normAutofit/>
          </a:bodyPr>
          <a:lstStyle>
            <a:lvl1pPr fontAlgn="t">
              <a:defRPr sz="2500" u="none" baseline="0">
                <a:solidFill>
                  <a:srgbClr val="2AC0C5"/>
                </a:solidFill>
                <a:uFillTx/>
                <a:latin typeface="Calibri" panose="020F0502020204030204" pitchFamily="34" charset="0"/>
              </a:defRPr>
            </a:lvl1pPr>
          </a:lstStyle>
          <a:p>
            <a:r>
              <a:rPr lang="en-US"/>
              <a:t>Click to edit Master subtitle style</a:t>
            </a:r>
            <a:endParaRPr lang="en-GB"/>
          </a:p>
        </p:txBody>
      </p:sp>
      <p:sp>
        <p:nvSpPr>
          <p:cNvPr id="2" name="Rectangle 1">
            <a:extLst>
              <a:ext uri="{FF2B5EF4-FFF2-40B4-BE49-F238E27FC236}">
                <a16:creationId xmlns:a16="http://schemas.microsoft.com/office/drawing/2014/main" id="{CEE2703D-0F2D-627F-C062-506856029D4B}"/>
              </a:ext>
            </a:extLst>
          </p:cNvPr>
          <p:cNvSpPr/>
          <p:nvPr userDrawn="1"/>
        </p:nvSpPr>
        <p:spPr>
          <a:xfrm>
            <a:off x="11855992" y="0"/>
            <a:ext cx="336007" cy="6858000"/>
          </a:xfrm>
          <a:prstGeom prst="rect">
            <a:avLst/>
          </a:prstGeom>
          <a:solidFill>
            <a:schemeClr val="bg1"/>
          </a:solidFill>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3" name="Picture 2">
            <a:extLst>
              <a:ext uri="{FF2B5EF4-FFF2-40B4-BE49-F238E27FC236}">
                <a16:creationId xmlns:a16="http://schemas.microsoft.com/office/drawing/2014/main" id="{CA0F67CC-C4FB-08AC-BA84-FED89ED2E971}"/>
              </a:ext>
            </a:extLst>
          </p:cNvPr>
          <p:cNvPicPr>
            <a:picLocks noChangeAspect="1"/>
          </p:cNvPicPr>
          <p:nvPr userDrawn="1"/>
        </p:nvPicPr>
        <p:blipFill>
          <a:blip r:embed="rId3"/>
          <a:stretch>
            <a:fillRect/>
          </a:stretch>
        </p:blipFill>
        <p:spPr>
          <a:xfrm>
            <a:off x="11935579" y="169354"/>
            <a:ext cx="188553" cy="187610"/>
          </a:xfrm>
          <a:prstGeom prst="rect">
            <a:avLst/>
          </a:prstGeom>
        </p:spPr>
      </p:pic>
      <p:sp>
        <p:nvSpPr>
          <p:cNvPr id="4" name="object 9">
            <a:extLst>
              <a:ext uri="{FF2B5EF4-FFF2-40B4-BE49-F238E27FC236}">
                <a16:creationId xmlns:a16="http://schemas.microsoft.com/office/drawing/2014/main" id="{DAF9AEC6-A503-BA4B-9B66-02FF69DD05E4}"/>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tx1"/>
                </a:solidFill>
              </a:rPr>
              <a:pPr marL="38100">
                <a:lnSpc>
                  <a:spcPts val="1050"/>
                </a:lnSpc>
              </a:pPr>
              <a:t>‹#›</a:t>
            </a:fld>
            <a:endParaRPr lang="en-GB" spc="-25" baseline="0">
              <a:solidFill>
                <a:schemeClr val="tx1"/>
              </a:solidFill>
            </a:endParaRPr>
          </a:p>
        </p:txBody>
      </p:sp>
      <p:pic>
        <p:nvPicPr>
          <p:cNvPr id="19" name="bg object 19">
            <a:extLst>
              <a:ext uri="{FF2B5EF4-FFF2-40B4-BE49-F238E27FC236}">
                <a16:creationId xmlns:a16="http://schemas.microsoft.com/office/drawing/2014/main" id="{3017F24D-9B6F-B0FF-C517-6A8FE79AC293}"/>
              </a:ext>
            </a:extLst>
          </p:cNvPr>
          <p:cNvPicPr/>
          <p:nvPr userDrawn="1"/>
        </p:nvPicPr>
        <p:blipFill>
          <a:blip r:embed="rId4" cstate="screen">
            <a:extLst>
              <a:ext uri="{28A0092B-C50C-407E-A947-70E740481C1C}">
                <a14:useLocalDpi xmlns:a14="http://schemas.microsoft.com/office/drawing/2010/main"/>
              </a:ext>
            </a:extLst>
          </a:blip>
          <a:srcRect r="78138" b="-4510"/>
          <a:stretch/>
        </p:blipFill>
        <p:spPr>
          <a:xfrm>
            <a:off x="11936175" y="165886"/>
            <a:ext cx="188554" cy="188928"/>
          </a:xfrm>
          <a:prstGeom prst="rect">
            <a:avLst/>
          </a:prstGeom>
        </p:spPr>
      </p:pic>
      <p:pic>
        <p:nvPicPr>
          <p:cNvPr id="5" name="Picture 4">
            <a:extLst>
              <a:ext uri="{FF2B5EF4-FFF2-40B4-BE49-F238E27FC236}">
                <a16:creationId xmlns:a16="http://schemas.microsoft.com/office/drawing/2014/main" id="{13D66DE5-1D8E-BDF9-9DDF-5F52009F5D8A}"/>
              </a:ext>
            </a:extLst>
          </p:cNvPr>
          <p:cNvPicPr>
            <a:picLocks noChangeAspect="1"/>
          </p:cNvPicPr>
          <p:nvPr userDrawn="1"/>
        </p:nvPicPr>
        <p:blipFill>
          <a:blip r:embed="rId5"/>
          <a:stretch>
            <a:fillRect/>
          </a:stretch>
        </p:blipFill>
        <p:spPr>
          <a:xfrm>
            <a:off x="227013" y="6407888"/>
            <a:ext cx="1182683" cy="242450"/>
          </a:xfrm>
          <a:prstGeom prst="rect">
            <a:avLst/>
          </a:prstGeom>
        </p:spPr>
      </p:pic>
    </p:spTree>
    <p:extLst>
      <p:ext uri="{BB962C8B-B14F-4D97-AF65-F5344CB8AC3E}">
        <p14:creationId xmlns:p14="http://schemas.microsoft.com/office/powerpoint/2010/main" val="1401705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tpost24 grey circle back and righ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C41589-77E9-FA27-8F03-B8073F881624}"/>
              </a:ext>
            </a:extLst>
          </p:cNvPr>
          <p:cNvSpPr/>
          <p:nvPr userDrawn="1"/>
        </p:nvSpPr>
        <p:spPr>
          <a:xfrm>
            <a:off x="11855992" y="0"/>
            <a:ext cx="336007" cy="6858000"/>
          </a:xfrm>
          <a:prstGeom prst="rect">
            <a:avLst/>
          </a:prstGeom>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6" name="Picture 5">
            <a:extLst>
              <a:ext uri="{FF2B5EF4-FFF2-40B4-BE49-F238E27FC236}">
                <a16:creationId xmlns:a16="http://schemas.microsoft.com/office/drawing/2014/main" id="{748E3B15-A2B3-2B03-8FF9-009B1D384906}"/>
              </a:ext>
            </a:extLst>
          </p:cNvPr>
          <p:cNvPicPr>
            <a:picLocks noChangeAspect="1"/>
          </p:cNvPicPr>
          <p:nvPr userDrawn="1"/>
        </p:nvPicPr>
        <p:blipFill>
          <a:blip r:embed="rId2"/>
          <a:stretch>
            <a:fillRect/>
          </a:stretch>
        </p:blipFill>
        <p:spPr>
          <a:xfrm>
            <a:off x="11935579" y="169354"/>
            <a:ext cx="188553" cy="187610"/>
          </a:xfrm>
          <a:prstGeom prst="rect">
            <a:avLst/>
          </a:prstGeom>
        </p:spPr>
      </p:pic>
      <p:pic>
        <p:nvPicPr>
          <p:cNvPr id="8" name="Picture 7">
            <a:extLst>
              <a:ext uri="{FF2B5EF4-FFF2-40B4-BE49-F238E27FC236}">
                <a16:creationId xmlns:a16="http://schemas.microsoft.com/office/drawing/2014/main" id="{BFD3476A-9DC8-2BC8-9753-A61B723AA2DB}"/>
              </a:ext>
            </a:extLst>
          </p:cNvPr>
          <p:cNvPicPr>
            <a:picLocks noChangeAspect="1"/>
          </p:cNvPicPr>
          <p:nvPr userDrawn="1"/>
        </p:nvPicPr>
        <p:blipFill>
          <a:blip r:embed="rId3">
            <a:alphaModFix amt="5000"/>
          </a:blip>
          <a:stretch>
            <a:fillRect/>
          </a:stretch>
        </p:blipFill>
        <p:spPr>
          <a:xfrm>
            <a:off x="-2326445" y="1060823"/>
            <a:ext cx="4760155" cy="4736354"/>
          </a:xfrm>
          <a:prstGeom prst="rect">
            <a:avLst/>
          </a:prstGeom>
        </p:spPr>
      </p:pic>
      <p:pic>
        <p:nvPicPr>
          <p:cNvPr id="10" name="Picture 9">
            <a:extLst>
              <a:ext uri="{FF2B5EF4-FFF2-40B4-BE49-F238E27FC236}">
                <a16:creationId xmlns:a16="http://schemas.microsoft.com/office/drawing/2014/main" id="{F1C95A31-1878-9948-8D3E-883015D85CD0}"/>
              </a:ext>
            </a:extLst>
          </p:cNvPr>
          <p:cNvPicPr>
            <a:picLocks noChangeAspect="1"/>
          </p:cNvPicPr>
          <p:nvPr userDrawn="1"/>
        </p:nvPicPr>
        <p:blipFill>
          <a:blip r:embed="rId4"/>
          <a:stretch>
            <a:fillRect/>
          </a:stretch>
        </p:blipFill>
        <p:spPr>
          <a:xfrm>
            <a:off x="227013" y="6406588"/>
            <a:ext cx="1175902" cy="241060"/>
          </a:xfrm>
          <a:prstGeom prst="rect">
            <a:avLst/>
          </a:prstGeom>
        </p:spPr>
      </p:pic>
      <p:sp>
        <p:nvSpPr>
          <p:cNvPr id="11" name="object 9">
            <a:extLst>
              <a:ext uri="{FF2B5EF4-FFF2-40B4-BE49-F238E27FC236}">
                <a16:creationId xmlns:a16="http://schemas.microsoft.com/office/drawing/2014/main" id="{6651EDF2-D257-3411-79EB-39CB7DE82469}"/>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bg1"/>
                </a:solidFill>
              </a:rPr>
              <a:pPr marL="38100">
                <a:lnSpc>
                  <a:spcPts val="1050"/>
                </a:lnSpc>
              </a:pPr>
              <a:t>‹#›</a:t>
            </a:fld>
            <a:endParaRPr lang="en-GB" spc="-25" baseline="0">
              <a:solidFill>
                <a:schemeClr val="bg1"/>
              </a:solidFill>
            </a:endParaRPr>
          </a:p>
        </p:txBody>
      </p:sp>
      <p:sp>
        <p:nvSpPr>
          <p:cNvPr id="5" name="Holder 2">
            <a:extLst>
              <a:ext uri="{FF2B5EF4-FFF2-40B4-BE49-F238E27FC236}">
                <a16:creationId xmlns:a16="http://schemas.microsoft.com/office/drawing/2014/main" id="{D5A6A807-5A78-FA35-7D80-8E398BAF4C4D}"/>
              </a:ext>
            </a:extLst>
          </p:cNvPr>
          <p:cNvSpPr>
            <a:spLocks noGrp="1"/>
          </p:cNvSpPr>
          <p:nvPr>
            <p:ph type="ctrTitle"/>
          </p:nvPr>
        </p:nvSpPr>
        <p:spPr>
          <a:xfrm>
            <a:off x="435010" y="559622"/>
            <a:ext cx="6442352" cy="589280"/>
          </a:xfrm>
          <a:prstGeom prst="rect">
            <a:avLst/>
          </a:prstGeom>
        </p:spPr>
        <p:txBody>
          <a:bodyPr wrap="square" lIns="0" tIns="0" rIns="0" bIns="0">
            <a:normAutofit/>
          </a:bodyPr>
          <a:lstStyle>
            <a:lvl1pPr fontAlgn="b">
              <a:defRPr sz="2700" b="1" i="0">
                <a:solidFill>
                  <a:schemeClr val="tx1"/>
                </a:solidFill>
                <a:latin typeface="+mj-lt"/>
                <a:cs typeface="Calibri"/>
              </a:defRPr>
            </a:lvl1pPr>
          </a:lstStyle>
          <a:p>
            <a:r>
              <a:rPr lang="en-US"/>
              <a:t>Click to edit Master title style</a:t>
            </a:r>
            <a:endParaRPr/>
          </a:p>
        </p:txBody>
      </p:sp>
      <p:sp>
        <p:nvSpPr>
          <p:cNvPr id="7" name="Holder 3">
            <a:extLst>
              <a:ext uri="{FF2B5EF4-FFF2-40B4-BE49-F238E27FC236}">
                <a16:creationId xmlns:a16="http://schemas.microsoft.com/office/drawing/2014/main" id="{BD63A2A8-5F15-9445-C6F0-E1474C13A25E}"/>
              </a:ext>
            </a:extLst>
          </p:cNvPr>
          <p:cNvSpPr>
            <a:spLocks noGrp="1"/>
          </p:cNvSpPr>
          <p:nvPr>
            <p:ph type="subTitle" idx="4"/>
          </p:nvPr>
        </p:nvSpPr>
        <p:spPr>
          <a:xfrm>
            <a:off x="436767" y="1060823"/>
            <a:ext cx="5376000" cy="369332"/>
          </a:xfrm>
          <a:prstGeom prst="rect">
            <a:avLst/>
          </a:prstGeom>
        </p:spPr>
        <p:txBody>
          <a:bodyPr wrap="square" lIns="0" tIns="0" rIns="0" bIns="0">
            <a:normAutofit/>
          </a:bodyPr>
          <a:lstStyle>
            <a:lvl1pPr fontAlgn="t">
              <a:defRPr sz="2400" b="1" i="1" u="none" baseline="0">
                <a:solidFill>
                  <a:schemeClr val="tx1"/>
                </a:solidFill>
                <a:uFillTx/>
                <a:latin typeface="+mj-lt"/>
              </a:defRPr>
            </a:lvl1pPr>
          </a:lstStyle>
          <a:p>
            <a:r>
              <a:rPr lang="en-US"/>
              <a:t>Click to edit Master subtitle style</a:t>
            </a:r>
            <a:endParaRPr lang="en-GB"/>
          </a:p>
        </p:txBody>
      </p:sp>
      <p:sp>
        <p:nvSpPr>
          <p:cNvPr id="9" name="Text Placeholder 28">
            <a:extLst>
              <a:ext uri="{FF2B5EF4-FFF2-40B4-BE49-F238E27FC236}">
                <a16:creationId xmlns:a16="http://schemas.microsoft.com/office/drawing/2014/main" id="{C531AAC1-70B1-9959-4B60-299B8B6A470D}"/>
              </a:ext>
            </a:extLst>
          </p:cNvPr>
          <p:cNvSpPr>
            <a:spLocks noGrp="1"/>
          </p:cNvSpPr>
          <p:nvPr>
            <p:ph type="body" sz="quarter" idx="11"/>
          </p:nvPr>
        </p:nvSpPr>
        <p:spPr>
          <a:xfrm>
            <a:off x="435010" y="1787108"/>
            <a:ext cx="5387975" cy="3886200"/>
          </a:xfrm>
          <a:prstGeom prst="rect">
            <a:avLst/>
          </a:prstGeo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Tree>
    <p:extLst>
      <p:ext uri="{BB962C8B-B14F-4D97-AF65-F5344CB8AC3E}">
        <p14:creationId xmlns:p14="http://schemas.microsoft.com/office/powerpoint/2010/main" val="334861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wid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C41589-77E9-FA27-8F03-B8073F881624}"/>
              </a:ext>
            </a:extLst>
          </p:cNvPr>
          <p:cNvSpPr/>
          <p:nvPr userDrawn="1"/>
        </p:nvSpPr>
        <p:spPr>
          <a:xfrm>
            <a:off x="11855992" y="0"/>
            <a:ext cx="336007" cy="6858000"/>
          </a:xfrm>
          <a:prstGeom prst="rect">
            <a:avLst/>
          </a:prstGeom>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6" name="Picture 5">
            <a:extLst>
              <a:ext uri="{FF2B5EF4-FFF2-40B4-BE49-F238E27FC236}">
                <a16:creationId xmlns:a16="http://schemas.microsoft.com/office/drawing/2014/main" id="{748E3B15-A2B3-2B03-8FF9-009B1D384906}"/>
              </a:ext>
            </a:extLst>
          </p:cNvPr>
          <p:cNvPicPr>
            <a:picLocks noChangeAspect="1"/>
          </p:cNvPicPr>
          <p:nvPr userDrawn="1"/>
        </p:nvPicPr>
        <p:blipFill>
          <a:blip r:embed="rId2"/>
          <a:stretch>
            <a:fillRect/>
          </a:stretch>
        </p:blipFill>
        <p:spPr>
          <a:xfrm>
            <a:off x="11935579" y="169354"/>
            <a:ext cx="188553" cy="187610"/>
          </a:xfrm>
          <a:prstGeom prst="rect">
            <a:avLst/>
          </a:prstGeom>
        </p:spPr>
      </p:pic>
      <p:pic>
        <p:nvPicPr>
          <p:cNvPr id="8" name="Picture 7">
            <a:extLst>
              <a:ext uri="{FF2B5EF4-FFF2-40B4-BE49-F238E27FC236}">
                <a16:creationId xmlns:a16="http://schemas.microsoft.com/office/drawing/2014/main" id="{BFD3476A-9DC8-2BC8-9753-A61B723AA2DB}"/>
              </a:ext>
            </a:extLst>
          </p:cNvPr>
          <p:cNvPicPr>
            <a:picLocks noChangeAspect="1"/>
          </p:cNvPicPr>
          <p:nvPr userDrawn="1"/>
        </p:nvPicPr>
        <p:blipFill>
          <a:blip r:embed="rId3">
            <a:alphaModFix amt="5000"/>
          </a:blip>
          <a:stretch>
            <a:fillRect/>
          </a:stretch>
        </p:blipFill>
        <p:spPr>
          <a:xfrm>
            <a:off x="-2326445" y="1060823"/>
            <a:ext cx="4760155" cy="4736354"/>
          </a:xfrm>
          <a:prstGeom prst="rect">
            <a:avLst/>
          </a:prstGeom>
        </p:spPr>
      </p:pic>
      <p:pic>
        <p:nvPicPr>
          <p:cNvPr id="10" name="Picture 9">
            <a:extLst>
              <a:ext uri="{FF2B5EF4-FFF2-40B4-BE49-F238E27FC236}">
                <a16:creationId xmlns:a16="http://schemas.microsoft.com/office/drawing/2014/main" id="{F1C95A31-1878-9948-8D3E-883015D85CD0}"/>
              </a:ext>
            </a:extLst>
          </p:cNvPr>
          <p:cNvPicPr>
            <a:picLocks noChangeAspect="1"/>
          </p:cNvPicPr>
          <p:nvPr userDrawn="1"/>
        </p:nvPicPr>
        <p:blipFill>
          <a:blip r:embed="rId4"/>
          <a:stretch>
            <a:fillRect/>
          </a:stretch>
        </p:blipFill>
        <p:spPr>
          <a:xfrm>
            <a:off x="227013" y="6406588"/>
            <a:ext cx="1175902" cy="241060"/>
          </a:xfrm>
          <a:prstGeom prst="rect">
            <a:avLst/>
          </a:prstGeom>
        </p:spPr>
      </p:pic>
      <p:sp>
        <p:nvSpPr>
          <p:cNvPr id="11" name="object 9">
            <a:extLst>
              <a:ext uri="{FF2B5EF4-FFF2-40B4-BE49-F238E27FC236}">
                <a16:creationId xmlns:a16="http://schemas.microsoft.com/office/drawing/2014/main" id="{6651EDF2-D257-3411-79EB-39CB7DE82469}"/>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bg1"/>
                </a:solidFill>
              </a:rPr>
              <a:pPr marL="38100">
                <a:lnSpc>
                  <a:spcPts val="1050"/>
                </a:lnSpc>
              </a:pPr>
              <a:t>‹#›</a:t>
            </a:fld>
            <a:endParaRPr lang="en-GB" spc="-25" baseline="0">
              <a:solidFill>
                <a:schemeClr val="bg1"/>
              </a:solidFill>
            </a:endParaRPr>
          </a:p>
        </p:txBody>
      </p:sp>
      <p:sp>
        <p:nvSpPr>
          <p:cNvPr id="5" name="Holder 2">
            <a:extLst>
              <a:ext uri="{FF2B5EF4-FFF2-40B4-BE49-F238E27FC236}">
                <a16:creationId xmlns:a16="http://schemas.microsoft.com/office/drawing/2014/main" id="{D5A6A807-5A78-FA35-7D80-8E398BAF4C4D}"/>
              </a:ext>
            </a:extLst>
          </p:cNvPr>
          <p:cNvSpPr>
            <a:spLocks noGrp="1"/>
          </p:cNvSpPr>
          <p:nvPr>
            <p:ph type="ctrTitle"/>
          </p:nvPr>
        </p:nvSpPr>
        <p:spPr>
          <a:xfrm>
            <a:off x="435010" y="559622"/>
            <a:ext cx="6442352" cy="589280"/>
          </a:xfrm>
          <a:prstGeom prst="rect">
            <a:avLst/>
          </a:prstGeom>
        </p:spPr>
        <p:txBody>
          <a:bodyPr wrap="square" lIns="0" tIns="0" rIns="0" bIns="0">
            <a:normAutofit/>
          </a:bodyPr>
          <a:lstStyle>
            <a:lvl1pPr fontAlgn="b">
              <a:defRPr sz="2700" b="1" i="0">
                <a:solidFill>
                  <a:schemeClr val="tx1"/>
                </a:solidFill>
                <a:latin typeface="+mj-lt"/>
                <a:cs typeface="Calibri"/>
              </a:defRPr>
            </a:lvl1pPr>
          </a:lstStyle>
          <a:p>
            <a:r>
              <a:rPr lang="en-US"/>
              <a:t>Click to edit Master title style</a:t>
            </a:r>
            <a:endParaRPr/>
          </a:p>
        </p:txBody>
      </p:sp>
      <p:sp>
        <p:nvSpPr>
          <p:cNvPr id="7" name="Holder 3">
            <a:extLst>
              <a:ext uri="{FF2B5EF4-FFF2-40B4-BE49-F238E27FC236}">
                <a16:creationId xmlns:a16="http://schemas.microsoft.com/office/drawing/2014/main" id="{BD63A2A8-5F15-9445-C6F0-E1474C13A25E}"/>
              </a:ext>
            </a:extLst>
          </p:cNvPr>
          <p:cNvSpPr>
            <a:spLocks noGrp="1"/>
          </p:cNvSpPr>
          <p:nvPr>
            <p:ph type="subTitle" idx="4"/>
          </p:nvPr>
        </p:nvSpPr>
        <p:spPr>
          <a:xfrm>
            <a:off x="436767" y="1060823"/>
            <a:ext cx="5376000" cy="369332"/>
          </a:xfrm>
          <a:prstGeom prst="rect">
            <a:avLst/>
          </a:prstGeom>
        </p:spPr>
        <p:txBody>
          <a:bodyPr wrap="square" lIns="0" tIns="0" rIns="0" bIns="0">
            <a:normAutofit/>
          </a:bodyPr>
          <a:lstStyle>
            <a:lvl1pPr fontAlgn="t">
              <a:defRPr sz="2400" b="1" i="1" u="none" baseline="0">
                <a:solidFill>
                  <a:schemeClr val="tx1"/>
                </a:solidFill>
                <a:uFillTx/>
                <a:latin typeface="+mj-lt"/>
              </a:defRPr>
            </a:lvl1pPr>
          </a:lstStyle>
          <a:p>
            <a:r>
              <a:rPr lang="en-US"/>
              <a:t>Click to edit Master subtitle style</a:t>
            </a:r>
            <a:endParaRPr lang="en-GB"/>
          </a:p>
        </p:txBody>
      </p:sp>
      <p:sp>
        <p:nvSpPr>
          <p:cNvPr id="9" name="Text Placeholder 28">
            <a:extLst>
              <a:ext uri="{FF2B5EF4-FFF2-40B4-BE49-F238E27FC236}">
                <a16:creationId xmlns:a16="http://schemas.microsoft.com/office/drawing/2014/main" id="{C531AAC1-70B1-9959-4B60-299B8B6A470D}"/>
              </a:ext>
            </a:extLst>
          </p:cNvPr>
          <p:cNvSpPr>
            <a:spLocks noGrp="1"/>
          </p:cNvSpPr>
          <p:nvPr>
            <p:ph type="body" sz="quarter" idx="11"/>
          </p:nvPr>
        </p:nvSpPr>
        <p:spPr>
          <a:xfrm>
            <a:off x="435010" y="1787108"/>
            <a:ext cx="10954350" cy="3886200"/>
          </a:xfrm>
          <a:prstGeom prst="rect">
            <a:avLst/>
          </a:prstGeo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Tree>
    <p:extLst>
      <p:ext uri="{BB962C8B-B14F-4D97-AF65-F5344CB8AC3E}">
        <p14:creationId xmlns:p14="http://schemas.microsoft.com/office/powerpoint/2010/main" val="889762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C41589-77E9-FA27-8F03-B8073F881624}"/>
              </a:ext>
            </a:extLst>
          </p:cNvPr>
          <p:cNvSpPr/>
          <p:nvPr userDrawn="1"/>
        </p:nvSpPr>
        <p:spPr>
          <a:xfrm>
            <a:off x="11855992" y="0"/>
            <a:ext cx="336007" cy="6858000"/>
          </a:xfrm>
          <a:prstGeom prst="rect">
            <a:avLst/>
          </a:prstGeom>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6" name="Picture 5">
            <a:extLst>
              <a:ext uri="{FF2B5EF4-FFF2-40B4-BE49-F238E27FC236}">
                <a16:creationId xmlns:a16="http://schemas.microsoft.com/office/drawing/2014/main" id="{748E3B15-A2B3-2B03-8FF9-009B1D384906}"/>
              </a:ext>
            </a:extLst>
          </p:cNvPr>
          <p:cNvPicPr>
            <a:picLocks noChangeAspect="1"/>
          </p:cNvPicPr>
          <p:nvPr userDrawn="1"/>
        </p:nvPicPr>
        <p:blipFill>
          <a:blip r:embed="rId2"/>
          <a:stretch>
            <a:fillRect/>
          </a:stretch>
        </p:blipFill>
        <p:spPr>
          <a:xfrm>
            <a:off x="11935579" y="169354"/>
            <a:ext cx="188553" cy="187610"/>
          </a:xfrm>
          <a:prstGeom prst="rect">
            <a:avLst/>
          </a:prstGeom>
        </p:spPr>
      </p:pic>
      <p:pic>
        <p:nvPicPr>
          <p:cNvPr id="8" name="Picture 7">
            <a:extLst>
              <a:ext uri="{FF2B5EF4-FFF2-40B4-BE49-F238E27FC236}">
                <a16:creationId xmlns:a16="http://schemas.microsoft.com/office/drawing/2014/main" id="{BFD3476A-9DC8-2BC8-9753-A61B723AA2DB}"/>
              </a:ext>
            </a:extLst>
          </p:cNvPr>
          <p:cNvPicPr>
            <a:picLocks noChangeAspect="1"/>
          </p:cNvPicPr>
          <p:nvPr userDrawn="1"/>
        </p:nvPicPr>
        <p:blipFill>
          <a:blip r:embed="rId3">
            <a:alphaModFix amt="5000"/>
          </a:blip>
          <a:stretch>
            <a:fillRect/>
          </a:stretch>
        </p:blipFill>
        <p:spPr>
          <a:xfrm>
            <a:off x="-2326445" y="1060823"/>
            <a:ext cx="4760155" cy="4736354"/>
          </a:xfrm>
          <a:prstGeom prst="rect">
            <a:avLst/>
          </a:prstGeom>
        </p:spPr>
      </p:pic>
      <p:pic>
        <p:nvPicPr>
          <p:cNvPr id="10" name="Picture 9">
            <a:extLst>
              <a:ext uri="{FF2B5EF4-FFF2-40B4-BE49-F238E27FC236}">
                <a16:creationId xmlns:a16="http://schemas.microsoft.com/office/drawing/2014/main" id="{F1C95A31-1878-9948-8D3E-883015D85CD0}"/>
              </a:ext>
            </a:extLst>
          </p:cNvPr>
          <p:cNvPicPr>
            <a:picLocks noChangeAspect="1"/>
          </p:cNvPicPr>
          <p:nvPr userDrawn="1"/>
        </p:nvPicPr>
        <p:blipFill>
          <a:blip r:embed="rId4"/>
          <a:stretch>
            <a:fillRect/>
          </a:stretch>
        </p:blipFill>
        <p:spPr>
          <a:xfrm>
            <a:off x="227013" y="6406588"/>
            <a:ext cx="1175902" cy="241060"/>
          </a:xfrm>
          <a:prstGeom prst="rect">
            <a:avLst/>
          </a:prstGeom>
        </p:spPr>
      </p:pic>
      <p:sp>
        <p:nvSpPr>
          <p:cNvPr id="11" name="object 9">
            <a:extLst>
              <a:ext uri="{FF2B5EF4-FFF2-40B4-BE49-F238E27FC236}">
                <a16:creationId xmlns:a16="http://schemas.microsoft.com/office/drawing/2014/main" id="{6651EDF2-D257-3411-79EB-39CB7DE82469}"/>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bg1"/>
                </a:solidFill>
              </a:rPr>
              <a:pPr marL="38100">
                <a:lnSpc>
                  <a:spcPts val="1050"/>
                </a:lnSpc>
              </a:pPr>
              <a:t>‹#›</a:t>
            </a:fld>
            <a:endParaRPr lang="en-GB" spc="-25" baseline="0">
              <a:solidFill>
                <a:schemeClr val="bg1"/>
              </a:solidFill>
            </a:endParaRPr>
          </a:p>
        </p:txBody>
      </p:sp>
      <p:sp>
        <p:nvSpPr>
          <p:cNvPr id="5" name="Holder 2">
            <a:extLst>
              <a:ext uri="{FF2B5EF4-FFF2-40B4-BE49-F238E27FC236}">
                <a16:creationId xmlns:a16="http://schemas.microsoft.com/office/drawing/2014/main" id="{D5A6A807-5A78-FA35-7D80-8E398BAF4C4D}"/>
              </a:ext>
            </a:extLst>
          </p:cNvPr>
          <p:cNvSpPr>
            <a:spLocks noGrp="1"/>
          </p:cNvSpPr>
          <p:nvPr>
            <p:ph type="ctrTitle"/>
          </p:nvPr>
        </p:nvSpPr>
        <p:spPr>
          <a:xfrm>
            <a:off x="435010" y="559622"/>
            <a:ext cx="6442352" cy="589280"/>
          </a:xfrm>
          <a:prstGeom prst="rect">
            <a:avLst/>
          </a:prstGeom>
        </p:spPr>
        <p:txBody>
          <a:bodyPr wrap="square" lIns="0" tIns="0" rIns="0" bIns="0">
            <a:normAutofit/>
          </a:bodyPr>
          <a:lstStyle>
            <a:lvl1pPr fontAlgn="b">
              <a:defRPr sz="2700" b="1" i="0">
                <a:solidFill>
                  <a:schemeClr val="tx1"/>
                </a:solidFill>
                <a:latin typeface="+mj-lt"/>
                <a:cs typeface="Calibri"/>
              </a:defRPr>
            </a:lvl1pPr>
          </a:lstStyle>
          <a:p>
            <a:r>
              <a:rPr lang="en-US"/>
              <a:t>Click to edit Master title style</a:t>
            </a:r>
            <a:endParaRPr/>
          </a:p>
        </p:txBody>
      </p:sp>
      <p:sp>
        <p:nvSpPr>
          <p:cNvPr id="7" name="Holder 3">
            <a:extLst>
              <a:ext uri="{FF2B5EF4-FFF2-40B4-BE49-F238E27FC236}">
                <a16:creationId xmlns:a16="http://schemas.microsoft.com/office/drawing/2014/main" id="{BD63A2A8-5F15-9445-C6F0-E1474C13A25E}"/>
              </a:ext>
            </a:extLst>
          </p:cNvPr>
          <p:cNvSpPr>
            <a:spLocks noGrp="1"/>
          </p:cNvSpPr>
          <p:nvPr>
            <p:ph type="subTitle" idx="4"/>
          </p:nvPr>
        </p:nvSpPr>
        <p:spPr>
          <a:xfrm>
            <a:off x="436767" y="1060823"/>
            <a:ext cx="5376000" cy="369332"/>
          </a:xfrm>
          <a:prstGeom prst="rect">
            <a:avLst/>
          </a:prstGeom>
        </p:spPr>
        <p:txBody>
          <a:bodyPr wrap="square" lIns="0" tIns="0" rIns="0" bIns="0">
            <a:normAutofit/>
          </a:bodyPr>
          <a:lstStyle>
            <a:lvl1pPr fontAlgn="t">
              <a:defRPr sz="2400" b="1" i="1" u="none" baseline="0">
                <a:solidFill>
                  <a:schemeClr val="tx1"/>
                </a:solidFill>
                <a:uFillTx/>
                <a:latin typeface="+mj-lt"/>
              </a:defRPr>
            </a:lvl1pPr>
          </a:lstStyle>
          <a:p>
            <a:r>
              <a:rPr lang="en-US"/>
              <a:t>Click to edit Master subtitle style</a:t>
            </a:r>
            <a:endParaRPr lang="en-GB"/>
          </a:p>
        </p:txBody>
      </p:sp>
      <p:sp>
        <p:nvSpPr>
          <p:cNvPr id="9" name="Text Placeholder 28">
            <a:extLst>
              <a:ext uri="{FF2B5EF4-FFF2-40B4-BE49-F238E27FC236}">
                <a16:creationId xmlns:a16="http://schemas.microsoft.com/office/drawing/2014/main" id="{C531AAC1-70B1-9959-4B60-299B8B6A470D}"/>
              </a:ext>
            </a:extLst>
          </p:cNvPr>
          <p:cNvSpPr>
            <a:spLocks noGrp="1"/>
          </p:cNvSpPr>
          <p:nvPr>
            <p:ph type="body" sz="quarter" idx="11"/>
          </p:nvPr>
        </p:nvSpPr>
        <p:spPr>
          <a:xfrm>
            <a:off x="435010" y="1787108"/>
            <a:ext cx="5387975" cy="3886200"/>
          </a:xfrm>
          <a:prstGeom prst="rect">
            <a:avLst/>
          </a:prstGeo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
        <p:nvSpPr>
          <p:cNvPr id="2" name="Text Placeholder 28">
            <a:extLst>
              <a:ext uri="{FF2B5EF4-FFF2-40B4-BE49-F238E27FC236}">
                <a16:creationId xmlns:a16="http://schemas.microsoft.com/office/drawing/2014/main" id="{81168656-B3A2-2177-0FAD-6DFA14913B73}"/>
              </a:ext>
            </a:extLst>
          </p:cNvPr>
          <p:cNvSpPr>
            <a:spLocks noGrp="1"/>
          </p:cNvSpPr>
          <p:nvPr>
            <p:ph type="body" sz="quarter" idx="12"/>
          </p:nvPr>
        </p:nvSpPr>
        <p:spPr>
          <a:xfrm>
            <a:off x="6369018" y="1787108"/>
            <a:ext cx="4899602" cy="3886200"/>
          </a:xfrm>
          <a:prstGeom prst="rect">
            <a:avLst/>
          </a:prstGeo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Tree>
    <p:extLst>
      <p:ext uri="{BB962C8B-B14F-4D97-AF65-F5344CB8AC3E}">
        <p14:creationId xmlns:p14="http://schemas.microsoft.com/office/powerpoint/2010/main" val="3321995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ith grey circ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31C291-FEED-5091-363F-B45635BAC42D}"/>
              </a:ext>
            </a:extLst>
          </p:cNvPr>
          <p:cNvSpPr/>
          <p:nvPr userDrawn="1"/>
        </p:nvSpPr>
        <p:spPr>
          <a:xfrm>
            <a:off x="11855992" y="0"/>
            <a:ext cx="336007" cy="6858000"/>
          </a:xfrm>
          <a:prstGeom prst="rect">
            <a:avLst/>
          </a:prstGeom>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3" name="Picture 2">
            <a:extLst>
              <a:ext uri="{FF2B5EF4-FFF2-40B4-BE49-F238E27FC236}">
                <a16:creationId xmlns:a16="http://schemas.microsoft.com/office/drawing/2014/main" id="{4D43D011-A3B1-5E24-D170-EEB7151C3802}"/>
              </a:ext>
            </a:extLst>
          </p:cNvPr>
          <p:cNvPicPr>
            <a:picLocks noChangeAspect="1"/>
          </p:cNvPicPr>
          <p:nvPr userDrawn="1"/>
        </p:nvPicPr>
        <p:blipFill>
          <a:blip r:embed="rId2"/>
          <a:stretch>
            <a:fillRect/>
          </a:stretch>
        </p:blipFill>
        <p:spPr>
          <a:xfrm>
            <a:off x="11935579" y="169354"/>
            <a:ext cx="188553" cy="187610"/>
          </a:xfrm>
          <a:prstGeom prst="rect">
            <a:avLst/>
          </a:prstGeom>
        </p:spPr>
      </p:pic>
      <p:pic>
        <p:nvPicPr>
          <p:cNvPr id="4" name="Picture 3">
            <a:extLst>
              <a:ext uri="{FF2B5EF4-FFF2-40B4-BE49-F238E27FC236}">
                <a16:creationId xmlns:a16="http://schemas.microsoft.com/office/drawing/2014/main" id="{B906BB5A-AC73-78B5-F489-D18D16838B16}"/>
              </a:ext>
            </a:extLst>
          </p:cNvPr>
          <p:cNvPicPr>
            <a:picLocks noChangeAspect="1"/>
          </p:cNvPicPr>
          <p:nvPr userDrawn="1"/>
        </p:nvPicPr>
        <p:blipFill>
          <a:blip r:embed="rId3">
            <a:alphaModFix amt="5000"/>
          </a:blip>
          <a:stretch>
            <a:fillRect/>
          </a:stretch>
        </p:blipFill>
        <p:spPr>
          <a:xfrm>
            <a:off x="-2326445" y="1060823"/>
            <a:ext cx="4760155" cy="4736354"/>
          </a:xfrm>
          <a:prstGeom prst="rect">
            <a:avLst/>
          </a:prstGeom>
        </p:spPr>
      </p:pic>
      <p:pic>
        <p:nvPicPr>
          <p:cNvPr id="7" name="Picture 6">
            <a:extLst>
              <a:ext uri="{FF2B5EF4-FFF2-40B4-BE49-F238E27FC236}">
                <a16:creationId xmlns:a16="http://schemas.microsoft.com/office/drawing/2014/main" id="{586C80CB-CE20-2225-F9A6-8E792D564DAA}"/>
              </a:ext>
            </a:extLst>
          </p:cNvPr>
          <p:cNvPicPr>
            <a:picLocks noChangeAspect="1"/>
          </p:cNvPicPr>
          <p:nvPr userDrawn="1"/>
        </p:nvPicPr>
        <p:blipFill>
          <a:blip r:embed="rId4"/>
          <a:stretch>
            <a:fillRect/>
          </a:stretch>
        </p:blipFill>
        <p:spPr>
          <a:xfrm>
            <a:off x="227013" y="6406588"/>
            <a:ext cx="1175902" cy="241060"/>
          </a:xfrm>
          <a:prstGeom prst="rect">
            <a:avLst/>
          </a:prstGeom>
        </p:spPr>
      </p:pic>
      <p:sp>
        <p:nvSpPr>
          <p:cNvPr id="8" name="object 9">
            <a:extLst>
              <a:ext uri="{FF2B5EF4-FFF2-40B4-BE49-F238E27FC236}">
                <a16:creationId xmlns:a16="http://schemas.microsoft.com/office/drawing/2014/main" id="{8C28D6FE-6A3A-C2C4-F954-794EE2ECB16B}"/>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bg1"/>
                </a:solidFill>
              </a:rPr>
              <a:pPr marL="38100">
                <a:lnSpc>
                  <a:spcPts val="1050"/>
                </a:lnSpc>
              </a:pPr>
              <a:t>‹#›</a:t>
            </a:fld>
            <a:endParaRPr lang="en-GB" spc="-25" baseline="0">
              <a:solidFill>
                <a:schemeClr val="bg1"/>
              </a:solidFill>
            </a:endParaRPr>
          </a:p>
        </p:txBody>
      </p:sp>
    </p:spTree>
    <p:extLst>
      <p:ext uri="{BB962C8B-B14F-4D97-AF65-F5344CB8AC3E}">
        <p14:creationId xmlns:p14="http://schemas.microsoft.com/office/powerpoint/2010/main" val="2012549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pic>
        <p:nvPicPr>
          <p:cNvPr id="10" name="Picture 2" descr="photo of outer space">
            <a:extLst>
              <a:ext uri="{FF2B5EF4-FFF2-40B4-BE49-F238E27FC236}">
                <a16:creationId xmlns:a16="http://schemas.microsoft.com/office/drawing/2014/main" id="{406C78F2-D191-454E-A41E-5475895C882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45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bg object 17">
            <a:extLst>
              <a:ext uri="{FF2B5EF4-FFF2-40B4-BE49-F238E27FC236}">
                <a16:creationId xmlns:a16="http://schemas.microsoft.com/office/drawing/2014/main" id="{B395E3BD-D8A3-0105-AD3F-F557F0E9DB1B}"/>
              </a:ext>
            </a:extLst>
          </p:cNvPr>
          <p:cNvSpPr/>
          <p:nvPr userDrawn="1"/>
        </p:nvSpPr>
        <p:spPr>
          <a:xfrm>
            <a:off x="-1270" y="0"/>
            <a:ext cx="12192000" cy="6858000"/>
          </a:xfrm>
          <a:custGeom>
            <a:avLst/>
            <a:gdLst/>
            <a:ahLst/>
            <a:cxnLst/>
            <a:rect l="l" t="t" r="r" b="b"/>
            <a:pathLst>
              <a:path w="12193270" h="6858000">
                <a:moveTo>
                  <a:pt x="12193193" y="0"/>
                </a:moveTo>
                <a:lnTo>
                  <a:pt x="0" y="0"/>
                </a:lnTo>
                <a:lnTo>
                  <a:pt x="0" y="6858000"/>
                </a:lnTo>
                <a:lnTo>
                  <a:pt x="12193193" y="6858000"/>
                </a:lnTo>
                <a:lnTo>
                  <a:pt x="12193193" y="0"/>
                </a:lnTo>
                <a:close/>
              </a:path>
            </a:pathLst>
          </a:custGeom>
          <a:solidFill>
            <a:srgbClr val="134A64">
              <a:alpha val="70000"/>
            </a:srgbClr>
          </a:solidFill>
        </p:spPr>
        <p:txBody>
          <a:bodyPr wrap="square" lIns="0" tIns="0" rIns="0" bIns="0" rtlCol="0"/>
          <a:lstStyle/>
          <a:p>
            <a:endParaRPr/>
          </a:p>
        </p:txBody>
      </p:sp>
      <p:grpSp>
        <p:nvGrpSpPr>
          <p:cNvPr id="12" name="Graphic 13">
            <a:extLst>
              <a:ext uri="{FF2B5EF4-FFF2-40B4-BE49-F238E27FC236}">
                <a16:creationId xmlns:a16="http://schemas.microsoft.com/office/drawing/2014/main" id="{234868E8-E701-D146-7B73-69D1E772A8EE}"/>
              </a:ext>
            </a:extLst>
          </p:cNvPr>
          <p:cNvGrpSpPr/>
          <p:nvPr userDrawn="1"/>
        </p:nvGrpSpPr>
        <p:grpSpPr>
          <a:xfrm>
            <a:off x="530707" y="584521"/>
            <a:ext cx="1747798" cy="364724"/>
            <a:chOff x="3933474" y="2833045"/>
            <a:chExt cx="4324404" cy="902400"/>
          </a:xfrm>
        </p:grpSpPr>
        <p:sp>
          <p:nvSpPr>
            <p:cNvPr id="13" name="Freeform: Shape 12">
              <a:extLst>
                <a:ext uri="{FF2B5EF4-FFF2-40B4-BE49-F238E27FC236}">
                  <a16:creationId xmlns:a16="http://schemas.microsoft.com/office/drawing/2014/main" id="{0F2FBA73-B00E-3379-3A3B-D0D1D3BF702E}"/>
                </a:ext>
              </a:extLst>
            </p:cNvPr>
            <p:cNvSpPr/>
            <p:nvPr/>
          </p:nvSpPr>
          <p:spPr>
            <a:xfrm>
              <a:off x="5017005" y="3029971"/>
              <a:ext cx="2520764" cy="656108"/>
            </a:xfrm>
            <a:custGeom>
              <a:avLst/>
              <a:gdLst>
                <a:gd name="connsiteX0" fmla="*/ 222333 w 2520764"/>
                <a:gd name="connsiteY0" fmla="*/ 75502 h 656108"/>
                <a:gd name="connsiteX1" fmla="*/ 86392 w 2520764"/>
                <a:gd name="connsiteY1" fmla="*/ 264621 h 656108"/>
                <a:gd name="connsiteX2" fmla="*/ 222333 w 2520764"/>
                <a:gd name="connsiteY2" fmla="*/ 452833 h 656108"/>
                <a:gd name="connsiteX3" fmla="*/ 356821 w 2520764"/>
                <a:gd name="connsiteY3" fmla="*/ 264621 h 656108"/>
                <a:gd name="connsiteX4" fmla="*/ 222333 w 2520764"/>
                <a:gd name="connsiteY4" fmla="*/ 75502 h 656108"/>
                <a:gd name="connsiteX5" fmla="*/ 222333 w 2520764"/>
                <a:gd name="connsiteY5" fmla="*/ 527972 h 656108"/>
                <a:gd name="connsiteX6" fmla="*/ 0 w 2520764"/>
                <a:gd name="connsiteY6" fmla="*/ 264621 h 656108"/>
                <a:gd name="connsiteX7" fmla="*/ 222696 w 2520764"/>
                <a:gd name="connsiteY7" fmla="*/ 0 h 656108"/>
                <a:gd name="connsiteX8" fmla="*/ 444665 w 2520764"/>
                <a:gd name="connsiteY8" fmla="*/ 264621 h 656108"/>
                <a:gd name="connsiteX9" fmla="*/ 222696 w 2520764"/>
                <a:gd name="connsiteY9" fmla="*/ 527972 h 656108"/>
                <a:gd name="connsiteX10" fmla="*/ 222333 w 2520764"/>
                <a:gd name="connsiteY10" fmla="*/ 527972 h 656108"/>
                <a:gd name="connsiteX11" fmla="*/ 508915 w 2520764"/>
                <a:gd name="connsiteY11" fmla="*/ 155724 h 656108"/>
                <a:gd name="connsiteX12" fmla="*/ 514723 w 2520764"/>
                <a:gd name="connsiteY12" fmla="*/ 149371 h 656108"/>
                <a:gd name="connsiteX13" fmla="*/ 515812 w 2520764"/>
                <a:gd name="connsiteY13" fmla="*/ 149371 h 656108"/>
                <a:gd name="connsiteX14" fmla="*/ 582058 w 2520764"/>
                <a:gd name="connsiteY14" fmla="*/ 149371 h 656108"/>
                <a:gd name="connsiteX15" fmla="*/ 589136 w 2520764"/>
                <a:gd name="connsiteY15" fmla="*/ 154816 h 656108"/>
                <a:gd name="connsiteX16" fmla="*/ 589136 w 2520764"/>
                <a:gd name="connsiteY16" fmla="*/ 156268 h 656108"/>
                <a:gd name="connsiteX17" fmla="*/ 589136 w 2520764"/>
                <a:gd name="connsiteY17" fmla="*/ 380416 h 656108"/>
                <a:gd name="connsiteX18" fmla="*/ 653930 w 2520764"/>
                <a:gd name="connsiteY18" fmla="*/ 458096 h 656108"/>
                <a:gd name="connsiteX19" fmla="*/ 742863 w 2520764"/>
                <a:gd name="connsiteY19" fmla="*/ 352647 h 656108"/>
                <a:gd name="connsiteX20" fmla="*/ 742863 w 2520764"/>
                <a:gd name="connsiteY20" fmla="*/ 157176 h 656108"/>
                <a:gd name="connsiteX21" fmla="*/ 749397 w 2520764"/>
                <a:gd name="connsiteY21" fmla="*/ 149916 h 656108"/>
                <a:gd name="connsiteX22" fmla="*/ 749941 w 2520764"/>
                <a:gd name="connsiteY22" fmla="*/ 149916 h 656108"/>
                <a:gd name="connsiteX23" fmla="*/ 816187 w 2520764"/>
                <a:gd name="connsiteY23" fmla="*/ 149916 h 656108"/>
                <a:gd name="connsiteX24" fmla="*/ 822540 w 2520764"/>
                <a:gd name="connsiteY24" fmla="*/ 157176 h 656108"/>
                <a:gd name="connsiteX25" fmla="*/ 822540 w 2520764"/>
                <a:gd name="connsiteY25" fmla="*/ 510004 h 656108"/>
                <a:gd name="connsiteX26" fmla="*/ 816913 w 2520764"/>
                <a:gd name="connsiteY26" fmla="*/ 517264 h 656108"/>
                <a:gd name="connsiteX27" fmla="*/ 815643 w 2520764"/>
                <a:gd name="connsiteY27" fmla="*/ 517264 h 656108"/>
                <a:gd name="connsiteX28" fmla="*/ 777166 w 2520764"/>
                <a:gd name="connsiteY28" fmla="*/ 517264 h 656108"/>
                <a:gd name="connsiteX29" fmla="*/ 768636 w 2520764"/>
                <a:gd name="connsiteY29" fmla="*/ 512182 h 656108"/>
                <a:gd name="connsiteX30" fmla="*/ 746493 w 2520764"/>
                <a:gd name="connsiteY30" fmla="*/ 464448 h 656108"/>
                <a:gd name="connsiteX31" fmla="*/ 632877 w 2520764"/>
                <a:gd name="connsiteY31" fmla="*/ 527064 h 656108"/>
                <a:gd name="connsiteX32" fmla="*/ 507644 w 2520764"/>
                <a:gd name="connsiteY32" fmla="*/ 393302 h 656108"/>
                <a:gd name="connsiteX33" fmla="*/ 508915 w 2520764"/>
                <a:gd name="connsiteY33" fmla="*/ 155724 h 656108"/>
                <a:gd name="connsiteX34" fmla="*/ 872088 w 2520764"/>
                <a:gd name="connsiteY34" fmla="*/ 213984 h 656108"/>
                <a:gd name="connsiteX35" fmla="*/ 865010 w 2520764"/>
                <a:gd name="connsiteY35" fmla="*/ 207994 h 656108"/>
                <a:gd name="connsiteX36" fmla="*/ 865010 w 2520764"/>
                <a:gd name="connsiteY36" fmla="*/ 206905 h 656108"/>
                <a:gd name="connsiteX37" fmla="*/ 865010 w 2520764"/>
                <a:gd name="connsiteY37" fmla="*/ 156450 h 656108"/>
                <a:gd name="connsiteX38" fmla="*/ 870999 w 2520764"/>
                <a:gd name="connsiteY38" fmla="*/ 149371 h 656108"/>
                <a:gd name="connsiteX39" fmla="*/ 872088 w 2520764"/>
                <a:gd name="connsiteY39" fmla="*/ 149371 h 656108"/>
                <a:gd name="connsiteX40" fmla="*/ 928171 w 2520764"/>
                <a:gd name="connsiteY40" fmla="*/ 149371 h 656108"/>
                <a:gd name="connsiteX41" fmla="*/ 928171 w 2520764"/>
                <a:gd name="connsiteY41" fmla="*/ 83125 h 656108"/>
                <a:gd name="connsiteX42" fmla="*/ 933252 w 2520764"/>
                <a:gd name="connsiteY42" fmla="*/ 74595 h 656108"/>
                <a:gd name="connsiteX43" fmla="*/ 1000950 w 2520764"/>
                <a:gd name="connsiteY43" fmla="*/ 42470 h 656108"/>
                <a:gd name="connsiteX44" fmla="*/ 1009481 w 2520764"/>
                <a:gd name="connsiteY44" fmla="*/ 47552 h 656108"/>
                <a:gd name="connsiteX45" fmla="*/ 1009481 w 2520764"/>
                <a:gd name="connsiteY45" fmla="*/ 149371 h 656108"/>
                <a:gd name="connsiteX46" fmla="*/ 1095510 w 2520764"/>
                <a:gd name="connsiteY46" fmla="*/ 149371 h 656108"/>
                <a:gd name="connsiteX47" fmla="*/ 1102588 w 2520764"/>
                <a:gd name="connsiteY47" fmla="*/ 154816 h 656108"/>
                <a:gd name="connsiteX48" fmla="*/ 1102588 w 2520764"/>
                <a:gd name="connsiteY48" fmla="*/ 156268 h 656108"/>
                <a:gd name="connsiteX49" fmla="*/ 1102588 w 2520764"/>
                <a:gd name="connsiteY49" fmla="*/ 207087 h 656108"/>
                <a:gd name="connsiteX50" fmla="*/ 1097506 w 2520764"/>
                <a:gd name="connsiteY50" fmla="*/ 214165 h 656108"/>
                <a:gd name="connsiteX51" fmla="*/ 1095510 w 2520764"/>
                <a:gd name="connsiteY51" fmla="*/ 214165 h 656108"/>
                <a:gd name="connsiteX52" fmla="*/ 1008755 w 2520764"/>
                <a:gd name="connsiteY52" fmla="*/ 214165 h 656108"/>
                <a:gd name="connsiteX53" fmla="*/ 1008755 w 2520764"/>
                <a:gd name="connsiteY53" fmla="*/ 403466 h 656108"/>
                <a:gd name="connsiteX54" fmla="*/ 1054310 w 2520764"/>
                <a:gd name="connsiteY54" fmla="*/ 454647 h 656108"/>
                <a:gd name="connsiteX55" fmla="*/ 1097869 w 2520764"/>
                <a:gd name="connsiteY55" fmla="*/ 451018 h 656108"/>
                <a:gd name="connsiteX56" fmla="*/ 1105492 w 2520764"/>
                <a:gd name="connsiteY56" fmla="*/ 455736 h 656108"/>
                <a:gd name="connsiteX57" fmla="*/ 1105674 w 2520764"/>
                <a:gd name="connsiteY57" fmla="*/ 456825 h 656108"/>
                <a:gd name="connsiteX58" fmla="*/ 1110755 w 2520764"/>
                <a:gd name="connsiteY58" fmla="*/ 506555 h 656108"/>
                <a:gd name="connsiteX59" fmla="*/ 1106037 w 2520764"/>
                <a:gd name="connsiteY59" fmla="*/ 514178 h 656108"/>
                <a:gd name="connsiteX60" fmla="*/ 1104948 w 2520764"/>
                <a:gd name="connsiteY60" fmla="*/ 514360 h 656108"/>
                <a:gd name="connsiteX61" fmla="*/ 1038157 w 2520764"/>
                <a:gd name="connsiteY61" fmla="*/ 523616 h 656108"/>
                <a:gd name="connsiteX62" fmla="*/ 927807 w 2520764"/>
                <a:gd name="connsiteY62" fmla="*/ 404192 h 656108"/>
                <a:gd name="connsiteX63" fmla="*/ 927807 w 2520764"/>
                <a:gd name="connsiteY63" fmla="*/ 213984 h 656108"/>
                <a:gd name="connsiteX64" fmla="*/ 872088 w 2520764"/>
                <a:gd name="connsiteY64" fmla="*/ 213984 h 656108"/>
                <a:gd name="connsiteX65" fmla="*/ 1326010 w 2520764"/>
                <a:gd name="connsiteY65" fmla="*/ 207087 h 656108"/>
                <a:gd name="connsiteX66" fmla="*/ 1231995 w 2520764"/>
                <a:gd name="connsiteY66" fmla="*/ 327963 h 656108"/>
                <a:gd name="connsiteX67" fmla="*/ 1325284 w 2520764"/>
                <a:gd name="connsiteY67" fmla="*/ 460274 h 656108"/>
                <a:gd name="connsiteX68" fmla="*/ 1415487 w 2520764"/>
                <a:gd name="connsiteY68" fmla="*/ 333953 h 656108"/>
                <a:gd name="connsiteX69" fmla="*/ 1325284 w 2520764"/>
                <a:gd name="connsiteY69" fmla="*/ 207631 h 656108"/>
                <a:gd name="connsiteX70" fmla="*/ 1326010 w 2520764"/>
                <a:gd name="connsiteY70" fmla="*/ 207087 h 656108"/>
                <a:gd name="connsiteX71" fmla="*/ 1498794 w 2520764"/>
                <a:gd name="connsiteY71" fmla="*/ 332319 h 656108"/>
                <a:gd name="connsiteX72" fmla="*/ 1339985 w 2520764"/>
                <a:gd name="connsiteY72" fmla="*/ 527246 h 656108"/>
                <a:gd name="connsiteX73" fmla="*/ 1233265 w 2520764"/>
                <a:gd name="connsiteY73" fmla="*/ 479512 h 656108"/>
                <a:gd name="connsiteX74" fmla="*/ 1233265 w 2520764"/>
                <a:gd name="connsiteY74" fmla="*/ 649574 h 656108"/>
                <a:gd name="connsiteX75" fmla="*/ 1226187 w 2520764"/>
                <a:gd name="connsiteY75" fmla="*/ 656108 h 656108"/>
                <a:gd name="connsiteX76" fmla="*/ 1159941 w 2520764"/>
                <a:gd name="connsiteY76" fmla="*/ 656108 h 656108"/>
                <a:gd name="connsiteX77" fmla="*/ 1153588 w 2520764"/>
                <a:gd name="connsiteY77" fmla="*/ 648848 h 656108"/>
                <a:gd name="connsiteX78" fmla="*/ 1153588 w 2520764"/>
                <a:gd name="connsiteY78" fmla="*/ 155724 h 656108"/>
                <a:gd name="connsiteX79" fmla="*/ 1159941 w 2520764"/>
                <a:gd name="connsiteY79" fmla="*/ 148645 h 656108"/>
                <a:gd name="connsiteX80" fmla="*/ 1160667 w 2520764"/>
                <a:gd name="connsiteY80" fmla="*/ 148645 h 656108"/>
                <a:gd name="connsiteX81" fmla="*/ 1204952 w 2520764"/>
                <a:gd name="connsiteY81" fmla="*/ 148645 h 656108"/>
                <a:gd name="connsiteX82" fmla="*/ 1212756 w 2520764"/>
                <a:gd name="connsiteY82" fmla="*/ 154272 h 656108"/>
                <a:gd name="connsiteX83" fmla="*/ 1230724 w 2520764"/>
                <a:gd name="connsiteY83" fmla="*/ 197105 h 656108"/>
                <a:gd name="connsiteX84" fmla="*/ 1343978 w 2520764"/>
                <a:gd name="connsiteY84" fmla="*/ 138844 h 656108"/>
                <a:gd name="connsiteX85" fmla="*/ 1498794 w 2520764"/>
                <a:gd name="connsiteY85" fmla="*/ 332319 h 656108"/>
                <a:gd name="connsiteX86" fmla="*/ 1498794 w 2520764"/>
                <a:gd name="connsiteY86" fmla="*/ 332319 h 656108"/>
                <a:gd name="connsiteX87" fmla="*/ 1718404 w 2520764"/>
                <a:gd name="connsiteY87" fmla="*/ 207087 h 656108"/>
                <a:gd name="connsiteX88" fmla="*/ 1625297 w 2520764"/>
                <a:gd name="connsiteY88" fmla="*/ 332319 h 656108"/>
                <a:gd name="connsiteX89" fmla="*/ 1718404 w 2520764"/>
                <a:gd name="connsiteY89" fmla="*/ 458640 h 656108"/>
                <a:gd name="connsiteX90" fmla="*/ 1812237 w 2520764"/>
                <a:gd name="connsiteY90" fmla="*/ 332319 h 656108"/>
                <a:gd name="connsiteX91" fmla="*/ 1718404 w 2520764"/>
                <a:gd name="connsiteY91" fmla="*/ 207087 h 656108"/>
                <a:gd name="connsiteX92" fmla="*/ 1718404 w 2520764"/>
                <a:gd name="connsiteY92" fmla="*/ 527246 h 656108"/>
                <a:gd name="connsiteX93" fmla="*/ 1542534 w 2520764"/>
                <a:gd name="connsiteY93" fmla="*/ 333045 h 656108"/>
                <a:gd name="connsiteX94" fmla="*/ 1719130 w 2520764"/>
                <a:gd name="connsiteY94" fmla="*/ 138844 h 656108"/>
                <a:gd name="connsiteX95" fmla="*/ 1895000 w 2520764"/>
                <a:gd name="connsiteY95" fmla="*/ 332319 h 656108"/>
                <a:gd name="connsiteX96" fmla="*/ 1718404 w 2520764"/>
                <a:gd name="connsiteY96" fmla="*/ 527246 h 656108"/>
                <a:gd name="connsiteX97" fmla="*/ 2094827 w 2520764"/>
                <a:gd name="connsiteY97" fmla="*/ 527246 h 656108"/>
                <a:gd name="connsiteX98" fmla="*/ 1932388 w 2520764"/>
                <a:gd name="connsiteY98" fmla="*/ 409092 h 656108"/>
                <a:gd name="connsiteX99" fmla="*/ 1936744 w 2520764"/>
                <a:gd name="connsiteY99" fmla="*/ 402195 h 656108"/>
                <a:gd name="connsiteX100" fmla="*/ 1938740 w 2520764"/>
                <a:gd name="connsiteY100" fmla="*/ 402014 h 656108"/>
                <a:gd name="connsiteX101" fmla="*/ 2002808 w 2520764"/>
                <a:gd name="connsiteY101" fmla="*/ 402014 h 656108"/>
                <a:gd name="connsiteX102" fmla="*/ 2010068 w 2520764"/>
                <a:gd name="connsiteY102" fmla="*/ 408184 h 656108"/>
                <a:gd name="connsiteX103" fmla="*/ 2010068 w 2520764"/>
                <a:gd name="connsiteY103" fmla="*/ 408548 h 656108"/>
                <a:gd name="connsiteX104" fmla="*/ 2095371 w 2520764"/>
                <a:gd name="connsiteY104" fmla="*/ 463904 h 656108"/>
                <a:gd name="connsiteX105" fmla="*/ 2172326 w 2520764"/>
                <a:gd name="connsiteY105" fmla="*/ 414900 h 656108"/>
                <a:gd name="connsiteX106" fmla="*/ 2075407 w 2520764"/>
                <a:gd name="connsiteY106" fmla="*/ 360814 h 656108"/>
                <a:gd name="connsiteX107" fmla="*/ 1941644 w 2520764"/>
                <a:gd name="connsiteY107" fmla="*/ 252461 h 656108"/>
                <a:gd name="connsiteX108" fmla="*/ 2092467 w 2520764"/>
                <a:gd name="connsiteY108" fmla="*/ 138118 h 656108"/>
                <a:gd name="connsiteX109" fmla="*/ 2244017 w 2520764"/>
                <a:gd name="connsiteY109" fmla="*/ 248468 h 656108"/>
                <a:gd name="connsiteX110" fmla="*/ 2239298 w 2520764"/>
                <a:gd name="connsiteY110" fmla="*/ 255365 h 656108"/>
                <a:gd name="connsiteX111" fmla="*/ 2237483 w 2520764"/>
                <a:gd name="connsiteY111" fmla="*/ 255365 h 656108"/>
                <a:gd name="connsiteX112" fmla="*/ 2175592 w 2520764"/>
                <a:gd name="connsiteY112" fmla="*/ 255365 h 656108"/>
                <a:gd name="connsiteX113" fmla="*/ 2167788 w 2520764"/>
                <a:gd name="connsiteY113" fmla="*/ 248831 h 656108"/>
                <a:gd name="connsiteX114" fmla="*/ 2093738 w 2520764"/>
                <a:gd name="connsiteY114" fmla="*/ 199283 h 656108"/>
                <a:gd name="connsiteX115" fmla="*/ 2018961 w 2520764"/>
                <a:gd name="connsiteY115" fmla="*/ 245564 h 656108"/>
                <a:gd name="connsiteX116" fmla="*/ 2087930 w 2520764"/>
                <a:gd name="connsiteY116" fmla="*/ 291846 h 656108"/>
                <a:gd name="connsiteX117" fmla="*/ 2250369 w 2520764"/>
                <a:gd name="connsiteY117" fmla="*/ 409818 h 656108"/>
                <a:gd name="connsiteX118" fmla="*/ 2095371 w 2520764"/>
                <a:gd name="connsiteY118" fmla="*/ 525794 h 656108"/>
                <a:gd name="connsiteX119" fmla="*/ 2094827 w 2520764"/>
                <a:gd name="connsiteY119" fmla="*/ 527246 h 656108"/>
                <a:gd name="connsiteX120" fmla="*/ 2281405 w 2520764"/>
                <a:gd name="connsiteY120" fmla="*/ 213984 h 656108"/>
                <a:gd name="connsiteX121" fmla="*/ 2274326 w 2520764"/>
                <a:gd name="connsiteY121" fmla="*/ 207994 h 656108"/>
                <a:gd name="connsiteX122" fmla="*/ 2274326 w 2520764"/>
                <a:gd name="connsiteY122" fmla="*/ 206905 h 656108"/>
                <a:gd name="connsiteX123" fmla="*/ 2274326 w 2520764"/>
                <a:gd name="connsiteY123" fmla="*/ 156450 h 656108"/>
                <a:gd name="connsiteX124" fmla="*/ 2280316 w 2520764"/>
                <a:gd name="connsiteY124" fmla="*/ 149371 h 656108"/>
                <a:gd name="connsiteX125" fmla="*/ 2281405 w 2520764"/>
                <a:gd name="connsiteY125" fmla="*/ 149371 h 656108"/>
                <a:gd name="connsiteX126" fmla="*/ 2337668 w 2520764"/>
                <a:gd name="connsiteY126" fmla="*/ 149371 h 656108"/>
                <a:gd name="connsiteX127" fmla="*/ 2337668 w 2520764"/>
                <a:gd name="connsiteY127" fmla="*/ 83125 h 656108"/>
                <a:gd name="connsiteX128" fmla="*/ 2342569 w 2520764"/>
                <a:gd name="connsiteY128" fmla="*/ 74595 h 656108"/>
                <a:gd name="connsiteX129" fmla="*/ 2410267 w 2520764"/>
                <a:gd name="connsiteY129" fmla="*/ 42470 h 656108"/>
                <a:gd name="connsiteX130" fmla="*/ 2418797 w 2520764"/>
                <a:gd name="connsiteY130" fmla="*/ 47552 h 656108"/>
                <a:gd name="connsiteX131" fmla="*/ 2418797 w 2520764"/>
                <a:gd name="connsiteY131" fmla="*/ 149371 h 656108"/>
                <a:gd name="connsiteX132" fmla="*/ 2504826 w 2520764"/>
                <a:gd name="connsiteY132" fmla="*/ 149371 h 656108"/>
                <a:gd name="connsiteX133" fmla="*/ 2511905 w 2520764"/>
                <a:gd name="connsiteY133" fmla="*/ 154816 h 656108"/>
                <a:gd name="connsiteX134" fmla="*/ 2511905 w 2520764"/>
                <a:gd name="connsiteY134" fmla="*/ 156268 h 656108"/>
                <a:gd name="connsiteX135" fmla="*/ 2511905 w 2520764"/>
                <a:gd name="connsiteY135" fmla="*/ 207087 h 656108"/>
                <a:gd name="connsiteX136" fmla="*/ 2506460 w 2520764"/>
                <a:gd name="connsiteY136" fmla="*/ 214165 h 656108"/>
                <a:gd name="connsiteX137" fmla="*/ 2505008 w 2520764"/>
                <a:gd name="connsiteY137" fmla="*/ 214165 h 656108"/>
                <a:gd name="connsiteX138" fmla="*/ 2418616 w 2520764"/>
                <a:gd name="connsiteY138" fmla="*/ 214165 h 656108"/>
                <a:gd name="connsiteX139" fmla="*/ 2418616 w 2520764"/>
                <a:gd name="connsiteY139" fmla="*/ 403466 h 656108"/>
                <a:gd name="connsiteX140" fmla="*/ 2464171 w 2520764"/>
                <a:gd name="connsiteY140" fmla="*/ 454647 h 656108"/>
                <a:gd name="connsiteX141" fmla="*/ 2507730 w 2520764"/>
                <a:gd name="connsiteY141" fmla="*/ 451018 h 656108"/>
                <a:gd name="connsiteX142" fmla="*/ 2515353 w 2520764"/>
                <a:gd name="connsiteY142" fmla="*/ 455736 h 656108"/>
                <a:gd name="connsiteX143" fmla="*/ 2515534 w 2520764"/>
                <a:gd name="connsiteY143" fmla="*/ 456825 h 656108"/>
                <a:gd name="connsiteX144" fmla="*/ 2520616 w 2520764"/>
                <a:gd name="connsiteY144" fmla="*/ 506555 h 656108"/>
                <a:gd name="connsiteX145" fmla="*/ 2515897 w 2520764"/>
                <a:gd name="connsiteY145" fmla="*/ 514178 h 656108"/>
                <a:gd name="connsiteX146" fmla="*/ 2514808 w 2520764"/>
                <a:gd name="connsiteY146" fmla="*/ 514360 h 656108"/>
                <a:gd name="connsiteX147" fmla="*/ 2447836 w 2520764"/>
                <a:gd name="connsiteY147" fmla="*/ 523616 h 656108"/>
                <a:gd name="connsiteX148" fmla="*/ 2337487 w 2520764"/>
                <a:gd name="connsiteY148" fmla="*/ 404192 h 656108"/>
                <a:gd name="connsiteX149" fmla="*/ 2337487 w 2520764"/>
                <a:gd name="connsiteY149" fmla="*/ 213984 h 656108"/>
                <a:gd name="connsiteX150" fmla="*/ 2281405 w 2520764"/>
                <a:gd name="connsiteY150" fmla="*/ 213984 h 65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520764" h="656108">
                  <a:moveTo>
                    <a:pt x="222333" y="75502"/>
                  </a:moveTo>
                  <a:cubicBezTo>
                    <a:pt x="115613" y="75502"/>
                    <a:pt x="86392" y="167884"/>
                    <a:pt x="86392" y="264621"/>
                  </a:cubicBezTo>
                  <a:cubicBezTo>
                    <a:pt x="86392" y="361359"/>
                    <a:pt x="116883" y="452833"/>
                    <a:pt x="222333" y="452833"/>
                  </a:cubicBezTo>
                  <a:cubicBezTo>
                    <a:pt x="327782" y="452833"/>
                    <a:pt x="356821" y="362629"/>
                    <a:pt x="356821" y="264621"/>
                  </a:cubicBezTo>
                  <a:cubicBezTo>
                    <a:pt x="356821" y="166613"/>
                    <a:pt x="327600" y="75502"/>
                    <a:pt x="222333" y="75502"/>
                  </a:cubicBezTo>
                  <a:close/>
                  <a:moveTo>
                    <a:pt x="222333" y="527972"/>
                  </a:moveTo>
                  <a:cubicBezTo>
                    <a:pt x="69331" y="527972"/>
                    <a:pt x="0" y="411270"/>
                    <a:pt x="0" y="264621"/>
                  </a:cubicBezTo>
                  <a:cubicBezTo>
                    <a:pt x="0" y="117972"/>
                    <a:pt x="71146" y="0"/>
                    <a:pt x="222696" y="0"/>
                  </a:cubicBezTo>
                  <a:cubicBezTo>
                    <a:pt x="374245" y="0"/>
                    <a:pt x="444665" y="116520"/>
                    <a:pt x="444665" y="264621"/>
                  </a:cubicBezTo>
                  <a:cubicBezTo>
                    <a:pt x="444665" y="412722"/>
                    <a:pt x="377693" y="527972"/>
                    <a:pt x="222696" y="527972"/>
                  </a:cubicBezTo>
                  <a:lnTo>
                    <a:pt x="222333" y="527972"/>
                  </a:lnTo>
                  <a:close/>
                  <a:moveTo>
                    <a:pt x="508915" y="155724"/>
                  </a:moveTo>
                  <a:cubicBezTo>
                    <a:pt x="508733" y="152275"/>
                    <a:pt x="511456" y="149553"/>
                    <a:pt x="514723" y="149371"/>
                  </a:cubicBezTo>
                  <a:cubicBezTo>
                    <a:pt x="515086" y="149371"/>
                    <a:pt x="515449" y="149371"/>
                    <a:pt x="515812" y="149371"/>
                  </a:cubicBezTo>
                  <a:lnTo>
                    <a:pt x="582058" y="149371"/>
                  </a:lnTo>
                  <a:cubicBezTo>
                    <a:pt x="585506" y="149008"/>
                    <a:pt x="588591" y="151368"/>
                    <a:pt x="589136" y="154816"/>
                  </a:cubicBezTo>
                  <a:cubicBezTo>
                    <a:pt x="589136" y="155361"/>
                    <a:pt x="589136" y="155905"/>
                    <a:pt x="589136" y="156268"/>
                  </a:cubicBezTo>
                  <a:lnTo>
                    <a:pt x="589136" y="380416"/>
                  </a:lnTo>
                  <a:cubicBezTo>
                    <a:pt x="589136" y="434501"/>
                    <a:pt x="609101" y="458096"/>
                    <a:pt x="653930" y="458096"/>
                  </a:cubicBezTo>
                  <a:cubicBezTo>
                    <a:pt x="712190" y="458096"/>
                    <a:pt x="742863" y="404010"/>
                    <a:pt x="742863" y="352647"/>
                  </a:cubicBezTo>
                  <a:lnTo>
                    <a:pt x="742863" y="157176"/>
                  </a:lnTo>
                  <a:cubicBezTo>
                    <a:pt x="742682" y="153364"/>
                    <a:pt x="745586" y="150097"/>
                    <a:pt x="749397" y="149916"/>
                  </a:cubicBezTo>
                  <a:cubicBezTo>
                    <a:pt x="749578" y="149916"/>
                    <a:pt x="749760" y="149916"/>
                    <a:pt x="749941" y="149916"/>
                  </a:cubicBezTo>
                  <a:lnTo>
                    <a:pt x="816187" y="149916"/>
                  </a:lnTo>
                  <a:cubicBezTo>
                    <a:pt x="820362" y="149916"/>
                    <a:pt x="822540" y="152094"/>
                    <a:pt x="822540" y="157176"/>
                  </a:cubicBezTo>
                  <a:lnTo>
                    <a:pt x="822540" y="510004"/>
                  </a:lnTo>
                  <a:cubicBezTo>
                    <a:pt x="822903" y="513634"/>
                    <a:pt x="820362" y="516719"/>
                    <a:pt x="816913" y="517264"/>
                  </a:cubicBezTo>
                  <a:cubicBezTo>
                    <a:pt x="816551" y="517264"/>
                    <a:pt x="816006" y="517264"/>
                    <a:pt x="815643" y="517264"/>
                  </a:cubicBezTo>
                  <a:lnTo>
                    <a:pt x="777166" y="517264"/>
                  </a:lnTo>
                  <a:cubicBezTo>
                    <a:pt x="773536" y="517445"/>
                    <a:pt x="770269" y="515449"/>
                    <a:pt x="768636" y="512182"/>
                  </a:cubicBezTo>
                  <a:cubicBezTo>
                    <a:pt x="761376" y="496573"/>
                    <a:pt x="753571" y="480238"/>
                    <a:pt x="746493" y="464448"/>
                  </a:cubicBezTo>
                  <a:cubicBezTo>
                    <a:pt x="722536" y="504014"/>
                    <a:pt x="679158" y="527972"/>
                    <a:pt x="632877" y="527064"/>
                  </a:cubicBezTo>
                  <a:cubicBezTo>
                    <a:pt x="550477" y="527064"/>
                    <a:pt x="507644" y="479331"/>
                    <a:pt x="507644" y="393302"/>
                  </a:cubicBezTo>
                  <a:lnTo>
                    <a:pt x="508915" y="155724"/>
                  </a:lnTo>
                  <a:close/>
                  <a:moveTo>
                    <a:pt x="872088" y="213984"/>
                  </a:moveTo>
                  <a:cubicBezTo>
                    <a:pt x="868458" y="214347"/>
                    <a:pt x="865373" y="211624"/>
                    <a:pt x="865010" y="207994"/>
                  </a:cubicBezTo>
                  <a:cubicBezTo>
                    <a:pt x="865010" y="207631"/>
                    <a:pt x="865010" y="207268"/>
                    <a:pt x="865010" y="206905"/>
                  </a:cubicBezTo>
                  <a:lnTo>
                    <a:pt x="865010" y="156450"/>
                  </a:lnTo>
                  <a:cubicBezTo>
                    <a:pt x="864647" y="152820"/>
                    <a:pt x="867369" y="149734"/>
                    <a:pt x="870999" y="149371"/>
                  </a:cubicBezTo>
                  <a:cubicBezTo>
                    <a:pt x="871362" y="149371"/>
                    <a:pt x="871725" y="149371"/>
                    <a:pt x="872088" y="149371"/>
                  </a:cubicBezTo>
                  <a:lnTo>
                    <a:pt x="928171" y="149371"/>
                  </a:lnTo>
                  <a:lnTo>
                    <a:pt x="928171" y="83125"/>
                  </a:lnTo>
                  <a:cubicBezTo>
                    <a:pt x="927989" y="79495"/>
                    <a:pt x="929986" y="76228"/>
                    <a:pt x="933252" y="74595"/>
                  </a:cubicBezTo>
                  <a:lnTo>
                    <a:pt x="1000950" y="42470"/>
                  </a:lnTo>
                  <a:cubicBezTo>
                    <a:pt x="1005851" y="39748"/>
                    <a:pt x="1009481" y="42470"/>
                    <a:pt x="1009481" y="47552"/>
                  </a:cubicBezTo>
                  <a:lnTo>
                    <a:pt x="1009481" y="149371"/>
                  </a:lnTo>
                  <a:lnTo>
                    <a:pt x="1095510" y="149371"/>
                  </a:lnTo>
                  <a:cubicBezTo>
                    <a:pt x="1098958" y="149008"/>
                    <a:pt x="1102044" y="151368"/>
                    <a:pt x="1102588" y="154816"/>
                  </a:cubicBezTo>
                  <a:cubicBezTo>
                    <a:pt x="1102588" y="155361"/>
                    <a:pt x="1102588" y="155905"/>
                    <a:pt x="1102588" y="156268"/>
                  </a:cubicBezTo>
                  <a:lnTo>
                    <a:pt x="1102588" y="207087"/>
                  </a:lnTo>
                  <a:cubicBezTo>
                    <a:pt x="1103133" y="210354"/>
                    <a:pt x="1100773" y="213621"/>
                    <a:pt x="1097506" y="214165"/>
                  </a:cubicBezTo>
                  <a:cubicBezTo>
                    <a:pt x="1096780" y="214347"/>
                    <a:pt x="1096236" y="214347"/>
                    <a:pt x="1095510" y="214165"/>
                  </a:cubicBezTo>
                  <a:lnTo>
                    <a:pt x="1008755" y="214165"/>
                  </a:lnTo>
                  <a:lnTo>
                    <a:pt x="1008755" y="403466"/>
                  </a:lnTo>
                  <a:cubicBezTo>
                    <a:pt x="1008755" y="438313"/>
                    <a:pt x="1023093" y="454647"/>
                    <a:pt x="1054310" y="454647"/>
                  </a:cubicBezTo>
                  <a:cubicBezTo>
                    <a:pt x="1068830" y="454466"/>
                    <a:pt x="1083350" y="453196"/>
                    <a:pt x="1097869" y="451018"/>
                  </a:cubicBezTo>
                  <a:cubicBezTo>
                    <a:pt x="1101318" y="450292"/>
                    <a:pt x="1104585" y="452288"/>
                    <a:pt x="1105492" y="455736"/>
                  </a:cubicBezTo>
                  <a:cubicBezTo>
                    <a:pt x="1105492" y="456099"/>
                    <a:pt x="1105674" y="456462"/>
                    <a:pt x="1105674" y="456825"/>
                  </a:cubicBezTo>
                  <a:lnTo>
                    <a:pt x="1110755" y="506555"/>
                  </a:lnTo>
                  <a:cubicBezTo>
                    <a:pt x="1111482" y="510004"/>
                    <a:pt x="1109485" y="513271"/>
                    <a:pt x="1106037" y="514178"/>
                  </a:cubicBezTo>
                  <a:cubicBezTo>
                    <a:pt x="1105674" y="514178"/>
                    <a:pt x="1105311" y="514360"/>
                    <a:pt x="1104948" y="514360"/>
                  </a:cubicBezTo>
                  <a:cubicBezTo>
                    <a:pt x="1083168" y="520531"/>
                    <a:pt x="1060844" y="523797"/>
                    <a:pt x="1038157" y="523616"/>
                  </a:cubicBezTo>
                  <a:cubicBezTo>
                    <a:pt x="960477" y="523616"/>
                    <a:pt x="927807" y="481690"/>
                    <a:pt x="927807" y="404192"/>
                  </a:cubicBezTo>
                  <a:lnTo>
                    <a:pt x="927807" y="213984"/>
                  </a:lnTo>
                  <a:lnTo>
                    <a:pt x="872088" y="213984"/>
                  </a:lnTo>
                  <a:close/>
                  <a:moveTo>
                    <a:pt x="1326010" y="207087"/>
                  </a:moveTo>
                  <a:cubicBezTo>
                    <a:pt x="1259038" y="207087"/>
                    <a:pt x="1231995" y="261173"/>
                    <a:pt x="1231995" y="327963"/>
                  </a:cubicBezTo>
                  <a:cubicBezTo>
                    <a:pt x="1231995" y="408911"/>
                    <a:pt x="1258312" y="460274"/>
                    <a:pt x="1325284" y="460274"/>
                  </a:cubicBezTo>
                  <a:cubicBezTo>
                    <a:pt x="1384996" y="460274"/>
                    <a:pt x="1415487" y="408548"/>
                    <a:pt x="1415487" y="333953"/>
                  </a:cubicBezTo>
                  <a:cubicBezTo>
                    <a:pt x="1415487" y="259358"/>
                    <a:pt x="1386448" y="207631"/>
                    <a:pt x="1325284" y="207631"/>
                  </a:cubicBezTo>
                  <a:lnTo>
                    <a:pt x="1326010" y="207087"/>
                  </a:lnTo>
                  <a:close/>
                  <a:moveTo>
                    <a:pt x="1498794" y="332319"/>
                  </a:moveTo>
                  <a:cubicBezTo>
                    <a:pt x="1498794" y="442669"/>
                    <a:pt x="1444708" y="527246"/>
                    <a:pt x="1339985" y="527246"/>
                  </a:cubicBezTo>
                  <a:cubicBezTo>
                    <a:pt x="1298785" y="529424"/>
                    <a:pt x="1259219" y="511637"/>
                    <a:pt x="1233265" y="479512"/>
                  </a:cubicBezTo>
                  <a:lnTo>
                    <a:pt x="1233265" y="649574"/>
                  </a:lnTo>
                  <a:cubicBezTo>
                    <a:pt x="1233265" y="653930"/>
                    <a:pt x="1231087" y="656108"/>
                    <a:pt x="1226187" y="656108"/>
                  </a:cubicBezTo>
                  <a:lnTo>
                    <a:pt x="1159941" y="656108"/>
                  </a:lnTo>
                  <a:cubicBezTo>
                    <a:pt x="1155767" y="656108"/>
                    <a:pt x="1153588" y="653930"/>
                    <a:pt x="1153588" y="648848"/>
                  </a:cubicBezTo>
                  <a:lnTo>
                    <a:pt x="1153588" y="155724"/>
                  </a:lnTo>
                  <a:cubicBezTo>
                    <a:pt x="1153407" y="152094"/>
                    <a:pt x="1156129" y="148827"/>
                    <a:pt x="1159941" y="148645"/>
                  </a:cubicBezTo>
                  <a:cubicBezTo>
                    <a:pt x="1160122" y="148645"/>
                    <a:pt x="1160485" y="148645"/>
                    <a:pt x="1160667" y="148645"/>
                  </a:cubicBezTo>
                  <a:lnTo>
                    <a:pt x="1204952" y="148645"/>
                  </a:lnTo>
                  <a:cubicBezTo>
                    <a:pt x="1208582" y="148282"/>
                    <a:pt x="1211849" y="150642"/>
                    <a:pt x="1212756" y="154272"/>
                  </a:cubicBezTo>
                  <a:lnTo>
                    <a:pt x="1230724" y="197105"/>
                  </a:lnTo>
                  <a:cubicBezTo>
                    <a:pt x="1255952" y="159535"/>
                    <a:pt x="1298604" y="137392"/>
                    <a:pt x="1343978" y="138844"/>
                  </a:cubicBezTo>
                  <a:cubicBezTo>
                    <a:pt x="1448701" y="138844"/>
                    <a:pt x="1498975" y="223966"/>
                    <a:pt x="1498794" y="332319"/>
                  </a:cubicBezTo>
                  <a:lnTo>
                    <a:pt x="1498794" y="332319"/>
                  </a:lnTo>
                  <a:close/>
                  <a:moveTo>
                    <a:pt x="1718404" y="207087"/>
                  </a:moveTo>
                  <a:cubicBezTo>
                    <a:pt x="1649436" y="207087"/>
                    <a:pt x="1625297" y="266073"/>
                    <a:pt x="1625297" y="332319"/>
                  </a:cubicBezTo>
                  <a:cubicBezTo>
                    <a:pt x="1625297" y="398565"/>
                    <a:pt x="1647984" y="458640"/>
                    <a:pt x="1718404" y="458640"/>
                  </a:cubicBezTo>
                  <a:cubicBezTo>
                    <a:pt x="1788824" y="458640"/>
                    <a:pt x="1812237" y="398202"/>
                    <a:pt x="1812237" y="332319"/>
                  </a:cubicBezTo>
                  <a:cubicBezTo>
                    <a:pt x="1812237" y="266436"/>
                    <a:pt x="1788824" y="207087"/>
                    <a:pt x="1718404" y="207087"/>
                  </a:cubicBezTo>
                  <a:close/>
                  <a:moveTo>
                    <a:pt x="1718404" y="527246"/>
                  </a:moveTo>
                  <a:cubicBezTo>
                    <a:pt x="1603154" y="527246"/>
                    <a:pt x="1542534" y="448114"/>
                    <a:pt x="1542534" y="333045"/>
                  </a:cubicBezTo>
                  <a:cubicBezTo>
                    <a:pt x="1542534" y="217977"/>
                    <a:pt x="1607328" y="138844"/>
                    <a:pt x="1719130" y="138844"/>
                  </a:cubicBezTo>
                  <a:cubicBezTo>
                    <a:pt x="1833654" y="138844"/>
                    <a:pt x="1895000" y="219247"/>
                    <a:pt x="1895000" y="332319"/>
                  </a:cubicBezTo>
                  <a:cubicBezTo>
                    <a:pt x="1895000" y="445391"/>
                    <a:pt x="1831657" y="527246"/>
                    <a:pt x="1718404" y="527246"/>
                  </a:cubicBezTo>
                  <a:close/>
                  <a:moveTo>
                    <a:pt x="2094827" y="527246"/>
                  </a:moveTo>
                  <a:cubicBezTo>
                    <a:pt x="2012972" y="527246"/>
                    <a:pt x="1938922" y="491128"/>
                    <a:pt x="1932388" y="409092"/>
                  </a:cubicBezTo>
                  <a:cubicBezTo>
                    <a:pt x="1931662" y="406007"/>
                    <a:pt x="1933658" y="402921"/>
                    <a:pt x="1936744" y="402195"/>
                  </a:cubicBezTo>
                  <a:cubicBezTo>
                    <a:pt x="1937470" y="402014"/>
                    <a:pt x="1938014" y="402014"/>
                    <a:pt x="1938740" y="402014"/>
                  </a:cubicBezTo>
                  <a:lnTo>
                    <a:pt x="2002808" y="402014"/>
                  </a:lnTo>
                  <a:cubicBezTo>
                    <a:pt x="2006438" y="401651"/>
                    <a:pt x="2009705" y="404373"/>
                    <a:pt x="2010068" y="408184"/>
                  </a:cubicBezTo>
                  <a:cubicBezTo>
                    <a:pt x="2010068" y="408366"/>
                    <a:pt x="2010068" y="408366"/>
                    <a:pt x="2010068" y="408548"/>
                  </a:cubicBezTo>
                  <a:cubicBezTo>
                    <a:pt x="2017146" y="448295"/>
                    <a:pt x="2049997" y="463904"/>
                    <a:pt x="2095371" y="463904"/>
                  </a:cubicBezTo>
                  <a:cubicBezTo>
                    <a:pt x="2143831" y="463904"/>
                    <a:pt x="2172326" y="448840"/>
                    <a:pt x="2172326" y="414900"/>
                  </a:cubicBezTo>
                  <a:cubicBezTo>
                    <a:pt x="2172326" y="374971"/>
                    <a:pt x="2130218" y="370615"/>
                    <a:pt x="2075407" y="360814"/>
                  </a:cubicBezTo>
                  <a:cubicBezTo>
                    <a:pt x="1996456" y="353736"/>
                    <a:pt x="1941644" y="318888"/>
                    <a:pt x="1941644" y="252461"/>
                  </a:cubicBezTo>
                  <a:cubicBezTo>
                    <a:pt x="1941644" y="178411"/>
                    <a:pt x="2008616" y="138118"/>
                    <a:pt x="2092467" y="138118"/>
                  </a:cubicBezTo>
                  <a:cubicBezTo>
                    <a:pt x="2184304" y="138118"/>
                    <a:pt x="2238209" y="184400"/>
                    <a:pt x="2244017" y="248468"/>
                  </a:cubicBezTo>
                  <a:cubicBezTo>
                    <a:pt x="2244561" y="251735"/>
                    <a:pt x="2242564" y="254820"/>
                    <a:pt x="2239298" y="255365"/>
                  </a:cubicBezTo>
                  <a:cubicBezTo>
                    <a:pt x="2238753" y="255546"/>
                    <a:pt x="2238209" y="255546"/>
                    <a:pt x="2237483" y="255365"/>
                  </a:cubicBezTo>
                  <a:lnTo>
                    <a:pt x="2175592" y="255365"/>
                  </a:lnTo>
                  <a:cubicBezTo>
                    <a:pt x="2171418" y="255365"/>
                    <a:pt x="2169240" y="253187"/>
                    <a:pt x="2167788" y="248831"/>
                  </a:cubicBezTo>
                  <a:cubicBezTo>
                    <a:pt x="2161254" y="217614"/>
                    <a:pt x="2137115" y="199283"/>
                    <a:pt x="2093738" y="199283"/>
                  </a:cubicBezTo>
                  <a:cubicBezTo>
                    <a:pt x="2044734" y="199283"/>
                    <a:pt x="2018961" y="217251"/>
                    <a:pt x="2018961" y="245564"/>
                  </a:cubicBezTo>
                  <a:cubicBezTo>
                    <a:pt x="2018961" y="273877"/>
                    <a:pt x="2036930" y="284041"/>
                    <a:pt x="2087930" y="291846"/>
                  </a:cubicBezTo>
                  <a:cubicBezTo>
                    <a:pt x="2198279" y="309814"/>
                    <a:pt x="2250369" y="328871"/>
                    <a:pt x="2250369" y="409818"/>
                  </a:cubicBezTo>
                  <a:cubicBezTo>
                    <a:pt x="2250369" y="486772"/>
                    <a:pt x="2187753" y="525794"/>
                    <a:pt x="2095371" y="525794"/>
                  </a:cubicBezTo>
                  <a:lnTo>
                    <a:pt x="2094827" y="527246"/>
                  </a:lnTo>
                  <a:close/>
                  <a:moveTo>
                    <a:pt x="2281405" y="213984"/>
                  </a:moveTo>
                  <a:cubicBezTo>
                    <a:pt x="2277775" y="214347"/>
                    <a:pt x="2274689" y="211624"/>
                    <a:pt x="2274326" y="207994"/>
                  </a:cubicBezTo>
                  <a:cubicBezTo>
                    <a:pt x="2274326" y="207631"/>
                    <a:pt x="2274326" y="207268"/>
                    <a:pt x="2274326" y="206905"/>
                  </a:cubicBezTo>
                  <a:lnTo>
                    <a:pt x="2274326" y="156450"/>
                  </a:lnTo>
                  <a:cubicBezTo>
                    <a:pt x="2273963" y="152820"/>
                    <a:pt x="2276686" y="149734"/>
                    <a:pt x="2280316" y="149371"/>
                  </a:cubicBezTo>
                  <a:cubicBezTo>
                    <a:pt x="2280679" y="149371"/>
                    <a:pt x="2281042" y="149371"/>
                    <a:pt x="2281405" y="149371"/>
                  </a:cubicBezTo>
                  <a:lnTo>
                    <a:pt x="2337668" y="149371"/>
                  </a:lnTo>
                  <a:lnTo>
                    <a:pt x="2337668" y="83125"/>
                  </a:lnTo>
                  <a:cubicBezTo>
                    <a:pt x="2337487" y="79495"/>
                    <a:pt x="2339302" y="76228"/>
                    <a:pt x="2342569" y="74595"/>
                  </a:cubicBezTo>
                  <a:lnTo>
                    <a:pt x="2410267" y="42470"/>
                  </a:lnTo>
                  <a:cubicBezTo>
                    <a:pt x="2415167" y="39748"/>
                    <a:pt x="2418797" y="42470"/>
                    <a:pt x="2418797" y="47552"/>
                  </a:cubicBezTo>
                  <a:lnTo>
                    <a:pt x="2418797" y="149371"/>
                  </a:lnTo>
                  <a:lnTo>
                    <a:pt x="2504826" y="149371"/>
                  </a:lnTo>
                  <a:cubicBezTo>
                    <a:pt x="2508275" y="149008"/>
                    <a:pt x="2511360" y="151368"/>
                    <a:pt x="2511905" y="154816"/>
                  </a:cubicBezTo>
                  <a:cubicBezTo>
                    <a:pt x="2511905" y="155361"/>
                    <a:pt x="2511905" y="155905"/>
                    <a:pt x="2511905" y="156268"/>
                  </a:cubicBezTo>
                  <a:lnTo>
                    <a:pt x="2511905" y="207087"/>
                  </a:lnTo>
                  <a:cubicBezTo>
                    <a:pt x="2512267" y="210535"/>
                    <a:pt x="2509908" y="213621"/>
                    <a:pt x="2506460" y="214165"/>
                  </a:cubicBezTo>
                  <a:cubicBezTo>
                    <a:pt x="2505915" y="214165"/>
                    <a:pt x="2505371" y="214165"/>
                    <a:pt x="2505008" y="214165"/>
                  </a:cubicBezTo>
                  <a:lnTo>
                    <a:pt x="2418616" y="214165"/>
                  </a:lnTo>
                  <a:lnTo>
                    <a:pt x="2418616" y="403466"/>
                  </a:lnTo>
                  <a:cubicBezTo>
                    <a:pt x="2418616" y="438313"/>
                    <a:pt x="2432954" y="454647"/>
                    <a:pt x="2464171" y="454647"/>
                  </a:cubicBezTo>
                  <a:cubicBezTo>
                    <a:pt x="2478691" y="454466"/>
                    <a:pt x="2493210" y="453196"/>
                    <a:pt x="2507730" y="451018"/>
                  </a:cubicBezTo>
                  <a:cubicBezTo>
                    <a:pt x="2511179" y="450292"/>
                    <a:pt x="2514446" y="452288"/>
                    <a:pt x="2515353" y="455736"/>
                  </a:cubicBezTo>
                  <a:cubicBezTo>
                    <a:pt x="2515353" y="456099"/>
                    <a:pt x="2515534" y="456462"/>
                    <a:pt x="2515534" y="456825"/>
                  </a:cubicBezTo>
                  <a:lnTo>
                    <a:pt x="2520616" y="506555"/>
                  </a:lnTo>
                  <a:cubicBezTo>
                    <a:pt x="2521342" y="510004"/>
                    <a:pt x="2519346" y="513271"/>
                    <a:pt x="2515897" y="514178"/>
                  </a:cubicBezTo>
                  <a:cubicBezTo>
                    <a:pt x="2515534" y="514178"/>
                    <a:pt x="2515172" y="514360"/>
                    <a:pt x="2514808" y="514360"/>
                  </a:cubicBezTo>
                  <a:cubicBezTo>
                    <a:pt x="2493029" y="520531"/>
                    <a:pt x="2470523" y="523797"/>
                    <a:pt x="2447836" y="523616"/>
                  </a:cubicBezTo>
                  <a:cubicBezTo>
                    <a:pt x="2370338" y="523616"/>
                    <a:pt x="2337487" y="481690"/>
                    <a:pt x="2337487" y="404192"/>
                  </a:cubicBezTo>
                  <a:lnTo>
                    <a:pt x="2337487" y="213984"/>
                  </a:lnTo>
                  <a:lnTo>
                    <a:pt x="2281405" y="213984"/>
                  </a:lnTo>
                  <a:close/>
                </a:path>
              </a:pathLst>
            </a:custGeom>
            <a:solidFill>
              <a:srgbClr val="FFFFFF"/>
            </a:solidFill>
            <a:ln w="181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2232630-BC84-D2D0-0770-22DB13A51FB3}"/>
                </a:ext>
              </a:extLst>
            </p:cNvPr>
            <p:cNvSpPr/>
            <p:nvPr/>
          </p:nvSpPr>
          <p:spPr>
            <a:xfrm>
              <a:off x="4110614" y="3009824"/>
              <a:ext cx="4147263" cy="549388"/>
            </a:xfrm>
            <a:custGeom>
              <a:avLst/>
              <a:gdLst>
                <a:gd name="connsiteX0" fmla="*/ 3478734 w 4147263"/>
                <a:gd name="connsiteY0" fmla="*/ 538136 h 549388"/>
                <a:gd name="connsiteX1" fmla="*/ 3472381 w 4147263"/>
                <a:gd name="connsiteY1" fmla="*/ 530876 h 549388"/>
                <a:gd name="connsiteX2" fmla="*/ 3472381 w 4147263"/>
                <a:gd name="connsiteY2" fmla="*/ 496029 h 549388"/>
                <a:gd name="connsiteX3" fmla="*/ 3475830 w 4147263"/>
                <a:gd name="connsiteY3" fmla="*/ 487498 h 549388"/>
                <a:gd name="connsiteX4" fmla="*/ 3633187 w 4147263"/>
                <a:gd name="connsiteY4" fmla="*/ 320885 h 549388"/>
                <a:gd name="connsiteX5" fmla="*/ 3719216 w 4147263"/>
                <a:gd name="connsiteY5" fmla="*/ 170969 h 549388"/>
                <a:gd name="connsiteX6" fmla="*/ 3626653 w 4147263"/>
                <a:gd name="connsiteY6" fmla="*/ 80766 h 549388"/>
                <a:gd name="connsiteX7" fmla="*/ 3522111 w 4147263"/>
                <a:gd name="connsiteY7" fmla="*/ 167521 h 549388"/>
                <a:gd name="connsiteX8" fmla="*/ 3515033 w 4147263"/>
                <a:gd name="connsiteY8" fmla="*/ 173873 h 549388"/>
                <a:gd name="connsiteX9" fmla="*/ 3514851 w 4147263"/>
                <a:gd name="connsiteY9" fmla="*/ 173873 h 549388"/>
                <a:gd name="connsiteX10" fmla="*/ 3478734 w 4147263"/>
                <a:gd name="connsiteY10" fmla="*/ 173873 h 549388"/>
                <a:gd name="connsiteX11" fmla="*/ 3471655 w 4147263"/>
                <a:gd name="connsiteY11" fmla="*/ 166069 h 549388"/>
                <a:gd name="connsiteX12" fmla="*/ 3628105 w 4147263"/>
                <a:gd name="connsiteY12" fmla="*/ 33032 h 549388"/>
                <a:gd name="connsiteX13" fmla="*/ 3773846 w 4147263"/>
                <a:gd name="connsiteY13" fmla="*/ 167521 h 549388"/>
                <a:gd name="connsiteX14" fmla="*/ 3673660 w 4147263"/>
                <a:gd name="connsiteY14" fmla="*/ 349561 h 549388"/>
                <a:gd name="connsiteX15" fmla="*/ 3541168 w 4147263"/>
                <a:gd name="connsiteY15" fmla="*/ 489132 h 549388"/>
                <a:gd name="connsiteX16" fmla="*/ 3773120 w 4147263"/>
                <a:gd name="connsiteY16" fmla="*/ 489132 h 549388"/>
                <a:gd name="connsiteX17" fmla="*/ 3780380 w 4147263"/>
                <a:gd name="connsiteY17" fmla="*/ 494395 h 549388"/>
                <a:gd name="connsiteX18" fmla="*/ 3780380 w 4147263"/>
                <a:gd name="connsiteY18" fmla="*/ 496210 h 549388"/>
                <a:gd name="connsiteX19" fmla="*/ 3780380 w 4147263"/>
                <a:gd name="connsiteY19" fmla="*/ 529606 h 549388"/>
                <a:gd name="connsiteX20" fmla="*/ 3773846 w 4147263"/>
                <a:gd name="connsiteY20" fmla="*/ 536865 h 549388"/>
                <a:gd name="connsiteX21" fmla="*/ 3773120 w 4147263"/>
                <a:gd name="connsiteY21" fmla="*/ 536865 h 549388"/>
                <a:gd name="connsiteX22" fmla="*/ 3479278 w 4147263"/>
                <a:gd name="connsiteY22" fmla="*/ 536865 h 549388"/>
                <a:gd name="connsiteX23" fmla="*/ 3478734 w 4147263"/>
                <a:gd name="connsiteY23" fmla="*/ 538136 h 549388"/>
                <a:gd name="connsiteX24" fmla="*/ 4031570 w 4147263"/>
                <a:gd name="connsiteY24" fmla="*/ 121058 h 549388"/>
                <a:gd name="connsiteX25" fmla="*/ 3853704 w 4147263"/>
                <a:gd name="connsiteY25" fmla="*/ 368800 h 549388"/>
                <a:gd name="connsiteX26" fmla="*/ 4031570 w 4147263"/>
                <a:gd name="connsiteY26" fmla="*/ 368800 h 549388"/>
                <a:gd name="connsiteX27" fmla="*/ 4031570 w 4147263"/>
                <a:gd name="connsiteY27" fmla="*/ 121058 h 549388"/>
                <a:gd name="connsiteX28" fmla="*/ 3798893 w 4147263"/>
                <a:gd name="connsiteY28" fmla="*/ 376604 h 549388"/>
                <a:gd name="connsiteX29" fmla="*/ 3801797 w 4147263"/>
                <a:gd name="connsiteY29" fmla="*/ 367348 h 549388"/>
                <a:gd name="connsiteX30" fmla="*/ 4028667 w 4147263"/>
                <a:gd name="connsiteY30" fmla="*/ 51364 h 549388"/>
                <a:gd name="connsiteX31" fmla="*/ 4037378 w 4147263"/>
                <a:gd name="connsiteY31" fmla="*/ 47189 h 549388"/>
                <a:gd name="connsiteX32" fmla="*/ 4079304 w 4147263"/>
                <a:gd name="connsiteY32" fmla="*/ 47189 h 549388"/>
                <a:gd name="connsiteX33" fmla="*/ 4085838 w 4147263"/>
                <a:gd name="connsiteY33" fmla="*/ 54267 h 549388"/>
                <a:gd name="connsiteX34" fmla="*/ 4085838 w 4147263"/>
                <a:gd name="connsiteY34" fmla="*/ 368800 h 549388"/>
                <a:gd name="connsiteX35" fmla="*/ 4139924 w 4147263"/>
                <a:gd name="connsiteY35" fmla="*/ 368800 h 549388"/>
                <a:gd name="connsiteX36" fmla="*/ 4147184 w 4147263"/>
                <a:gd name="connsiteY36" fmla="*/ 374063 h 549388"/>
                <a:gd name="connsiteX37" fmla="*/ 4147184 w 4147263"/>
                <a:gd name="connsiteY37" fmla="*/ 375878 h 549388"/>
                <a:gd name="connsiteX38" fmla="*/ 4147184 w 4147263"/>
                <a:gd name="connsiteY38" fmla="*/ 403466 h 549388"/>
                <a:gd name="connsiteX39" fmla="*/ 4141557 w 4147263"/>
                <a:gd name="connsiteY39" fmla="*/ 410726 h 549388"/>
                <a:gd name="connsiteX40" fmla="*/ 4140105 w 4147263"/>
                <a:gd name="connsiteY40" fmla="*/ 410726 h 549388"/>
                <a:gd name="connsiteX41" fmla="*/ 4084386 w 4147263"/>
                <a:gd name="connsiteY41" fmla="*/ 410726 h 549388"/>
                <a:gd name="connsiteX42" fmla="*/ 4084386 w 4147263"/>
                <a:gd name="connsiteY42" fmla="*/ 530876 h 549388"/>
                <a:gd name="connsiteX43" fmla="*/ 4077126 w 4147263"/>
                <a:gd name="connsiteY43" fmla="*/ 537410 h 549388"/>
                <a:gd name="connsiteX44" fmla="*/ 4038104 w 4147263"/>
                <a:gd name="connsiteY44" fmla="*/ 537410 h 549388"/>
                <a:gd name="connsiteX45" fmla="*/ 4030844 w 4147263"/>
                <a:gd name="connsiteY45" fmla="*/ 530876 h 549388"/>
                <a:gd name="connsiteX46" fmla="*/ 4030844 w 4147263"/>
                <a:gd name="connsiteY46" fmla="*/ 530150 h 549388"/>
                <a:gd name="connsiteX47" fmla="*/ 4030844 w 4147263"/>
                <a:gd name="connsiteY47" fmla="*/ 410000 h 549388"/>
                <a:gd name="connsiteX48" fmla="*/ 3805789 w 4147263"/>
                <a:gd name="connsiteY48" fmla="*/ 410000 h 549388"/>
                <a:gd name="connsiteX49" fmla="*/ 3798711 w 4147263"/>
                <a:gd name="connsiteY49" fmla="*/ 403647 h 549388"/>
                <a:gd name="connsiteX50" fmla="*/ 3798711 w 4147263"/>
                <a:gd name="connsiteY50" fmla="*/ 402921 h 549388"/>
                <a:gd name="connsiteX51" fmla="*/ 3798711 w 4147263"/>
                <a:gd name="connsiteY51" fmla="*/ 376604 h 549388"/>
                <a:gd name="connsiteX52" fmla="*/ 274603 w 4147263"/>
                <a:gd name="connsiteY52" fmla="*/ 28677 h 549388"/>
                <a:gd name="connsiteX53" fmla="*/ 28676 w 4147263"/>
                <a:gd name="connsiteY53" fmla="*/ 274785 h 549388"/>
                <a:gd name="connsiteX54" fmla="*/ 274785 w 4147263"/>
                <a:gd name="connsiteY54" fmla="*/ 520712 h 549388"/>
                <a:gd name="connsiteX55" fmla="*/ 520712 w 4147263"/>
                <a:gd name="connsiteY55" fmla="*/ 274604 h 549388"/>
                <a:gd name="connsiteX56" fmla="*/ 478605 w 4147263"/>
                <a:gd name="connsiteY56" fmla="*/ 137030 h 549388"/>
                <a:gd name="connsiteX57" fmla="*/ 274603 w 4147263"/>
                <a:gd name="connsiteY57" fmla="*/ 28677 h 549388"/>
                <a:gd name="connsiteX58" fmla="*/ 274603 w 4147263"/>
                <a:gd name="connsiteY58" fmla="*/ 549389 h 549388"/>
                <a:gd name="connsiteX59" fmla="*/ 0 w 4147263"/>
                <a:gd name="connsiteY59" fmla="*/ 274604 h 549388"/>
                <a:gd name="connsiteX60" fmla="*/ 274966 w 4147263"/>
                <a:gd name="connsiteY60" fmla="*/ 0 h 549388"/>
                <a:gd name="connsiteX61" fmla="*/ 549570 w 4147263"/>
                <a:gd name="connsiteY61" fmla="*/ 274604 h 549388"/>
                <a:gd name="connsiteX62" fmla="*/ 274603 w 4147263"/>
                <a:gd name="connsiteY62" fmla="*/ 549389 h 5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47263" h="549388">
                  <a:moveTo>
                    <a:pt x="3478734" y="538136"/>
                  </a:moveTo>
                  <a:cubicBezTo>
                    <a:pt x="3474559" y="538136"/>
                    <a:pt x="3472381" y="535232"/>
                    <a:pt x="3472381" y="530876"/>
                  </a:cubicBezTo>
                  <a:lnTo>
                    <a:pt x="3472381" y="496029"/>
                  </a:lnTo>
                  <a:cubicBezTo>
                    <a:pt x="3472563" y="492943"/>
                    <a:pt x="3473652" y="489858"/>
                    <a:pt x="3475830" y="487498"/>
                  </a:cubicBezTo>
                  <a:cubicBezTo>
                    <a:pt x="3502873" y="460456"/>
                    <a:pt x="3613948" y="338853"/>
                    <a:pt x="3633187" y="320885"/>
                  </a:cubicBezTo>
                  <a:cubicBezTo>
                    <a:pt x="3689269" y="269703"/>
                    <a:pt x="3719216" y="222696"/>
                    <a:pt x="3719216" y="170969"/>
                  </a:cubicBezTo>
                  <a:cubicBezTo>
                    <a:pt x="3719216" y="113254"/>
                    <a:pt x="3683098" y="80766"/>
                    <a:pt x="3626653" y="80766"/>
                  </a:cubicBezTo>
                  <a:cubicBezTo>
                    <a:pt x="3562585" y="80766"/>
                    <a:pt x="3532093" y="111983"/>
                    <a:pt x="3522111" y="167521"/>
                  </a:cubicBezTo>
                  <a:cubicBezTo>
                    <a:pt x="3521930" y="171151"/>
                    <a:pt x="3518844" y="174055"/>
                    <a:pt x="3515033" y="173873"/>
                  </a:cubicBezTo>
                  <a:cubicBezTo>
                    <a:pt x="3515033" y="173873"/>
                    <a:pt x="3514851" y="173873"/>
                    <a:pt x="3514851" y="173873"/>
                  </a:cubicBezTo>
                  <a:lnTo>
                    <a:pt x="3478734" y="173873"/>
                  </a:lnTo>
                  <a:cubicBezTo>
                    <a:pt x="3473833" y="173873"/>
                    <a:pt x="3470929" y="171151"/>
                    <a:pt x="3471655" y="166069"/>
                  </a:cubicBezTo>
                  <a:cubicBezTo>
                    <a:pt x="3483089" y="93834"/>
                    <a:pt x="3529916" y="33032"/>
                    <a:pt x="3628105" y="33032"/>
                  </a:cubicBezTo>
                  <a:cubicBezTo>
                    <a:pt x="3717038" y="33032"/>
                    <a:pt x="3773846" y="86211"/>
                    <a:pt x="3773846" y="167521"/>
                  </a:cubicBezTo>
                  <a:cubicBezTo>
                    <a:pt x="3773846" y="231589"/>
                    <a:pt x="3741177" y="289123"/>
                    <a:pt x="3673660" y="349561"/>
                  </a:cubicBezTo>
                  <a:cubicBezTo>
                    <a:pt x="3660048" y="361722"/>
                    <a:pt x="3555507" y="476972"/>
                    <a:pt x="3541168" y="489132"/>
                  </a:cubicBezTo>
                  <a:lnTo>
                    <a:pt x="3773120" y="489132"/>
                  </a:lnTo>
                  <a:cubicBezTo>
                    <a:pt x="3776568" y="488587"/>
                    <a:pt x="3779835" y="490947"/>
                    <a:pt x="3780380" y="494395"/>
                  </a:cubicBezTo>
                  <a:cubicBezTo>
                    <a:pt x="3780380" y="494940"/>
                    <a:pt x="3780562" y="495484"/>
                    <a:pt x="3780380" y="496210"/>
                  </a:cubicBezTo>
                  <a:lnTo>
                    <a:pt x="3780380" y="529606"/>
                  </a:lnTo>
                  <a:cubicBezTo>
                    <a:pt x="3780562" y="533417"/>
                    <a:pt x="3777658" y="536684"/>
                    <a:pt x="3773846" y="536865"/>
                  </a:cubicBezTo>
                  <a:cubicBezTo>
                    <a:pt x="3773665" y="536865"/>
                    <a:pt x="3773302" y="536865"/>
                    <a:pt x="3773120" y="536865"/>
                  </a:cubicBezTo>
                  <a:lnTo>
                    <a:pt x="3479278" y="536865"/>
                  </a:lnTo>
                  <a:lnTo>
                    <a:pt x="3478734" y="538136"/>
                  </a:lnTo>
                  <a:close/>
                  <a:moveTo>
                    <a:pt x="4031570" y="121058"/>
                  </a:moveTo>
                  <a:lnTo>
                    <a:pt x="3853704" y="368800"/>
                  </a:lnTo>
                  <a:lnTo>
                    <a:pt x="4031570" y="368800"/>
                  </a:lnTo>
                  <a:lnTo>
                    <a:pt x="4031570" y="121058"/>
                  </a:lnTo>
                  <a:close/>
                  <a:moveTo>
                    <a:pt x="3798893" y="376604"/>
                  </a:moveTo>
                  <a:cubicBezTo>
                    <a:pt x="3798711" y="373337"/>
                    <a:pt x="3799800" y="370071"/>
                    <a:pt x="3801797" y="367348"/>
                  </a:cubicBezTo>
                  <a:lnTo>
                    <a:pt x="4028667" y="51364"/>
                  </a:lnTo>
                  <a:cubicBezTo>
                    <a:pt x="4030663" y="48460"/>
                    <a:pt x="4033930" y="46826"/>
                    <a:pt x="4037378" y="47189"/>
                  </a:cubicBezTo>
                  <a:lnTo>
                    <a:pt x="4079304" y="47189"/>
                  </a:lnTo>
                  <a:cubicBezTo>
                    <a:pt x="4083660" y="47189"/>
                    <a:pt x="4085838" y="49186"/>
                    <a:pt x="4085838" y="54267"/>
                  </a:cubicBezTo>
                  <a:lnTo>
                    <a:pt x="4085838" y="368800"/>
                  </a:lnTo>
                  <a:lnTo>
                    <a:pt x="4139924" y="368800"/>
                  </a:lnTo>
                  <a:cubicBezTo>
                    <a:pt x="4143372" y="368256"/>
                    <a:pt x="4146639" y="370615"/>
                    <a:pt x="4147184" y="374063"/>
                  </a:cubicBezTo>
                  <a:cubicBezTo>
                    <a:pt x="4147184" y="374608"/>
                    <a:pt x="4147365" y="375152"/>
                    <a:pt x="4147184" y="375878"/>
                  </a:cubicBezTo>
                  <a:lnTo>
                    <a:pt x="4147184" y="403466"/>
                  </a:lnTo>
                  <a:cubicBezTo>
                    <a:pt x="4147546" y="407096"/>
                    <a:pt x="4145005" y="410181"/>
                    <a:pt x="4141557" y="410726"/>
                  </a:cubicBezTo>
                  <a:cubicBezTo>
                    <a:pt x="4141012" y="410726"/>
                    <a:pt x="4140468" y="410726"/>
                    <a:pt x="4140105" y="410726"/>
                  </a:cubicBezTo>
                  <a:lnTo>
                    <a:pt x="4084386" y="410726"/>
                  </a:lnTo>
                  <a:lnTo>
                    <a:pt x="4084386" y="530876"/>
                  </a:lnTo>
                  <a:cubicBezTo>
                    <a:pt x="4084386" y="535232"/>
                    <a:pt x="4082208" y="537410"/>
                    <a:pt x="4077126" y="537410"/>
                  </a:cubicBezTo>
                  <a:lnTo>
                    <a:pt x="4038104" y="537410"/>
                  </a:lnTo>
                  <a:cubicBezTo>
                    <a:pt x="4034293" y="537591"/>
                    <a:pt x="4031026" y="534687"/>
                    <a:pt x="4030844" y="530876"/>
                  </a:cubicBezTo>
                  <a:cubicBezTo>
                    <a:pt x="4030844" y="530695"/>
                    <a:pt x="4030844" y="530332"/>
                    <a:pt x="4030844" y="530150"/>
                  </a:cubicBezTo>
                  <a:lnTo>
                    <a:pt x="4030844" y="410000"/>
                  </a:lnTo>
                  <a:lnTo>
                    <a:pt x="3805789" y="410000"/>
                  </a:lnTo>
                  <a:cubicBezTo>
                    <a:pt x="3802160" y="410181"/>
                    <a:pt x="3798893" y="407459"/>
                    <a:pt x="3798711" y="403647"/>
                  </a:cubicBezTo>
                  <a:cubicBezTo>
                    <a:pt x="3798711" y="403466"/>
                    <a:pt x="3798711" y="403103"/>
                    <a:pt x="3798711" y="402921"/>
                  </a:cubicBezTo>
                  <a:lnTo>
                    <a:pt x="3798711" y="376604"/>
                  </a:lnTo>
                  <a:close/>
                  <a:moveTo>
                    <a:pt x="274603" y="28677"/>
                  </a:moveTo>
                  <a:cubicBezTo>
                    <a:pt x="138663" y="28677"/>
                    <a:pt x="28676" y="138845"/>
                    <a:pt x="28676" y="274785"/>
                  </a:cubicBezTo>
                  <a:cubicBezTo>
                    <a:pt x="28676" y="410726"/>
                    <a:pt x="138844" y="520712"/>
                    <a:pt x="274785" y="520712"/>
                  </a:cubicBezTo>
                  <a:cubicBezTo>
                    <a:pt x="410725" y="520712"/>
                    <a:pt x="520712" y="410544"/>
                    <a:pt x="520712" y="274604"/>
                  </a:cubicBezTo>
                  <a:cubicBezTo>
                    <a:pt x="520712" y="225600"/>
                    <a:pt x="506011" y="177685"/>
                    <a:pt x="478605" y="137030"/>
                  </a:cubicBezTo>
                  <a:cubicBezTo>
                    <a:pt x="432868" y="69150"/>
                    <a:pt x="356458" y="28677"/>
                    <a:pt x="274603" y="28677"/>
                  </a:cubicBezTo>
                  <a:close/>
                  <a:moveTo>
                    <a:pt x="274603" y="549389"/>
                  </a:moveTo>
                  <a:cubicBezTo>
                    <a:pt x="122873" y="549207"/>
                    <a:pt x="0" y="426153"/>
                    <a:pt x="0" y="274604"/>
                  </a:cubicBezTo>
                  <a:cubicBezTo>
                    <a:pt x="0" y="123054"/>
                    <a:pt x="123236" y="-181"/>
                    <a:pt x="274966" y="0"/>
                  </a:cubicBezTo>
                  <a:cubicBezTo>
                    <a:pt x="426516" y="182"/>
                    <a:pt x="549388" y="122873"/>
                    <a:pt x="549570" y="274604"/>
                  </a:cubicBezTo>
                  <a:cubicBezTo>
                    <a:pt x="549388" y="426153"/>
                    <a:pt x="426334" y="549207"/>
                    <a:pt x="274603" y="549389"/>
                  </a:cubicBezTo>
                  <a:close/>
                </a:path>
              </a:pathLst>
            </a:custGeom>
            <a:solidFill>
              <a:srgbClr val="1AC0C6"/>
            </a:solidFill>
            <a:ln w="181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BD9E909-A421-862A-6AD6-D4E8E62BA55A}"/>
                </a:ext>
              </a:extLst>
            </p:cNvPr>
            <p:cNvSpPr/>
            <p:nvPr/>
          </p:nvSpPr>
          <p:spPr>
            <a:xfrm>
              <a:off x="3954528" y="2853556"/>
              <a:ext cx="861742" cy="861743"/>
            </a:xfrm>
            <a:custGeom>
              <a:avLst/>
              <a:gdLst>
                <a:gd name="connsiteX0" fmla="*/ 430690 w 861742"/>
                <a:gd name="connsiteY0" fmla="*/ 28495 h 861743"/>
                <a:gd name="connsiteX1" fmla="*/ 28132 w 861742"/>
                <a:gd name="connsiteY1" fmla="*/ 430509 h 861743"/>
                <a:gd name="connsiteX2" fmla="*/ 429964 w 861742"/>
                <a:gd name="connsiteY2" fmla="*/ 833248 h 861743"/>
                <a:gd name="connsiteX3" fmla="*/ 832522 w 861742"/>
                <a:gd name="connsiteY3" fmla="*/ 431235 h 861743"/>
                <a:gd name="connsiteX4" fmla="*/ 763917 w 861742"/>
                <a:gd name="connsiteY4" fmla="*/ 206179 h 861743"/>
                <a:gd name="connsiteX5" fmla="*/ 430690 w 861742"/>
                <a:gd name="connsiteY5" fmla="*/ 28495 h 861743"/>
                <a:gd name="connsiteX6" fmla="*/ 430690 w 861742"/>
                <a:gd name="connsiteY6" fmla="*/ 861743 h 861743"/>
                <a:gd name="connsiteX7" fmla="*/ 0 w 861742"/>
                <a:gd name="connsiteY7" fmla="*/ 430690 h 861743"/>
                <a:gd name="connsiteX8" fmla="*/ 431053 w 861742"/>
                <a:gd name="connsiteY8" fmla="*/ 0 h 861743"/>
                <a:gd name="connsiteX9" fmla="*/ 861743 w 861742"/>
                <a:gd name="connsiteY9" fmla="*/ 430690 h 861743"/>
                <a:gd name="connsiteX10" fmla="*/ 430690 w 861742"/>
                <a:gd name="connsiteY10" fmla="*/ 861743 h 86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742" h="861743">
                  <a:moveTo>
                    <a:pt x="430690" y="28495"/>
                  </a:moveTo>
                  <a:cubicBezTo>
                    <a:pt x="208539" y="28313"/>
                    <a:pt x="28313" y="208357"/>
                    <a:pt x="28132" y="430509"/>
                  </a:cubicBezTo>
                  <a:cubicBezTo>
                    <a:pt x="27950" y="652660"/>
                    <a:pt x="207813" y="833067"/>
                    <a:pt x="429964" y="833248"/>
                  </a:cubicBezTo>
                  <a:cubicBezTo>
                    <a:pt x="652115" y="833430"/>
                    <a:pt x="832341" y="653386"/>
                    <a:pt x="832522" y="431235"/>
                  </a:cubicBezTo>
                  <a:cubicBezTo>
                    <a:pt x="832522" y="351013"/>
                    <a:pt x="808746" y="272607"/>
                    <a:pt x="763917" y="206179"/>
                  </a:cubicBezTo>
                  <a:cubicBezTo>
                    <a:pt x="689322" y="95285"/>
                    <a:pt x="564453" y="28676"/>
                    <a:pt x="430690" y="28495"/>
                  </a:cubicBezTo>
                  <a:close/>
                  <a:moveTo>
                    <a:pt x="430690" y="861743"/>
                  </a:moveTo>
                  <a:cubicBezTo>
                    <a:pt x="192749" y="861562"/>
                    <a:pt x="0" y="668631"/>
                    <a:pt x="0" y="430690"/>
                  </a:cubicBezTo>
                  <a:cubicBezTo>
                    <a:pt x="0" y="192749"/>
                    <a:pt x="193112" y="0"/>
                    <a:pt x="431053" y="0"/>
                  </a:cubicBezTo>
                  <a:cubicBezTo>
                    <a:pt x="668813" y="181"/>
                    <a:pt x="861561" y="192930"/>
                    <a:pt x="861743" y="430690"/>
                  </a:cubicBezTo>
                  <a:cubicBezTo>
                    <a:pt x="861380" y="668631"/>
                    <a:pt x="668631" y="861380"/>
                    <a:pt x="430690" y="861743"/>
                  </a:cubicBezTo>
                  <a:close/>
                </a:path>
              </a:pathLst>
            </a:custGeom>
            <a:solidFill>
              <a:srgbClr val="1AC0C6"/>
            </a:solidFill>
            <a:ln w="181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515263C-4987-8A54-DD70-BCB5E6EA89E1}"/>
                </a:ext>
              </a:extLst>
            </p:cNvPr>
            <p:cNvSpPr/>
            <p:nvPr/>
          </p:nvSpPr>
          <p:spPr>
            <a:xfrm>
              <a:off x="3933474" y="2833045"/>
              <a:ext cx="903250" cy="902400"/>
            </a:xfrm>
            <a:custGeom>
              <a:avLst/>
              <a:gdLst>
                <a:gd name="connsiteX0" fmla="*/ 451744 w 903250"/>
                <a:gd name="connsiteY0" fmla="*/ 902400 h 902400"/>
                <a:gd name="connsiteX1" fmla="*/ 1 w 903250"/>
                <a:gd name="connsiteY1" fmla="*/ 451746 h 902400"/>
                <a:gd name="connsiteX2" fmla="*/ 367893 w 903250"/>
                <a:gd name="connsiteY2" fmla="*/ 7806 h 902400"/>
                <a:gd name="connsiteX3" fmla="*/ 451744 w 903250"/>
                <a:gd name="connsiteY3" fmla="*/ 2 h 902400"/>
                <a:gd name="connsiteX4" fmla="*/ 623258 w 903250"/>
                <a:gd name="connsiteY4" fmla="*/ 33942 h 902400"/>
                <a:gd name="connsiteX5" fmla="*/ 596215 w 903250"/>
                <a:gd name="connsiteY5" fmla="*/ 98010 h 902400"/>
                <a:gd name="connsiteX6" fmla="*/ 451744 w 903250"/>
                <a:gd name="connsiteY6" fmla="*/ 69515 h 902400"/>
                <a:gd name="connsiteX7" fmla="*/ 380598 w 903250"/>
                <a:gd name="connsiteY7" fmla="*/ 76049 h 902400"/>
                <a:gd name="connsiteX8" fmla="*/ 75684 w 903250"/>
                <a:gd name="connsiteY8" fmla="*/ 521985 h 902400"/>
                <a:gd name="connsiteX9" fmla="*/ 521802 w 903250"/>
                <a:gd name="connsiteY9" fmla="*/ 826898 h 902400"/>
                <a:gd name="connsiteX10" fmla="*/ 826715 w 903250"/>
                <a:gd name="connsiteY10" fmla="*/ 380781 h 902400"/>
                <a:gd name="connsiteX11" fmla="*/ 768273 w 903250"/>
                <a:gd name="connsiteY11" fmla="*/ 238306 h 902400"/>
                <a:gd name="connsiteX12" fmla="*/ 825807 w 903250"/>
                <a:gd name="connsiteY12" fmla="*/ 198377 h 902400"/>
                <a:gd name="connsiteX13" fmla="*/ 704750 w 903250"/>
                <a:gd name="connsiteY13" fmla="*/ 824901 h 902400"/>
                <a:gd name="connsiteX14" fmla="*/ 451744 w 903250"/>
                <a:gd name="connsiteY14" fmla="*/ 902400 h 9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3250" h="902400">
                  <a:moveTo>
                    <a:pt x="451744" y="902400"/>
                  </a:moveTo>
                  <a:cubicBezTo>
                    <a:pt x="202550" y="902763"/>
                    <a:pt x="364" y="700940"/>
                    <a:pt x="1" y="451746"/>
                  </a:cubicBezTo>
                  <a:cubicBezTo>
                    <a:pt x="-362" y="234495"/>
                    <a:pt x="154272" y="47917"/>
                    <a:pt x="367893" y="7806"/>
                  </a:cubicBezTo>
                  <a:cubicBezTo>
                    <a:pt x="395662" y="2725"/>
                    <a:pt x="423612" y="2"/>
                    <a:pt x="451744" y="2"/>
                  </a:cubicBezTo>
                  <a:cubicBezTo>
                    <a:pt x="510549" y="-179"/>
                    <a:pt x="568809" y="11436"/>
                    <a:pt x="623258" y="33942"/>
                  </a:cubicBezTo>
                  <a:lnTo>
                    <a:pt x="596215" y="98010"/>
                  </a:lnTo>
                  <a:cubicBezTo>
                    <a:pt x="550478" y="79134"/>
                    <a:pt x="501293" y="69515"/>
                    <a:pt x="451744" y="69515"/>
                  </a:cubicBezTo>
                  <a:cubicBezTo>
                    <a:pt x="427968" y="69515"/>
                    <a:pt x="404011" y="71693"/>
                    <a:pt x="380598" y="76049"/>
                  </a:cubicBezTo>
                  <a:cubicBezTo>
                    <a:pt x="173329" y="114889"/>
                    <a:pt x="36663" y="314716"/>
                    <a:pt x="75684" y="521985"/>
                  </a:cubicBezTo>
                  <a:cubicBezTo>
                    <a:pt x="114706" y="729253"/>
                    <a:pt x="314352" y="865920"/>
                    <a:pt x="521802" y="826898"/>
                  </a:cubicBezTo>
                  <a:cubicBezTo>
                    <a:pt x="729252" y="787876"/>
                    <a:pt x="865737" y="588231"/>
                    <a:pt x="826715" y="380781"/>
                  </a:cubicBezTo>
                  <a:cubicBezTo>
                    <a:pt x="817096" y="329780"/>
                    <a:pt x="797313" y="281321"/>
                    <a:pt x="768273" y="238306"/>
                  </a:cubicBezTo>
                  <a:lnTo>
                    <a:pt x="825807" y="198377"/>
                  </a:lnTo>
                  <a:cubicBezTo>
                    <a:pt x="965378" y="404920"/>
                    <a:pt x="911111" y="685331"/>
                    <a:pt x="704750" y="824901"/>
                  </a:cubicBezTo>
                  <a:cubicBezTo>
                    <a:pt x="630155" y="875539"/>
                    <a:pt x="541948" y="902400"/>
                    <a:pt x="451744" y="902400"/>
                  </a:cubicBezTo>
                  <a:close/>
                </a:path>
              </a:pathLst>
            </a:custGeom>
            <a:solidFill>
              <a:srgbClr val="FFFFFF"/>
            </a:solidFill>
            <a:ln w="181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0C84E1-0421-2023-69F9-20F293372BBC}"/>
                </a:ext>
              </a:extLst>
            </p:cNvPr>
            <p:cNvSpPr/>
            <p:nvPr/>
          </p:nvSpPr>
          <p:spPr>
            <a:xfrm>
              <a:off x="4091373" y="2989316"/>
              <a:ext cx="589301" cy="590043"/>
            </a:xfrm>
            <a:custGeom>
              <a:avLst/>
              <a:gdLst>
                <a:gd name="connsiteX0" fmla="*/ 293845 w 589301"/>
                <a:gd name="connsiteY0" fmla="*/ 590044 h 590043"/>
                <a:gd name="connsiteX1" fmla="*/ 3 w 589301"/>
                <a:gd name="connsiteY1" fmla="*/ 293842 h 590043"/>
                <a:gd name="connsiteX2" fmla="*/ 239759 w 589301"/>
                <a:gd name="connsiteY2" fmla="*/ 5082 h 590043"/>
                <a:gd name="connsiteX3" fmla="*/ 293845 w 589301"/>
                <a:gd name="connsiteY3" fmla="*/ 0 h 590043"/>
                <a:gd name="connsiteX4" fmla="*/ 406010 w 589301"/>
                <a:gd name="connsiteY4" fmla="*/ 21961 h 590043"/>
                <a:gd name="connsiteX5" fmla="*/ 379693 w 589301"/>
                <a:gd name="connsiteY5" fmla="*/ 86211 h 590043"/>
                <a:gd name="connsiteX6" fmla="*/ 84943 w 589301"/>
                <a:gd name="connsiteY6" fmla="*/ 209809 h 590043"/>
                <a:gd name="connsiteX7" fmla="*/ 208542 w 589301"/>
                <a:gd name="connsiteY7" fmla="*/ 504559 h 590043"/>
                <a:gd name="connsiteX8" fmla="*/ 503291 w 589301"/>
                <a:gd name="connsiteY8" fmla="*/ 380960 h 590043"/>
                <a:gd name="connsiteX9" fmla="*/ 481149 w 589301"/>
                <a:gd name="connsiteY9" fmla="*/ 168610 h 590043"/>
                <a:gd name="connsiteX10" fmla="*/ 538683 w 589301"/>
                <a:gd name="connsiteY10" fmla="*/ 129770 h 590043"/>
                <a:gd name="connsiteX11" fmla="*/ 459188 w 589301"/>
                <a:gd name="connsiteY11" fmla="*/ 539406 h 590043"/>
                <a:gd name="connsiteX12" fmla="*/ 293845 w 589301"/>
                <a:gd name="connsiteY12" fmla="*/ 590044 h 59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301" h="590043">
                  <a:moveTo>
                    <a:pt x="293845" y="590044"/>
                  </a:moveTo>
                  <a:cubicBezTo>
                    <a:pt x="130862" y="589318"/>
                    <a:pt x="-723" y="456825"/>
                    <a:pt x="3" y="293842"/>
                  </a:cubicBezTo>
                  <a:cubicBezTo>
                    <a:pt x="547" y="152638"/>
                    <a:pt x="101096" y="31580"/>
                    <a:pt x="239759" y="5082"/>
                  </a:cubicBezTo>
                  <a:cubicBezTo>
                    <a:pt x="257546" y="1633"/>
                    <a:pt x="275695" y="0"/>
                    <a:pt x="293845" y="0"/>
                  </a:cubicBezTo>
                  <a:cubicBezTo>
                    <a:pt x="332322" y="0"/>
                    <a:pt x="370436" y="7441"/>
                    <a:pt x="406010" y="21961"/>
                  </a:cubicBezTo>
                  <a:lnTo>
                    <a:pt x="379693" y="86211"/>
                  </a:lnTo>
                  <a:cubicBezTo>
                    <a:pt x="264261" y="39022"/>
                    <a:pt x="132314" y="94196"/>
                    <a:pt x="84943" y="209809"/>
                  </a:cubicBezTo>
                  <a:cubicBezTo>
                    <a:pt x="37573" y="325422"/>
                    <a:pt x="92929" y="457188"/>
                    <a:pt x="208542" y="504559"/>
                  </a:cubicBezTo>
                  <a:cubicBezTo>
                    <a:pt x="323973" y="551748"/>
                    <a:pt x="455921" y="496573"/>
                    <a:pt x="503291" y="380960"/>
                  </a:cubicBezTo>
                  <a:cubicBezTo>
                    <a:pt x="531968" y="310903"/>
                    <a:pt x="523619" y="231226"/>
                    <a:pt x="481149" y="168610"/>
                  </a:cubicBezTo>
                  <a:lnTo>
                    <a:pt x="538683" y="129770"/>
                  </a:lnTo>
                  <a:cubicBezTo>
                    <a:pt x="629976" y="264803"/>
                    <a:pt x="594402" y="448295"/>
                    <a:pt x="459188" y="539406"/>
                  </a:cubicBezTo>
                  <a:cubicBezTo>
                    <a:pt x="410365" y="572438"/>
                    <a:pt x="352831" y="590044"/>
                    <a:pt x="293845" y="590044"/>
                  </a:cubicBezTo>
                  <a:close/>
                </a:path>
              </a:pathLst>
            </a:custGeom>
            <a:solidFill>
              <a:srgbClr val="FFFFFF"/>
            </a:solidFill>
            <a:ln w="1813"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841DC4B-1A4E-DBBE-9C89-AC6EB932428A}"/>
                </a:ext>
              </a:extLst>
            </p:cNvPr>
            <p:cNvSpPr/>
            <p:nvPr/>
          </p:nvSpPr>
          <p:spPr>
            <a:xfrm>
              <a:off x="4251818" y="3151028"/>
              <a:ext cx="266799" cy="267162"/>
            </a:xfrm>
            <a:custGeom>
              <a:avLst/>
              <a:gdLst>
                <a:gd name="connsiteX0" fmla="*/ 133400 w 266799"/>
                <a:gd name="connsiteY0" fmla="*/ 169336 h 267162"/>
                <a:gd name="connsiteX1" fmla="*/ 97282 w 266799"/>
                <a:gd name="connsiteY1" fmla="*/ 133218 h 267162"/>
                <a:gd name="connsiteX2" fmla="*/ 133400 w 266799"/>
                <a:gd name="connsiteY2" fmla="*/ 97100 h 267162"/>
                <a:gd name="connsiteX3" fmla="*/ 169517 w 266799"/>
                <a:gd name="connsiteY3" fmla="*/ 133218 h 267162"/>
                <a:gd name="connsiteX4" fmla="*/ 133400 w 266799"/>
                <a:gd name="connsiteY4" fmla="*/ 169336 h 267162"/>
                <a:gd name="connsiteX5" fmla="*/ 133400 w 266799"/>
                <a:gd name="connsiteY5" fmla="*/ 363 h 267162"/>
                <a:gd name="connsiteX6" fmla="*/ 0 w 266799"/>
                <a:gd name="connsiteY6" fmla="*/ 133763 h 267162"/>
                <a:gd name="connsiteX7" fmla="*/ 133400 w 266799"/>
                <a:gd name="connsiteY7" fmla="*/ 267162 h 267162"/>
                <a:gd name="connsiteX8" fmla="*/ 266799 w 266799"/>
                <a:gd name="connsiteY8" fmla="*/ 133763 h 267162"/>
                <a:gd name="connsiteX9" fmla="*/ 266799 w 266799"/>
                <a:gd name="connsiteY9" fmla="*/ 133218 h 267162"/>
                <a:gd name="connsiteX10" fmla="*/ 133944 w 266799"/>
                <a:gd name="connsiteY10" fmla="*/ 0 h 267162"/>
                <a:gd name="connsiteX11" fmla="*/ 133400 w 266799"/>
                <a:gd name="connsiteY11" fmla="*/ 0 h 267162"/>
                <a:gd name="connsiteX12" fmla="*/ 133400 w 266799"/>
                <a:gd name="connsiteY12" fmla="*/ 363 h 26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99" h="267162">
                  <a:moveTo>
                    <a:pt x="133400" y="169336"/>
                  </a:moveTo>
                  <a:cubicBezTo>
                    <a:pt x="113435" y="169336"/>
                    <a:pt x="97282" y="153183"/>
                    <a:pt x="97282" y="133218"/>
                  </a:cubicBezTo>
                  <a:cubicBezTo>
                    <a:pt x="97282" y="113253"/>
                    <a:pt x="113435" y="97100"/>
                    <a:pt x="133400" y="97100"/>
                  </a:cubicBezTo>
                  <a:cubicBezTo>
                    <a:pt x="153364" y="97100"/>
                    <a:pt x="169517" y="113253"/>
                    <a:pt x="169517" y="133218"/>
                  </a:cubicBezTo>
                  <a:cubicBezTo>
                    <a:pt x="169517" y="153183"/>
                    <a:pt x="153364" y="169336"/>
                    <a:pt x="133400" y="169336"/>
                  </a:cubicBezTo>
                  <a:close/>
                  <a:moveTo>
                    <a:pt x="133400" y="363"/>
                  </a:moveTo>
                  <a:cubicBezTo>
                    <a:pt x="59712" y="363"/>
                    <a:pt x="0" y="60075"/>
                    <a:pt x="0" y="133763"/>
                  </a:cubicBezTo>
                  <a:cubicBezTo>
                    <a:pt x="0" y="207450"/>
                    <a:pt x="59712" y="267162"/>
                    <a:pt x="133400" y="267162"/>
                  </a:cubicBezTo>
                  <a:cubicBezTo>
                    <a:pt x="207087" y="267162"/>
                    <a:pt x="266799" y="207450"/>
                    <a:pt x="266799" y="133763"/>
                  </a:cubicBezTo>
                  <a:cubicBezTo>
                    <a:pt x="266799" y="133581"/>
                    <a:pt x="266799" y="133400"/>
                    <a:pt x="266799" y="133218"/>
                  </a:cubicBezTo>
                  <a:cubicBezTo>
                    <a:pt x="266981" y="59712"/>
                    <a:pt x="207450" y="181"/>
                    <a:pt x="133944" y="0"/>
                  </a:cubicBezTo>
                  <a:cubicBezTo>
                    <a:pt x="133763" y="0"/>
                    <a:pt x="133581" y="0"/>
                    <a:pt x="133400" y="0"/>
                  </a:cubicBezTo>
                  <a:lnTo>
                    <a:pt x="133400" y="363"/>
                  </a:lnTo>
                  <a:close/>
                </a:path>
              </a:pathLst>
            </a:custGeom>
            <a:solidFill>
              <a:srgbClr val="FFFFFF"/>
            </a:solidFill>
            <a:ln w="1813" cap="flat">
              <a:noFill/>
              <a:prstDash val="solid"/>
              <a:miter/>
            </a:ln>
          </p:spPr>
          <p:txBody>
            <a:bodyPr rtlCol="0" anchor="ctr"/>
            <a:lstStyle/>
            <a:p>
              <a:endParaRPr lang="en-GB"/>
            </a:p>
          </p:txBody>
        </p:sp>
      </p:grpSp>
      <p:sp>
        <p:nvSpPr>
          <p:cNvPr id="20" name="Holder 2">
            <a:extLst>
              <a:ext uri="{FF2B5EF4-FFF2-40B4-BE49-F238E27FC236}">
                <a16:creationId xmlns:a16="http://schemas.microsoft.com/office/drawing/2014/main" id="{17B72373-4FCD-5390-1FD4-23102DFAD648}"/>
              </a:ext>
            </a:extLst>
          </p:cNvPr>
          <p:cNvSpPr txBox="1">
            <a:spLocks/>
          </p:cNvSpPr>
          <p:nvPr userDrawn="1"/>
        </p:nvSpPr>
        <p:spPr>
          <a:xfrm>
            <a:off x="530707" y="3980714"/>
            <a:ext cx="9884501" cy="769441"/>
          </a:xfrm>
          <a:prstGeom prst="rect">
            <a:avLst/>
          </a:prstGeom>
        </p:spPr>
        <p:txBody>
          <a:bodyPr wrap="square" lIns="0" tIns="0" rIns="0" bIns="0">
            <a:normAutofit/>
          </a:bodyPr>
          <a:lstStyle>
            <a:lvl1pPr eaLnBrk="1" fontAlgn="b" hangingPunct="1">
              <a:defRPr sz="5000" b="1" i="0" baseline="0">
                <a:solidFill>
                  <a:schemeClr val="bg1"/>
                </a:solidFill>
                <a:latin typeface="Calibri"/>
                <a:ea typeface="+mj-ea"/>
                <a:cs typeface="Calibri"/>
              </a:defRPr>
            </a:lvl1pPr>
          </a:lstStyle>
          <a:p>
            <a:r>
              <a:rPr lang="en-US" sz="1800" kern="0">
                <a:latin typeface="+mn-lt"/>
                <a:hlinkClick r:id="rId3"/>
              </a:rPr>
              <a:t>Outpost24.com</a:t>
            </a:r>
            <a:endParaRPr lang="en-US" sz="1800" kern="0">
              <a:latin typeface="+mn-lt"/>
            </a:endParaRPr>
          </a:p>
        </p:txBody>
      </p:sp>
      <p:sp>
        <p:nvSpPr>
          <p:cNvPr id="21" name="TextBox 20">
            <a:extLst>
              <a:ext uri="{FF2B5EF4-FFF2-40B4-BE49-F238E27FC236}">
                <a16:creationId xmlns:a16="http://schemas.microsoft.com/office/drawing/2014/main" id="{D5DA129B-80A1-C3DB-1E45-C6A67CC7CC18}"/>
              </a:ext>
            </a:extLst>
          </p:cNvPr>
          <p:cNvSpPr txBox="1"/>
          <p:nvPr userDrawn="1"/>
        </p:nvSpPr>
        <p:spPr>
          <a:xfrm>
            <a:off x="440010" y="4365434"/>
            <a:ext cx="5077917" cy="1200329"/>
          </a:xfrm>
          <a:prstGeom prst="rect">
            <a:avLst/>
          </a:prstGeom>
          <a:noFill/>
        </p:spPr>
        <p:txBody>
          <a:bodyPr wrap="square">
            <a:spAutoFit/>
          </a:bodyPr>
          <a:lstStyle/>
          <a:p>
            <a:r>
              <a:rPr lang="en-US" sz="1200" b="0" i="0">
                <a:solidFill>
                  <a:schemeClr val="bg1"/>
                </a:solidFill>
                <a:effectLst/>
                <a:latin typeface="+mn-lt"/>
              </a:rPr>
              <a:t>Executives and security teams around the world trust Outpost24 to identify and prioritize the most important security issues across their attack surface to accelerate risk reduction. Founded in 2001, Outpost24 is headquartered in Sweden and the US, with additional offices in the UK, Netherlands, Belgium, Denmark, France, and Spain.  </a:t>
            </a:r>
            <a:endParaRPr lang="en-GB" sz="1200">
              <a:solidFill>
                <a:schemeClr val="bg1"/>
              </a:solidFill>
              <a:latin typeface="+mn-lt"/>
            </a:endParaRPr>
          </a:p>
        </p:txBody>
      </p:sp>
      <p:sp>
        <p:nvSpPr>
          <p:cNvPr id="22" name="TextBox 21">
            <a:extLst>
              <a:ext uri="{FF2B5EF4-FFF2-40B4-BE49-F238E27FC236}">
                <a16:creationId xmlns:a16="http://schemas.microsoft.com/office/drawing/2014/main" id="{764E4999-BE86-441A-759E-01E4534A07E3}"/>
              </a:ext>
            </a:extLst>
          </p:cNvPr>
          <p:cNvSpPr txBox="1"/>
          <p:nvPr userDrawn="1"/>
        </p:nvSpPr>
        <p:spPr>
          <a:xfrm>
            <a:off x="485737" y="1593229"/>
            <a:ext cx="6093500" cy="861774"/>
          </a:xfrm>
          <a:prstGeom prst="rect">
            <a:avLst/>
          </a:prstGeom>
          <a:noFill/>
        </p:spPr>
        <p:txBody>
          <a:bodyPr wrap="square">
            <a:spAutoFit/>
          </a:bodyPr>
          <a:lstStyle/>
          <a:p>
            <a:r>
              <a:rPr lang="en-US" sz="5000" b="1">
                <a:solidFill>
                  <a:schemeClr val="bg1"/>
                </a:solidFill>
              </a:rPr>
              <a:t>Thank You</a:t>
            </a:r>
            <a:endParaRPr lang="en-GB" sz="5000" b="1">
              <a:solidFill>
                <a:schemeClr val="bg1"/>
              </a:solidFill>
            </a:endParaRPr>
          </a:p>
        </p:txBody>
      </p:sp>
    </p:spTree>
    <p:extLst>
      <p:ext uri="{BB962C8B-B14F-4D97-AF65-F5344CB8AC3E}">
        <p14:creationId xmlns:p14="http://schemas.microsoft.com/office/powerpoint/2010/main" val="168325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49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258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with grey circ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31C291-FEED-5091-363F-B45635BAC42D}"/>
              </a:ext>
            </a:extLst>
          </p:cNvPr>
          <p:cNvSpPr/>
          <p:nvPr/>
        </p:nvSpPr>
        <p:spPr>
          <a:xfrm>
            <a:off x="11855992" y="0"/>
            <a:ext cx="336007" cy="6858000"/>
          </a:xfrm>
          <a:prstGeom prst="rect">
            <a:avLst/>
          </a:prstGeom>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3" name="Picture 2">
            <a:extLst>
              <a:ext uri="{FF2B5EF4-FFF2-40B4-BE49-F238E27FC236}">
                <a16:creationId xmlns:a16="http://schemas.microsoft.com/office/drawing/2014/main" id="{4D43D011-A3B1-5E24-D170-EEB7151C3802}"/>
              </a:ext>
            </a:extLst>
          </p:cNvPr>
          <p:cNvPicPr>
            <a:picLocks noChangeAspect="1"/>
          </p:cNvPicPr>
          <p:nvPr/>
        </p:nvPicPr>
        <p:blipFill>
          <a:blip r:embed="rId2"/>
          <a:stretch>
            <a:fillRect/>
          </a:stretch>
        </p:blipFill>
        <p:spPr>
          <a:xfrm>
            <a:off x="11935579" y="169354"/>
            <a:ext cx="188553" cy="187610"/>
          </a:xfrm>
          <a:prstGeom prst="rect">
            <a:avLst/>
          </a:prstGeom>
        </p:spPr>
      </p:pic>
      <p:pic>
        <p:nvPicPr>
          <p:cNvPr id="4" name="Picture 3">
            <a:extLst>
              <a:ext uri="{FF2B5EF4-FFF2-40B4-BE49-F238E27FC236}">
                <a16:creationId xmlns:a16="http://schemas.microsoft.com/office/drawing/2014/main" id="{B906BB5A-AC73-78B5-F489-D18D16838B16}"/>
              </a:ext>
            </a:extLst>
          </p:cNvPr>
          <p:cNvPicPr>
            <a:picLocks noChangeAspect="1"/>
          </p:cNvPicPr>
          <p:nvPr/>
        </p:nvPicPr>
        <p:blipFill>
          <a:blip r:embed="rId3">
            <a:alphaModFix amt="5000"/>
          </a:blip>
          <a:stretch>
            <a:fillRect/>
          </a:stretch>
        </p:blipFill>
        <p:spPr>
          <a:xfrm>
            <a:off x="-2326445" y="1060823"/>
            <a:ext cx="4760155" cy="4736354"/>
          </a:xfrm>
          <a:prstGeom prst="rect">
            <a:avLst/>
          </a:prstGeom>
        </p:spPr>
      </p:pic>
      <p:pic>
        <p:nvPicPr>
          <p:cNvPr id="7" name="Picture 6">
            <a:extLst>
              <a:ext uri="{FF2B5EF4-FFF2-40B4-BE49-F238E27FC236}">
                <a16:creationId xmlns:a16="http://schemas.microsoft.com/office/drawing/2014/main" id="{586C80CB-CE20-2225-F9A6-8E792D564DAA}"/>
              </a:ext>
            </a:extLst>
          </p:cNvPr>
          <p:cNvPicPr>
            <a:picLocks noChangeAspect="1"/>
          </p:cNvPicPr>
          <p:nvPr/>
        </p:nvPicPr>
        <p:blipFill>
          <a:blip r:embed="rId4"/>
          <a:stretch>
            <a:fillRect/>
          </a:stretch>
        </p:blipFill>
        <p:spPr>
          <a:xfrm>
            <a:off x="227013" y="6406588"/>
            <a:ext cx="1175902" cy="241060"/>
          </a:xfrm>
          <a:prstGeom prst="rect">
            <a:avLst/>
          </a:prstGeom>
        </p:spPr>
      </p:pic>
      <p:sp>
        <p:nvSpPr>
          <p:cNvPr id="8" name="object 9">
            <a:extLst>
              <a:ext uri="{FF2B5EF4-FFF2-40B4-BE49-F238E27FC236}">
                <a16:creationId xmlns:a16="http://schemas.microsoft.com/office/drawing/2014/main" id="{8C28D6FE-6A3A-C2C4-F954-794EE2ECB16B}"/>
              </a:ext>
            </a:extLst>
          </p:cNvPr>
          <p:cNvSpPr txBox="1">
            <a:spLocks/>
          </p:cNvSpPr>
          <p:nvPr/>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bg1"/>
                </a:solidFill>
              </a:rPr>
              <a:pPr marL="38100">
                <a:lnSpc>
                  <a:spcPts val="1050"/>
                </a:lnSpc>
              </a:pPr>
              <a:t>‹#›</a:t>
            </a:fld>
            <a:endParaRPr lang="en-GB" spc="-25" baseline="0">
              <a:solidFill>
                <a:schemeClr val="bg1"/>
              </a:solidFill>
            </a:endParaRPr>
          </a:p>
        </p:txBody>
      </p:sp>
    </p:spTree>
    <p:extLst>
      <p:ext uri="{BB962C8B-B14F-4D97-AF65-F5344CB8AC3E}">
        <p14:creationId xmlns:p14="http://schemas.microsoft.com/office/powerpoint/2010/main" val="110482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_Title">
    <p:spTree>
      <p:nvGrpSpPr>
        <p:cNvPr id="1" name=""/>
        <p:cNvGrpSpPr/>
        <p:nvPr/>
      </p:nvGrpSpPr>
      <p:grpSpPr>
        <a:xfrm>
          <a:off x="0" y="0"/>
          <a:ext cx="0" cy="0"/>
          <a:chOff x="0" y="0"/>
          <a:chExt cx="0" cy="0"/>
        </a:xfrm>
      </p:grpSpPr>
      <p:pic>
        <p:nvPicPr>
          <p:cNvPr id="2" name="Picture 2" descr="photo of outer space">
            <a:extLst>
              <a:ext uri="{FF2B5EF4-FFF2-40B4-BE49-F238E27FC236}">
                <a16:creationId xmlns:a16="http://schemas.microsoft.com/office/drawing/2014/main" id="{691B6317-99C6-A529-19B7-A7B6EA23B6A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45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bg object 17"/>
          <p:cNvSpPr/>
          <p:nvPr userDrawn="1"/>
        </p:nvSpPr>
        <p:spPr>
          <a:xfrm>
            <a:off x="-1270" y="0"/>
            <a:ext cx="12192000" cy="6858000"/>
          </a:xfrm>
          <a:custGeom>
            <a:avLst/>
            <a:gdLst/>
            <a:ahLst/>
            <a:cxnLst/>
            <a:rect l="l" t="t" r="r" b="b"/>
            <a:pathLst>
              <a:path w="12193270" h="6858000">
                <a:moveTo>
                  <a:pt x="12193193" y="0"/>
                </a:moveTo>
                <a:lnTo>
                  <a:pt x="0" y="0"/>
                </a:lnTo>
                <a:lnTo>
                  <a:pt x="0" y="6858000"/>
                </a:lnTo>
                <a:lnTo>
                  <a:pt x="12193193" y="6858000"/>
                </a:lnTo>
                <a:lnTo>
                  <a:pt x="12193193" y="0"/>
                </a:lnTo>
                <a:close/>
              </a:path>
            </a:pathLst>
          </a:custGeom>
          <a:solidFill>
            <a:srgbClr val="134A64">
              <a:alpha val="70000"/>
            </a:srgbClr>
          </a:solidFill>
        </p:spPr>
        <p:txBody>
          <a:bodyPr wrap="square" lIns="0" tIns="0" rIns="0" bIns="0" rtlCol="0"/>
          <a:lstStyle/>
          <a:p>
            <a:endParaRPr/>
          </a:p>
        </p:txBody>
      </p:sp>
      <p:grpSp>
        <p:nvGrpSpPr>
          <p:cNvPr id="3" name="Graphic 13">
            <a:extLst>
              <a:ext uri="{FF2B5EF4-FFF2-40B4-BE49-F238E27FC236}">
                <a16:creationId xmlns:a16="http://schemas.microsoft.com/office/drawing/2014/main" id="{85BF23B9-72BB-D6BB-9ABA-CC8F0C0F9EC1}"/>
              </a:ext>
            </a:extLst>
          </p:cNvPr>
          <p:cNvGrpSpPr/>
          <p:nvPr/>
        </p:nvGrpSpPr>
        <p:grpSpPr>
          <a:xfrm>
            <a:off x="3933474" y="2833045"/>
            <a:ext cx="4324404" cy="902400"/>
            <a:chOff x="3933474" y="2833045"/>
            <a:chExt cx="4324404" cy="902400"/>
          </a:xfrm>
        </p:grpSpPr>
        <p:sp>
          <p:nvSpPr>
            <p:cNvPr id="4" name="Freeform: Shape 3">
              <a:extLst>
                <a:ext uri="{FF2B5EF4-FFF2-40B4-BE49-F238E27FC236}">
                  <a16:creationId xmlns:a16="http://schemas.microsoft.com/office/drawing/2014/main" id="{D436C5DA-7281-4CBE-906D-3305435D0FF6}"/>
                </a:ext>
              </a:extLst>
            </p:cNvPr>
            <p:cNvSpPr/>
            <p:nvPr/>
          </p:nvSpPr>
          <p:spPr>
            <a:xfrm>
              <a:off x="5017005" y="3029971"/>
              <a:ext cx="2520764" cy="656108"/>
            </a:xfrm>
            <a:custGeom>
              <a:avLst/>
              <a:gdLst>
                <a:gd name="connsiteX0" fmla="*/ 222333 w 2520764"/>
                <a:gd name="connsiteY0" fmla="*/ 75502 h 656108"/>
                <a:gd name="connsiteX1" fmla="*/ 86392 w 2520764"/>
                <a:gd name="connsiteY1" fmla="*/ 264621 h 656108"/>
                <a:gd name="connsiteX2" fmla="*/ 222333 w 2520764"/>
                <a:gd name="connsiteY2" fmla="*/ 452833 h 656108"/>
                <a:gd name="connsiteX3" fmla="*/ 356821 w 2520764"/>
                <a:gd name="connsiteY3" fmla="*/ 264621 h 656108"/>
                <a:gd name="connsiteX4" fmla="*/ 222333 w 2520764"/>
                <a:gd name="connsiteY4" fmla="*/ 75502 h 656108"/>
                <a:gd name="connsiteX5" fmla="*/ 222333 w 2520764"/>
                <a:gd name="connsiteY5" fmla="*/ 527972 h 656108"/>
                <a:gd name="connsiteX6" fmla="*/ 0 w 2520764"/>
                <a:gd name="connsiteY6" fmla="*/ 264621 h 656108"/>
                <a:gd name="connsiteX7" fmla="*/ 222696 w 2520764"/>
                <a:gd name="connsiteY7" fmla="*/ 0 h 656108"/>
                <a:gd name="connsiteX8" fmla="*/ 444665 w 2520764"/>
                <a:gd name="connsiteY8" fmla="*/ 264621 h 656108"/>
                <a:gd name="connsiteX9" fmla="*/ 222696 w 2520764"/>
                <a:gd name="connsiteY9" fmla="*/ 527972 h 656108"/>
                <a:gd name="connsiteX10" fmla="*/ 222333 w 2520764"/>
                <a:gd name="connsiteY10" fmla="*/ 527972 h 656108"/>
                <a:gd name="connsiteX11" fmla="*/ 508915 w 2520764"/>
                <a:gd name="connsiteY11" fmla="*/ 155724 h 656108"/>
                <a:gd name="connsiteX12" fmla="*/ 514723 w 2520764"/>
                <a:gd name="connsiteY12" fmla="*/ 149371 h 656108"/>
                <a:gd name="connsiteX13" fmla="*/ 515812 w 2520764"/>
                <a:gd name="connsiteY13" fmla="*/ 149371 h 656108"/>
                <a:gd name="connsiteX14" fmla="*/ 582058 w 2520764"/>
                <a:gd name="connsiteY14" fmla="*/ 149371 h 656108"/>
                <a:gd name="connsiteX15" fmla="*/ 589136 w 2520764"/>
                <a:gd name="connsiteY15" fmla="*/ 154816 h 656108"/>
                <a:gd name="connsiteX16" fmla="*/ 589136 w 2520764"/>
                <a:gd name="connsiteY16" fmla="*/ 156268 h 656108"/>
                <a:gd name="connsiteX17" fmla="*/ 589136 w 2520764"/>
                <a:gd name="connsiteY17" fmla="*/ 380416 h 656108"/>
                <a:gd name="connsiteX18" fmla="*/ 653930 w 2520764"/>
                <a:gd name="connsiteY18" fmla="*/ 458096 h 656108"/>
                <a:gd name="connsiteX19" fmla="*/ 742863 w 2520764"/>
                <a:gd name="connsiteY19" fmla="*/ 352647 h 656108"/>
                <a:gd name="connsiteX20" fmla="*/ 742863 w 2520764"/>
                <a:gd name="connsiteY20" fmla="*/ 157176 h 656108"/>
                <a:gd name="connsiteX21" fmla="*/ 749397 w 2520764"/>
                <a:gd name="connsiteY21" fmla="*/ 149916 h 656108"/>
                <a:gd name="connsiteX22" fmla="*/ 749941 w 2520764"/>
                <a:gd name="connsiteY22" fmla="*/ 149916 h 656108"/>
                <a:gd name="connsiteX23" fmla="*/ 816187 w 2520764"/>
                <a:gd name="connsiteY23" fmla="*/ 149916 h 656108"/>
                <a:gd name="connsiteX24" fmla="*/ 822540 w 2520764"/>
                <a:gd name="connsiteY24" fmla="*/ 157176 h 656108"/>
                <a:gd name="connsiteX25" fmla="*/ 822540 w 2520764"/>
                <a:gd name="connsiteY25" fmla="*/ 510004 h 656108"/>
                <a:gd name="connsiteX26" fmla="*/ 816913 w 2520764"/>
                <a:gd name="connsiteY26" fmla="*/ 517264 h 656108"/>
                <a:gd name="connsiteX27" fmla="*/ 815643 w 2520764"/>
                <a:gd name="connsiteY27" fmla="*/ 517264 h 656108"/>
                <a:gd name="connsiteX28" fmla="*/ 777166 w 2520764"/>
                <a:gd name="connsiteY28" fmla="*/ 517264 h 656108"/>
                <a:gd name="connsiteX29" fmla="*/ 768636 w 2520764"/>
                <a:gd name="connsiteY29" fmla="*/ 512182 h 656108"/>
                <a:gd name="connsiteX30" fmla="*/ 746493 w 2520764"/>
                <a:gd name="connsiteY30" fmla="*/ 464448 h 656108"/>
                <a:gd name="connsiteX31" fmla="*/ 632877 w 2520764"/>
                <a:gd name="connsiteY31" fmla="*/ 527064 h 656108"/>
                <a:gd name="connsiteX32" fmla="*/ 507644 w 2520764"/>
                <a:gd name="connsiteY32" fmla="*/ 393302 h 656108"/>
                <a:gd name="connsiteX33" fmla="*/ 508915 w 2520764"/>
                <a:gd name="connsiteY33" fmla="*/ 155724 h 656108"/>
                <a:gd name="connsiteX34" fmla="*/ 872088 w 2520764"/>
                <a:gd name="connsiteY34" fmla="*/ 213984 h 656108"/>
                <a:gd name="connsiteX35" fmla="*/ 865010 w 2520764"/>
                <a:gd name="connsiteY35" fmla="*/ 207994 h 656108"/>
                <a:gd name="connsiteX36" fmla="*/ 865010 w 2520764"/>
                <a:gd name="connsiteY36" fmla="*/ 206905 h 656108"/>
                <a:gd name="connsiteX37" fmla="*/ 865010 w 2520764"/>
                <a:gd name="connsiteY37" fmla="*/ 156450 h 656108"/>
                <a:gd name="connsiteX38" fmla="*/ 870999 w 2520764"/>
                <a:gd name="connsiteY38" fmla="*/ 149371 h 656108"/>
                <a:gd name="connsiteX39" fmla="*/ 872088 w 2520764"/>
                <a:gd name="connsiteY39" fmla="*/ 149371 h 656108"/>
                <a:gd name="connsiteX40" fmla="*/ 928171 w 2520764"/>
                <a:gd name="connsiteY40" fmla="*/ 149371 h 656108"/>
                <a:gd name="connsiteX41" fmla="*/ 928171 w 2520764"/>
                <a:gd name="connsiteY41" fmla="*/ 83125 h 656108"/>
                <a:gd name="connsiteX42" fmla="*/ 933252 w 2520764"/>
                <a:gd name="connsiteY42" fmla="*/ 74595 h 656108"/>
                <a:gd name="connsiteX43" fmla="*/ 1000950 w 2520764"/>
                <a:gd name="connsiteY43" fmla="*/ 42470 h 656108"/>
                <a:gd name="connsiteX44" fmla="*/ 1009481 w 2520764"/>
                <a:gd name="connsiteY44" fmla="*/ 47552 h 656108"/>
                <a:gd name="connsiteX45" fmla="*/ 1009481 w 2520764"/>
                <a:gd name="connsiteY45" fmla="*/ 149371 h 656108"/>
                <a:gd name="connsiteX46" fmla="*/ 1095510 w 2520764"/>
                <a:gd name="connsiteY46" fmla="*/ 149371 h 656108"/>
                <a:gd name="connsiteX47" fmla="*/ 1102588 w 2520764"/>
                <a:gd name="connsiteY47" fmla="*/ 154816 h 656108"/>
                <a:gd name="connsiteX48" fmla="*/ 1102588 w 2520764"/>
                <a:gd name="connsiteY48" fmla="*/ 156268 h 656108"/>
                <a:gd name="connsiteX49" fmla="*/ 1102588 w 2520764"/>
                <a:gd name="connsiteY49" fmla="*/ 207087 h 656108"/>
                <a:gd name="connsiteX50" fmla="*/ 1097506 w 2520764"/>
                <a:gd name="connsiteY50" fmla="*/ 214165 h 656108"/>
                <a:gd name="connsiteX51" fmla="*/ 1095510 w 2520764"/>
                <a:gd name="connsiteY51" fmla="*/ 214165 h 656108"/>
                <a:gd name="connsiteX52" fmla="*/ 1008755 w 2520764"/>
                <a:gd name="connsiteY52" fmla="*/ 214165 h 656108"/>
                <a:gd name="connsiteX53" fmla="*/ 1008755 w 2520764"/>
                <a:gd name="connsiteY53" fmla="*/ 403466 h 656108"/>
                <a:gd name="connsiteX54" fmla="*/ 1054310 w 2520764"/>
                <a:gd name="connsiteY54" fmla="*/ 454647 h 656108"/>
                <a:gd name="connsiteX55" fmla="*/ 1097869 w 2520764"/>
                <a:gd name="connsiteY55" fmla="*/ 451018 h 656108"/>
                <a:gd name="connsiteX56" fmla="*/ 1105492 w 2520764"/>
                <a:gd name="connsiteY56" fmla="*/ 455736 h 656108"/>
                <a:gd name="connsiteX57" fmla="*/ 1105674 w 2520764"/>
                <a:gd name="connsiteY57" fmla="*/ 456825 h 656108"/>
                <a:gd name="connsiteX58" fmla="*/ 1110755 w 2520764"/>
                <a:gd name="connsiteY58" fmla="*/ 506555 h 656108"/>
                <a:gd name="connsiteX59" fmla="*/ 1106037 w 2520764"/>
                <a:gd name="connsiteY59" fmla="*/ 514178 h 656108"/>
                <a:gd name="connsiteX60" fmla="*/ 1104948 w 2520764"/>
                <a:gd name="connsiteY60" fmla="*/ 514360 h 656108"/>
                <a:gd name="connsiteX61" fmla="*/ 1038157 w 2520764"/>
                <a:gd name="connsiteY61" fmla="*/ 523616 h 656108"/>
                <a:gd name="connsiteX62" fmla="*/ 927807 w 2520764"/>
                <a:gd name="connsiteY62" fmla="*/ 404192 h 656108"/>
                <a:gd name="connsiteX63" fmla="*/ 927807 w 2520764"/>
                <a:gd name="connsiteY63" fmla="*/ 213984 h 656108"/>
                <a:gd name="connsiteX64" fmla="*/ 872088 w 2520764"/>
                <a:gd name="connsiteY64" fmla="*/ 213984 h 656108"/>
                <a:gd name="connsiteX65" fmla="*/ 1326010 w 2520764"/>
                <a:gd name="connsiteY65" fmla="*/ 207087 h 656108"/>
                <a:gd name="connsiteX66" fmla="*/ 1231995 w 2520764"/>
                <a:gd name="connsiteY66" fmla="*/ 327963 h 656108"/>
                <a:gd name="connsiteX67" fmla="*/ 1325284 w 2520764"/>
                <a:gd name="connsiteY67" fmla="*/ 460274 h 656108"/>
                <a:gd name="connsiteX68" fmla="*/ 1415487 w 2520764"/>
                <a:gd name="connsiteY68" fmla="*/ 333953 h 656108"/>
                <a:gd name="connsiteX69" fmla="*/ 1325284 w 2520764"/>
                <a:gd name="connsiteY69" fmla="*/ 207631 h 656108"/>
                <a:gd name="connsiteX70" fmla="*/ 1326010 w 2520764"/>
                <a:gd name="connsiteY70" fmla="*/ 207087 h 656108"/>
                <a:gd name="connsiteX71" fmla="*/ 1498794 w 2520764"/>
                <a:gd name="connsiteY71" fmla="*/ 332319 h 656108"/>
                <a:gd name="connsiteX72" fmla="*/ 1339985 w 2520764"/>
                <a:gd name="connsiteY72" fmla="*/ 527246 h 656108"/>
                <a:gd name="connsiteX73" fmla="*/ 1233265 w 2520764"/>
                <a:gd name="connsiteY73" fmla="*/ 479512 h 656108"/>
                <a:gd name="connsiteX74" fmla="*/ 1233265 w 2520764"/>
                <a:gd name="connsiteY74" fmla="*/ 649574 h 656108"/>
                <a:gd name="connsiteX75" fmla="*/ 1226187 w 2520764"/>
                <a:gd name="connsiteY75" fmla="*/ 656108 h 656108"/>
                <a:gd name="connsiteX76" fmla="*/ 1159941 w 2520764"/>
                <a:gd name="connsiteY76" fmla="*/ 656108 h 656108"/>
                <a:gd name="connsiteX77" fmla="*/ 1153588 w 2520764"/>
                <a:gd name="connsiteY77" fmla="*/ 648848 h 656108"/>
                <a:gd name="connsiteX78" fmla="*/ 1153588 w 2520764"/>
                <a:gd name="connsiteY78" fmla="*/ 155724 h 656108"/>
                <a:gd name="connsiteX79" fmla="*/ 1159941 w 2520764"/>
                <a:gd name="connsiteY79" fmla="*/ 148645 h 656108"/>
                <a:gd name="connsiteX80" fmla="*/ 1160667 w 2520764"/>
                <a:gd name="connsiteY80" fmla="*/ 148645 h 656108"/>
                <a:gd name="connsiteX81" fmla="*/ 1204952 w 2520764"/>
                <a:gd name="connsiteY81" fmla="*/ 148645 h 656108"/>
                <a:gd name="connsiteX82" fmla="*/ 1212756 w 2520764"/>
                <a:gd name="connsiteY82" fmla="*/ 154272 h 656108"/>
                <a:gd name="connsiteX83" fmla="*/ 1230724 w 2520764"/>
                <a:gd name="connsiteY83" fmla="*/ 197105 h 656108"/>
                <a:gd name="connsiteX84" fmla="*/ 1343978 w 2520764"/>
                <a:gd name="connsiteY84" fmla="*/ 138844 h 656108"/>
                <a:gd name="connsiteX85" fmla="*/ 1498794 w 2520764"/>
                <a:gd name="connsiteY85" fmla="*/ 332319 h 656108"/>
                <a:gd name="connsiteX86" fmla="*/ 1498794 w 2520764"/>
                <a:gd name="connsiteY86" fmla="*/ 332319 h 656108"/>
                <a:gd name="connsiteX87" fmla="*/ 1718404 w 2520764"/>
                <a:gd name="connsiteY87" fmla="*/ 207087 h 656108"/>
                <a:gd name="connsiteX88" fmla="*/ 1625297 w 2520764"/>
                <a:gd name="connsiteY88" fmla="*/ 332319 h 656108"/>
                <a:gd name="connsiteX89" fmla="*/ 1718404 w 2520764"/>
                <a:gd name="connsiteY89" fmla="*/ 458640 h 656108"/>
                <a:gd name="connsiteX90" fmla="*/ 1812237 w 2520764"/>
                <a:gd name="connsiteY90" fmla="*/ 332319 h 656108"/>
                <a:gd name="connsiteX91" fmla="*/ 1718404 w 2520764"/>
                <a:gd name="connsiteY91" fmla="*/ 207087 h 656108"/>
                <a:gd name="connsiteX92" fmla="*/ 1718404 w 2520764"/>
                <a:gd name="connsiteY92" fmla="*/ 527246 h 656108"/>
                <a:gd name="connsiteX93" fmla="*/ 1542534 w 2520764"/>
                <a:gd name="connsiteY93" fmla="*/ 333045 h 656108"/>
                <a:gd name="connsiteX94" fmla="*/ 1719130 w 2520764"/>
                <a:gd name="connsiteY94" fmla="*/ 138844 h 656108"/>
                <a:gd name="connsiteX95" fmla="*/ 1895000 w 2520764"/>
                <a:gd name="connsiteY95" fmla="*/ 332319 h 656108"/>
                <a:gd name="connsiteX96" fmla="*/ 1718404 w 2520764"/>
                <a:gd name="connsiteY96" fmla="*/ 527246 h 656108"/>
                <a:gd name="connsiteX97" fmla="*/ 2094827 w 2520764"/>
                <a:gd name="connsiteY97" fmla="*/ 527246 h 656108"/>
                <a:gd name="connsiteX98" fmla="*/ 1932388 w 2520764"/>
                <a:gd name="connsiteY98" fmla="*/ 409092 h 656108"/>
                <a:gd name="connsiteX99" fmla="*/ 1936744 w 2520764"/>
                <a:gd name="connsiteY99" fmla="*/ 402195 h 656108"/>
                <a:gd name="connsiteX100" fmla="*/ 1938740 w 2520764"/>
                <a:gd name="connsiteY100" fmla="*/ 402014 h 656108"/>
                <a:gd name="connsiteX101" fmla="*/ 2002808 w 2520764"/>
                <a:gd name="connsiteY101" fmla="*/ 402014 h 656108"/>
                <a:gd name="connsiteX102" fmla="*/ 2010068 w 2520764"/>
                <a:gd name="connsiteY102" fmla="*/ 408184 h 656108"/>
                <a:gd name="connsiteX103" fmla="*/ 2010068 w 2520764"/>
                <a:gd name="connsiteY103" fmla="*/ 408548 h 656108"/>
                <a:gd name="connsiteX104" fmla="*/ 2095371 w 2520764"/>
                <a:gd name="connsiteY104" fmla="*/ 463904 h 656108"/>
                <a:gd name="connsiteX105" fmla="*/ 2172326 w 2520764"/>
                <a:gd name="connsiteY105" fmla="*/ 414900 h 656108"/>
                <a:gd name="connsiteX106" fmla="*/ 2075407 w 2520764"/>
                <a:gd name="connsiteY106" fmla="*/ 360814 h 656108"/>
                <a:gd name="connsiteX107" fmla="*/ 1941644 w 2520764"/>
                <a:gd name="connsiteY107" fmla="*/ 252461 h 656108"/>
                <a:gd name="connsiteX108" fmla="*/ 2092467 w 2520764"/>
                <a:gd name="connsiteY108" fmla="*/ 138118 h 656108"/>
                <a:gd name="connsiteX109" fmla="*/ 2244017 w 2520764"/>
                <a:gd name="connsiteY109" fmla="*/ 248468 h 656108"/>
                <a:gd name="connsiteX110" fmla="*/ 2239298 w 2520764"/>
                <a:gd name="connsiteY110" fmla="*/ 255365 h 656108"/>
                <a:gd name="connsiteX111" fmla="*/ 2237483 w 2520764"/>
                <a:gd name="connsiteY111" fmla="*/ 255365 h 656108"/>
                <a:gd name="connsiteX112" fmla="*/ 2175592 w 2520764"/>
                <a:gd name="connsiteY112" fmla="*/ 255365 h 656108"/>
                <a:gd name="connsiteX113" fmla="*/ 2167788 w 2520764"/>
                <a:gd name="connsiteY113" fmla="*/ 248831 h 656108"/>
                <a:gd name="connsiteX114" fmla="*/ 2093738 w 2520764"/>
                <a:gd name="connsiteY114" fmla="*/ 199283 h 656108"/>
                <a:gd name="connsiteX115" fmla="*/ 2018961 w 2520764"/>
                <a:gd name="connsiteY115" fmla="*/ 245564 h 656108"/>
                <a:gd name="connsiteX116" fmla="*/ 2087930 w 2520764"/>
                <a:gd name="connsiteY116" fmla="*/ 291846 h 656108"/>
                <a:gd name="connsiteX117" fmla="*/ 2250369 w 2520764"/>
                <a:gd name="connsiteY117" fmla="*/ 409818 h 656108"/>
                <a:gd name="connsiteX118" fmla="*/ 2095371 w 2520764"/>
                <a:gd name="connsiteY118" fmla="*/ 525794 h 656108"/>
                <a:gd name="connsiteX119" fmla="*/ 2094827 w 2520764"/>
                <a:gd name="connsiteY119" fmla="*/ 527246 h 656108"/>
                <a:gd name="connsiteX120" fmla="*/ 2281405 w 2520764"/>
                <a:gd name="connsiteY120" fmla="*/ 213984 h 656108"/>
                <a:gd name="connsiteX121" fmla="*/ 2274326 w 2520764"/>
                <a:gd name="connsiteY121" fmla="*/ 207994 h 656108"/>
                <a:gd name="connsiteX122" fmla="*/ 2274326 w 2520764"/>
                <a:gd name="connsiteY122" fmla="*/ 206905 h 656108"/>
                <a:gd name="connsiteX123" fmla="*/ 2274326 w 2520764"/>
                <a:gd name="connsiteY123" fmla="*/ 156450 h 656108"/>
                <a:gd name="connsiteX124" fmla="*/ 2280316 w 2520764"/>
                <a:gd name="connsiteY124" fmla="*/ 149371 h 656108"/>
                <a:gd name="connsiteX125" fmla="*/ 2281405 w 2520764"/>
                <a:gd name="connsiteY125" fmla="*/ 149371 h 656108"/>
                <a:gd name="connsiteX126" fmla="*/ 2337668 w 2520764"/>
                <a:gd name="connsiteY126" fmla="*/ 149371 h 656108"/>
                <a:gd name="connsiteX127" fmla="*/ 2337668 w 2520764"/>
                <a:gd name="connsiteY127" fmla="*/ 83125 h 656108"/>
                <a:gd name="connsiteX128" fmla="*/ 2342569 w 2520764"/>
                <a:gd name="connsiteY128" fmla="*/ 74595 h 656108"/>
                <a:gd name="connsiteX129" fmla="*/ 2410267 w 2520764"/>
                <a:gd name="connsiteY129" fmla="*/ 42470 h 656108"/>
                <a:gd name="connsiteX130" fmla="*/ 2418797 w 2520764"/>
                <a:gd name="connsiteY130" fmla="*/ 47552 h 656108"/>
                <a:gd name="connsiteX131" fmla="*/ 2418797 w 2520764"/>
                <a:gd name="connsiteY131" fmla="*/ 149371 h 656108"/>
                <a:gd name="connsiteX132" fmla="*/ 2504826 w 2520764"/>
                <a:gd name="connsiteY132" fmla="*/ 149371 h 656108"/>
                <a:gd name="connsiteX133" fmla="*/ 2511905 w 2520764"/>
                <a:gd name="connsiteY133" fmla="*/ 154816 h 656108"/>
                <a:gd name="connsiteX134" fmla="*/ 2511905 w 2520764"/>
                <a:gd name="connsiteY134" fmla="*/ 156268 h 656108"/>
                <a:gd name="connsiteX135" fmla="*/ 2511905 w 2520764"/>
                <a:gd name="connsiteY135" fmla="*/ 207087 h 656108"/>
                <a:gd name="connsiteX136" fmla="*/ 2506460 w 2520764"/>
                <a:gd name="connsiteY136" fmla="*/ 214165 h 656108"/>
                <a:gd name="connsiteX137" fmla="*/ 2505008 w 2520764"/>
                <a:gd name="connsiteY137" fmla="*/ 214165 h 656108"/>
                <a:gd name="connsiteX138" fmla="*/ 2418616 w 2520764"/>
                <a:gd name="connsiteY138" fmla="*/ 214165 h 656108"/>
                <a:gd name="connsiteX139" fmla="*/ 2418616 w 2520764"/>
                <a:gd name="connsiteY139" fmla="*/ 403466 h 656108"/>
                <a:gd name="connsiteX140" fmla="*/ 2464171 w 2520764"/>
                <a:gd name="connsiteY140" fmla="*/ 454647 h 656108"/>
                <a:gd name="connsiteX141" fmla="*/ 2507730 w 2520764"/>
                <a:gd name="connsiteY141" fmla="*/ 451018 h 656108"/>
                <a:gd name="connsiteX142" fmla="*/ 2515353 w 2520764"/>
                <a:gd name="connsiteY142" fmla="*/ 455736 h 656108"/>
                <a:gd name="connsiteX143" fmla="*/ 2515534 w 2520764"/>
                <a:gd name="connsiteY143" fmla="*/ 456825 h 656108"/>
                <a:gd name="connsiteX144" fmla="*/ 2520616 w 2520764"/>
                <a:gd name="connsiteY144" fmla="*/ 506555 h 656108"/>
                <a:gd name="connsiteX145" fmla="*/ 2515897 w 2520764"/>
                <a:gd name="connsiteY145" fmla="*/ 514178 h 656108"/>
                <a:gd name="connsiteX146" fmla="*/ 2514808 w 2520764"/>
                <a:gd name="connsiteY146" fmla="*/ 514360 h 656108"/>
                <a:gd name="connsiteX147" fmla="*/ 2447836 w 2520764"/>
                <a:gd name="connsiteY147" fmla="*/ 523616 h 656108"/>
                <a:gd name="connsiteX148" fmla="*/ 2337487 w 2520764"/>
                <a:gd name="connsiteY148" fmla="*/ 404192 h 656108"/>
                <a:gd name="connsiteX149" fmla="*/ 2337487 w 2520764"/>
                <a:gd name="connsiteY149" fmla="*/ 213984 h 656108"/>
                <a:gd name="connsiteX150" fmla="*/ 2281405 w 2520764"/>
                <a:gd name="connsiteY150" fmla="*/ 213984 h 65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520764" h="656108">
                  <a:moveTo>
                    <a:pt x="222333" y="75502"/>
                  </a:moveTo>
                  <a:cubicBezTo>
                    <a:pt x="115613" y="75502"/>
                    <a:pt x="86392" y="167884"/>
                    <a:pt x="86392" y="264621"/>
                  </a:cubicBezTo>
                  <a:cubicBezTo>
                    <a:pt x="86392" y="361359"/>
                    <a:pt x="116883" y="452833"/>
                    <a:pt x="222333" y="452833"/>
                  </a:cubicBezTo>
                  <a:cubicBezTo>
                    <a:pt x="327782" y="452833"/>
                    <a:pt x="356821" y="362629"/>
                    <a:pt x="356821" y="264621"/>
                  </a:cubicBezTo>
                  <a:cubicBezTo>
                    <a:pt x="356821" y="166613"/>
                    <a:pt x="327600" y="75502"/>
                    <a:pt x="222333" y="75502"/>
                  </a:cubicBezTo>
                  <a:close/>
                  <a:moveTo>
                    <a:pt x="222333" y="527972"/>
                  </a:moveTo>
                  <a:cubicBezTo>
                    <a:pt x="69331" y="527972"/>
                    <a:pt x="0" y="411270"/>
                    <a:pt x="0" y="264621"/>
                  </a:cubicBezTo>
                  <a:cubicBezTo>
                    <a:pt x="0" y="117972"/>
                    <a:pt x="71146" y="0"/>
                    <a:pt x="222696" y="0"/>
                  </a:cubicBezTo>
                  <a:cubicBezTo>
                    <a:pt x="374245" y="0"/>
                    <a:pt x="444665" y="116520"/>
                    <a:pt x="444665" y="264621"/>
                  </a:cubicBezTo>
                  <a:cubicBezTo>
                    <a:pt x="444665" y="412722"/>
                    <a:pt x="377693" y="527972"/>
                    <a:pt x="222696" y="527972"/>
                  </a:cubicBezTo>
                  <a:lnTo>
                    <a:pt x="222333" y="527972"/>
                  </a:lnTo>
                  <a:close/>
                  <a:moveTo>
                    <a:pt x="508915" y="155724"/>
                  </a:moveTo>
                  <a:cubicBezTo>
                    <a:pt x="508733" y="152275"/>
                    <a:pt x="511456" y="149553"/>
                    <a:pt x="514723" y="149371"/>
                  </a:cubicBezTo>
                  <a:cubicBezTo>
                    <a:pt x="515086" y="149371"/>
                    <a:pt x="515449" y="149371"/>
                    <a:pt x="515812" y="149371"/>
                  </a:cubicBezTo>
                  <a:lnTo>
                    <a:pt x="582058" y="149371"/>
                  </a:lnTo>
                  <a:cubicBezTo>
                    <a:pt x="585506" y="149008"/>
                    <a:pt x="588591" y="151368"/>
                    <a:pt x="589136" y="154816"/>
                  </a:cubicBezTo>
                  <a:cubicBezTo>
                    <a:pt x="589136" y="155361"/>
                    <a:pt x="589136" y="155905"/>
                    <a:pt x="589136" y="156268"/>
                  </a:cubicBezTo>
                  <a:lnTo>
                    <a:pt x="589136" y="380416"/>
                  </a:lnTo>
                  <a:cubicBezTo>
                    <a:pt x="589136" y="434501"/>
                    <a:pt x="609101" y="458096"/>
                    <a:pt x="653930" y="458096"/>
                  </a:cubicBezTo>
                  <a:cubicBezTo>
                    <a:pt x="712190" y="458096"/>
                    <a:pt x="742863" y="404010"/>
                    <a:pt x="742863" y="352647"/>
                  </a:cubicBezTo>
                  <a:lnTo>
                    <a:pt x="742863" y="157176"/>
                  </a:lnTo>
                  <a:cubicBezTo>
                    <a:pt x="742682" y="153364"/>
                    <a:pt x="745586" y="150097"/>
                    <a:pt x="749397" y="149916"/>
                  </a:cubicBezTo>
                  <a:cubicBezTo>
                    <a:pt x="749578" y="149916"/>
                    <a:pt x="749760" y="149916"/>
                    <a:pt x="749941" y="149916"/>
                  </a:cubicBezTo>
                  <a:lnTo>
                    <a:pt x="816187" y="149916"/>
                  </a:lnTo>
                  <a:cubicBezTo>
                    <a:pt x="820362" y="149916"/>
                    <a:pt x="822540" y="152094"/>
                    <a:pt x="822540" y="157176"/>
                  </a:cubicBezTo>
                  <a:lnTo>
                    <a:pt x="822540" y="510004"/>
                  </a:lnTo>
                  <a:cubicBezTo>
                    <a:pt x="822903" y="513634"/>
                    <a:pt x="820362" y="516719"/>
                    <a:pt x="816913" y="517264"/>
                  </a:cubicBezTo>
                  <a:cubicBezTo>
                    <a:pt x="816551" y="517264"/>
                    <a:pt x="816006" y="517264"/>
                    <a:pt x="815643" y="517264"/>
                  </a:cubicBezTo>
                  <a:lnTo>
                    <a:pt x="777166" y="517264"/>
                  </a:lnTo>
                  <a:cubicBezTo>
                    <a:pt x="773536" y="517445"/>
                    <a:pt x="770269" y="515449"/>
                    <a:pt x="768636" y="512182"/>
                  </a:cubicBezTo>
                  <a:cubicBezTo>
                    <a:pt x="761376" y="496573"/>
                    <a:pt x="753571" y="480238"/>
                    <a:pt x="746493" y="464448"/>
                  </a:cubicBezTo>
                  <a:cubicBezTo>
                    <a:pt x="722536" y="504014"/>
                    <a:pt x="679158" y="527972"/>
                    <a:pt x="632877" y="527064"/>
                  </a:cubicBezTo>
                  <a:cubicBezTo>
                    <a:pt x="550477" y="527064"/>
                    <a:pt x="507644" y="479331"/>
                    <a:pt x="507644" y="393302"/>
                  </a:cubicBezTo>
                  <a:lnTo>
                    <a:pt x="508915" y="155724"/>
                  </a:lnTo>
                  <a:close/>
                  <a:moveTo>
                    <a:pt x="872088" y="213984"/>
                  </a:moveTo>
                  <a:cubicBezTo>
                    <a:pt x="868458" y="214347"/>
                    <a:pt x="865373" y="211624"/>
                    <a:pt x="865010" y="207994"/>
                  </a:cubicBezTo>
                  <a:cubicBezTo>
                    <a:pt x="865010" y="207631"/>
                    <a:pt x="865010" y="207268"/>
                    <a:pt x="865010" y="206905"/>
                  </a:cubicBezTo>
                  <a:lnTo>
                    <a:pt x="865010" y="156450"/>
                  </a:lnTo>
                  <a:cubicBezTo>
                    <a:pt x="864647" y="152820"/>
                    <a:pt x="867369" y="149734"/>
                    <a:pt x="870999" y="149371"/>
                  </a:cubicBezTo>
                  <a:cubicBezTo>
                    <a:pt x="871362" y="149371"/>
                    <a:pt x="871725" y="149371"/>
                    <a:pt x="872088" y="149371"/>
                  </a:cubicBezTo>
                  <a:lnTo>
                    <a:pt x="928171" y="149371"/>
                  </a:lnTo>
                  <a:lnTo>
                    <a:pt x="928171" y="83125"/>
                  </a:lnTo>
                  <a:cubicBezTo>
                    <a:pt x="927989" y="79495"/>
                    <a:pt x="929986" y="76228"/>
                    <a:pt x="933252" y="74595"/>
                  </a:cubicBezTo>
                  <a:lnTo>
                    <a:pt x="1000950" y="42470"/>
                  </a:lnTo>
                  <a:cubicBezTo>
                    <a:pt x="1005851" y="39748"/>
                    <a:pt x="1009481" y="42470"/>
                    <a:pt x="1009481" y="47552"/>
                  </a:cubicBezTo>
                  <a:lnTo>
                    <a:pt x="1009481" y="149371"/>
                  </a:lnTo>
                  <a:lnTo>
                    <a:pt x="1095510" y="149371"/>
                  </a:lnTo>
                  <a:cubicBezTo>
                    <a:pt x="1098958" y="149008"/>
                    <a:pt x="1102044" y="151368"/>
                    <a:pt x="1102588" y="154816"/>
                  </a:cubicBezTo>
                  <a:cubicBezTo>
                    <a:pt x="1102588" y="155361"/>
                    <a:pt x="1102588" y="155905"/>
                    <a:pt x="1102588" y="156268"/>
                  </a:cubicBezTo>
                  <a:lnTo>
                    <a:pt x="1102588" y="207087"/>
                  </a:lnTo>
                  <a:cubicBezTo>
                    <a:pt x="1103133" y="210354"/>
                    <a:pt x="1100773" y="213621"/>
                    <a:pt x="1097506" y="214165"/>
                  </a:cubicBezTo>
                  <a:cubicBezTo>
                    <a:pt x="1096780" y="214347"/>
                    <a:pt x="1096236" y="214347"/>
                    <a:pt x="1095510" y="214165"/>
                  </a:cubicBezTo>
                  <a:lnTo>
                    <a:pt x="1008755" y="214165"/>
                  </a:lnTo>
                  <a:lnTo>
                    <a:pt x="1008755" y="403466"/>
                  </a:lnTo>
                  <a:cubicBezTo>
                    <a:pt x="1008755" y="438313"/>
                    <a:pt x="1023093" y="454647"/>
                    <a:pt x="1054310" y="454647"/>
                  </a:cubicBezTo>
                  <a:cubicBezTo>
                    <a:pt x="1068830" y="454466"/>
                    <a:pt x="1083350" y="453196"/>
                    <a:pt x="1097869" y="451018"/>
                  </a:cubicBezTo>
                  <a:cubicBezTo>
                    <a:pt x="1101318" y="450292"/>
                    <a:pt x="1104585" y="452288"/>
                    <a:pt x="1105492" y="455736"/>
                  </a:cubicBezTo>
                  <a:cubicBezTo>
                    <a:pt x="1105492" y="456099"/>
                    <a:pt x="1105674" y="456462"/>
                    <a:pt x="1105674" y="456825"/>
                  </a:cubicBezTo>
                  <a:lnTo>
                    <a:pt x="1110755" y="506555"/>
                  </a:lnTo>
                  <a:cubicBezTo>
                    <a:pt x="1111482" y="510004"/>
                    <a:pt x="1109485" y="513271"/>
                    <a:pt x="1106037" y="514178"/>
                  </a:cubicBezTo>
                  <a:cubicBezTo>
                    <a:pt x="1105674" y="514178"/>
                    <a:pt x="1105311" y="514360"/>
                    <a:pt x="1104948" y="514360"/>
                  </a:cubicBezTo>
                  <a:cubicBezTo>
                    <a:pt x="1083168" y="520531"/>
                    <a:pt x="1060844" y="523797"/>
                    <a:pt x="1038157" y="523616"/>
                  </a:cubicBezTo>
                  <a:cubicBezTo>
                    <a:pt x="960477" y="523616"/>
                    <a:pt x="927807" y="481690"/>
                    <a:pt x="927807" y="404192"/>
                  </a:cubicBezTo>
                  <a:lnTo>
                    <a:pt x="927807" y="213984"/>
                  </a:lnTo>
                  <a:lnTo>
                    <a:pt x="872088" y="213984"/>
                  </a:lnTo>
                  <a:close/>
                  <a:moveTo>
                    <a:pt x="1326010" y="207087"/>
                  </a:moveTo>
                  <a:cubicBezTo>
                    <a:pt x="1259038" y="207087"/>
                    <a:pt x="1231995" y="261173"/>
                    <a:pt x="1231995" y="327963"/>
                  </a:cubicBezTo>
                  <a:cubicBezTo>
                    <a:pt x="1231995" y="408911"/>
                    <a:pt x="1258312" y="460274"/>
                    <a:pt x="1325284" y="460274"/>
                  </a:cubicBezTo>
                  <a:cubicBezTo>
                    <a:pt x="1384996" y="460274"/>
                    <a:pt x="1415487" y="408548"/>
                    <a:pt x="1415487" y="333953"/>
                  </a:cubicBezTo>
                  <a:cubicBezTo>
                    <a:pt x="1415487" y="259358"/>
                    <a:pt x="1386448" y="207631"/>
                    <a:pt x="1325284" y="207631"/>
                  </a:cubicBezTo>
                  <a:lnTo>
                    <a:pt x="1326010" y="207087"/>
                  </a:lnTo>
                  <a:close/>
                  <a:moveTo>
                    <a:pt x="1498794" y="332319"/>
                  </a:moveTo>
                  <a:cubicBezTo>
                    <a:pt x="1498794" y="442669"/>
                    <a:pt x="1444708" y="527246"/>
                    <a:pt x="1339985" y="527246"/>
                  </a:cubicBezTo>
                  <a:cubicBezTo>
                    <a:pt x="1298785" y="529424"/>
                    <a:pt x="1259219" y="511637"/>
                    <a:pt x="1233265" y="479512"/>
                  </a:cubicBezTo>
                  <a:lnTo>
                    <a:pt x="1233265" y="649574"/>
                  </a:lnTo>
                  <a:cubicBezTo>
                    <a:pt x="1233265" y="653930"/>
                    <a:pt x="1231087" y="656108"/>
                    <a:pt x="1226187" y="656108"/>
                  </a:cubicBezTo>
                  <a:lnTo>
                    <a:pt x="1159941" y="656108"/>
                  </a:lnTo>
                  <a:cubicBezTo>
                    <a:pt x="1155767" y="656108"/>
                    <a:pt x="1153588" y="653930"/>
                    <a:pt x="1153588" y="648848"/>
                  </a:cubicBezTo>
                  <a:lnTo>
                    <a:pt x="1153588" y="155724"/>
                  </a:lnTo>
                  <a:cubicBezTo>
                    <a:pt x="1153407" y="152094"/>
                    <a:pt x="1156129" y="148827"/>
                    <a:pt x="1159941" y="148645"/>
                  </a:cubicBezTo>
                  <a:cubicBezTo>
                    <a:pt x="1160122" y="148645"/>
                    <a:pt x="1160485" y="148645"/>
                    <a:pt x="1160667" y="148645"/>
                  </a:cubicBezTo>
                  <a:lnTo>
                    <a:pt x="1204952" y="148645"/>
                  </a:lnTo>
                  <a:cubicBezTo>
                    <a:pt x="1208582" y="148282"/>
                    <a:pt x="1211849" y="150642"/>
                    <a:pt x="1212756" y="154272"/>
                  </a:cubicBezTo>
                  <a:lnTo>
                    <a:pt x="1230724" y="197105"/>
                  </a:lnTo>
                  <a:cubicBezTo>
                    <a:pt x="1255952" y="159535"/>
                    <a:pt x="1298604" y="137392"/>
                    <a:pt x="1343978" y="138844"/>
                  </a:cubicBezTo>
                  <a:cubicBezTo>
                    <a:pt x="1448701" y="138844"/>
                    <a:pt x="1498975" y="223966"/>
                    <a:pt x="1498794" y="332319"/>
                  </a:cubicBezTo>
                  <a:lnTo>
                    <a:pt x="1498794" y="332319"/>
                  </a:lnTo>
                  <a:close/>
                  <a:moveTo>
                    <a:pt x="1718404" y="207087"/>
                  </a:moveTo>
                  <a:cubicBezTo>
                    <a:pt x="1649436" y="207087"/>
                    <a:pt x="1625297" y="266073"/>
                    <a:pt x="1625297" y="332319"/>
                  </a:cubicBezTo>
                  <a:cubicBezTo>
                    <a:pt x="1625297" y="398565"/>
                    <a:pt x="1647984" y="458640"/>
                    <a:pt x="1718404" y="458640"/>
                  </a:cubicBezTo>
                  <a:cubicBezTo>
                    <a:pt x="1788824" y="458640"/>
                    <a:pt x="1812237" y="398202"/>
                    <a:pt x="1812237" y="332319"/>
                  </a:cubicBezTo>
                  <a:cubicBezTo>
                    <a:pt x="1812237" y="266436"/>
                    <a:pt x="1788824" y="207087"/>
                    <a:pt x="1718404" y="207087"/>
                  </a:cubicBezTo>
                  <a:close/>
                  <a:moveTo>
                    <a:pt x="1718404" y="527246"/>
                  </a:moveTo>
                  <a:cubicBezTo>
                    <a:pt x="1603154" y="527246"/>
                    <a:pt x="1542534" y="448114"/>
                    <a:pt x="1542534" y="333045"/>
                  </a:cubicBezTo>
                  <a:cubicBezTo>
                    <a:pt x="1542534" y="217977"/>
                    <a:pt x="1607328" y="138844"/>
                    <a:pt x="1719130" y="138844"/>
                  </a:cubicBezTo>
                  <a:cubicBezTo>
                    <a:pt x="1833654" y="138844"/>
                    <a:pt x="1895000" y="219247"/>
                    <a:pt x="1895000" y="332319"/>
                  </a:cubicBezTo>
                  <a:cubicBezTo>
                    <a:pt x="1895000" y="445391"/>
                    <a:pt x="1831657" y="527246"/>
                    <a:pt x="1718404" y="527246"/>
                  </a:cubicBezTo>
                  <a:close/>
                  <a:moveTo>
                    <a:pt x="2094827" y="527246"/>
                  </a:moveTo>
                  <a:cubicBezTo>
                    <a:pt x="2012972" y="527246"/>
                    <a:pt x="1938922" y="491128"/>
                    <a:pt x="1932388" y="409092"/>
                  </a:cubicBezTo>
                  <a:cubicBezTo>
                    <a:pt x="1931662" y="406007"/>
                    <a:pt x="1933658" y="402921"/>
                    <a:pt x="1936744" y="402195"/>
                  </a:cubicBezTo>
                  <a:cubicBezTo>
                    <a:pt x="1937470" y="402014"/>
                    <a:pt x="1938014" y="402014"/>
                    <a:pt x="1938740" y="402014"/>
                  </a:cubicBezTo>
                  <a:lnTo>
                    <a:pt x="2002808" y="402014"/>
                  </a:lnTo>
                  <a:cubicBezTo>
                    <a:pt x="2006438" y="401651"/>
                    <a:pt x="2009705" y="404373"/>
                    <a:pt x="2010068" y="408184"/>
                  </a:cubicBezTo>
                  <a:cubicBezTo>
                    <a:pt x="2010068" y="408366"/>
                    <a:pt x="2010068" y="408366"/>
                    <a:pt x="2010068" y="408548"/>
                  </a:cubicBezTo>
                  <a:cubicBezTo>
                    <a:pt x="2017146" y="448295"/>
                    <a:pt x="2049997" y="463904"/>
                    <a:pt x="2095371" y="463904"/>
                  </a:cubicBezTo>
                  <a:cubicBezTo>
                    <a:pt x="2143831" y="463904"/>
                    <a:pt x="2172326" y="448840"/>
                    <a:pt x="2172326" y="414900"/>
                  </a:cubicBezTo>
                  <a:cubicBezTo>
                    <a:pt x="2172326" y="374971"/>
                    <a:pt x="2130218" y="370615"/>
                    <a:pt x="2075407" y="360814"/>
                  </a:cubicBezTo>
                  <a:cubicBezTo>
                    <a:pt x="1996456" y="353736"/>
                    <a:pt x="1941644" y="318888"/>
                    <a:pt x="1941644" y="252461"/>
                  </a:cubicBezTo>
                  <a:cubicBezTo>
                    <a:pt x="1941644" y="178411"/>
                    <a:pt x="2008616" y="138118"/>
                    <a:pt x="2092467" y="138118"/>
                  </a:cubicBezTo>
                  <a:cubicBezTo>
                    <a:pt x="2184304" y="138118"/>
                    <a:pt x="2238209" y="184400"/>
                    <a:pt x="2244017" y="248468"/>
                  </a:cubicBezTo>
                  <a:cubicBezTo>
                    <a:pt x="2244561" y="251735"/>
                    <a:pt x="2242564" y="254820"/>
                    <a:pt x="2239298" y="255365"/>
                  </a:cubicBezTo>
                  <a:cubicBezTo>
                    <a:pt x="2238753" y="255546"/>
                    <a:pt x="2238209" y="255546"/>
                    <a:pt x="2237483" y="255365"/>
                  </a:cubicBezTo>
                  <a:lnTo>
                    <a:pt x="2175592" y="255365"/>
                  </a:lnTo>
                  <a:cubicBezTo>
                    <a:pt x="2171418" y="255365"/>
                    <a:pt x="2169240" y="253187"/>
                    <a:pt x="2167788" y="248831"/>
                  </a:cubicBezTo>
                  <a:cubicBezTo>
                    <a:pt x="2161254" y="217614"/>
                    <a:pt x="2137115" y="199283"/>
                    <a:pt x="2093738" y="199283"/>
                  </a:cubicBezTo>
                  <a:cubicBezTo>
                    <a:pt x="2044734" y="199283"/>
                    <a:pt x="2018961" y="217251"/>
                    <a:pt x="2018961" y="245564"/>
                  </a:cubicBezTo>
                  <a:cubicBezTo>
                    <a:pt x="2018961" y="273877"/>
                    <a:pt x="2036930" y="284041"/>
                    <a:pt x="2087930" y="291846"/>
                  </a:cubicBezTo>
                  <a:cubicBezTo>
                    <a:pt x="2198279" y="309814"/>
                    <a:pt x="2250369" y="328871"/>
                    <a:pt x="2250369" y="409818"/>
                  </a:cubicBezTo>
                  <a:cubicBezTo>
                    <a:pt x="2250369" y="486772"/>
                    <a:pt x="2187753" y="525794"/>
                    <a:pt x="2095371" y="525794"/>
                  </a:cubicBezTo>
                  <a:lnTo>
                    <a:pt x="2094827" y="527246"/>
                  </a:lnTo>
                  <a:close/>
                  <a:moveTo>
                    <a:pt x="2281405" y="213984"/>
                  </a:moveTo>
                  <a:cubicBezTo>
                    <a:pt x="2277775" y="214347"/>
                    <a:pt x="2274689" y="211624"/>
                    <a:pt x="2274326" y="207994"/>
                  </a:cubicBezTo>
                  <a:cubicBezTo>
                    <a:pt x="2274326" y="207631"/>
                    <a:pt x="2274326" y="207268"/>
                    <a:pt x="2274326" y="206905"/>
                  </a:cubicBezTo>
                  <a:lnTo>
                    <a:pt x="2274326" y="156450"/>
                  </a:lnTo>
                  <a:cubicBezTo>
                    <a:pt x="2273963" y="152820"/>
                    <a:pt x="2276686" y="149734"/>
                    <a:pt x="2280316" y="149371"/>
                  </a:cubicBezTo>
                  <a:cubicBezTo>
                    <a:pt x="2280679" y="149371"/>
                    <a:pt x="2281042" y="149371"/>
                    <a:pt x="2281405" y="149371"/>
                  </a:cubicBezTo>
                  <a:lnTo>
                    <a:pt x="2337668" y="149371"/>
                  </a:lnTo>
                  <a:lnTo>
                    <a:pt x="2337668" y="83125"/>
                  </a:lnTo>
                  <a:cubicBezTo>
                    <a:pt x="2337487" y="79495"/>
                    <a:pt x="2339302" y="76228"/>
                    <a:pt x="2342569" y="74595"/>
                  </a:cubicBezTo>
                  <a:lnTo>
                    <a:pt x="2410267" y="42470"/>
                  </a:lnTo>
                  <a:cubicBezTo>
                    <a:pt x="2415167" y="39748"/>
                    <a:pt x="2418797" y="42470"/>
                    <a:pt x="2418797" y="47552"/>
                  </a:cubicBezTo>
                  <a:lnTo>
                    <a:pt x="2418797" y="149371"/>
                  </a:lnTo>
                  <a:lnTo>
                    <a:pt x="2504826" y="149371"/>
                  </a:lnTo>
                  <a:cubicBezTo>
                    <a:pt x="2508275" y="149008"/>
                    <a:pt x="2511360" y="151368"/>
                    <a:pt x="2511905" y="154816"/>
                  </a:cubicBezTo>
                  <a:cubicBezTo>
                    <a:pt x="2511905" y="155361"/>
                    <a:pt x="2511905" y="155905"/>
                    <a:pt x="2511905" y="156268"/>
                  </a:cubicBezTo>
                  <a:lnTo>
                    <a:pt x="2511905" y="207087"/>
                  </a:lnTo>
                  <a:cubicBezTo>
                    <a:pt x="2512267" y="210535"/>
                    <a:pt x="2509908" y="213621"/>
                    <a:pt x="2506460" y="214165"/>
                  </a:cubicBezTo>
                  <a:cubicBezTo>
                    <a:pt x="2505915" y="214165"/>
                    <a:pt x="2505371" y="214165"/>
                    <a:pt x="2505008" y="214165"/>
                  </a:cubicBezTo>
                  <a:lnTo>
                    <a:pt x="2418616" y="214165"/>
                  </a:lnTo>
                  <a:lnTo>
                    <a:pt x="2418616" y="403466"/>
                  </a:lnTo>
                  <a:cubicBezTo>
                    <a:pt x="2418616" y="438313"/>
                    <a:pt x="2432954" y="454647"/>
                    <a:pt x="2464171" y="454647"/>
                  </a:cubicBezTo>
                  <a:cubicBezTo>
                    <a:pt x="2478691" y="454466"/>
                    <a:pt x="2493210" y="453196"/>
                    <a:pt x="2507730" y="451018"/>
                  </a:cubicBezTo>
                  <a:cubicBezTo>
                    <a:pt x="2511179" y="450292"/>
                    <a:pt x="2514446" y="452288"/>
                    <a:pt x="2515353" y="455736"/>
                  </a:cubicBezTo>
                  <a:cubicBezTo>
                    <a:pt x="2515353" y="456099"/>
                    <a:pt x="2515534" y="456462"/>
                    <a:pt x="2515534" y="456825"/>
                  </a:cubicBezTo>
                  <a:lnTo>
                    <a:pt x="2520616" y="506555"/>
                  </a:lnTo>
                  <a:cubicBezTo>
                    <a:pt x="2521342" y="510004"/>
                    <a:pt x="2519346" y="513271"/>
                    <a:pt x="2515897" y="514178"/>
                  </a:cubicBezTo>
                  <a:cubicBezTo>
                    <a:pt x="2515534" y="514178"/>
                    <a:pt x="2515172" y="514360"/>
                    <a:pt x="2514808" y="514360"/>
                  </a:cubicBezTo>
                  <a:cubicBezTo>
                    <a:pt x="2493029" y="520531"/>
                    <a:pt x="2470523" y="523797"/>
                    <a:pt x="2447836" y="523616"/>
                  </a:cubicBezTo>
                  <a:cubicBezTo>
                    <a:pt x="2370338" y="523616"/>
                    <a:pt x="2337487" y="481690"/>
                    <a:pt x="2337487" y="404192"/>
                  </a:cubicBezTo>
                  <a:lnTo>
                    <a:pt x="2337487" y="213984"/>
                  </a:lnTo>
                  <a:lnTo>
                    <a:pt x="2281405" y="213984"/>
                  </a:lnTo>
                  <a:close/>
                </a:path>
              </a:pathLst>
            </a:custGeom>
            <a:solidFill>
              <a:srgbClr val="FFFFFF"/>
            </a:solidFill>
            <a:ln w="1813"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762FF55-306D-A165-6AEF-CF382A2A5409}"/>
                </a:ext>
              </a:extLst>
            </p:cNvPr>
            <p:cNvSpPr/>
            <p:nvPr/>
          </p:nvSpPr>
          <p:spPr>
            <a:xfrm>
              <a:off x="4110614" y="3009824"/>
              <a:ext cx="4147263" cy="549388"/>
            </a:xfrm>
            <a:custGeom>
              <a:avLst/>
              <a:gdLst>
                <a:gd name="connsiteX0" fmla="*/ 3478734 w 4147263"/>
                <a:gd name="connsiteY0" fmla="*/ 538136 h 549388"/>
                <a:gd name="connsiteX1" fmla="*/ 3472381 w 4147263"/>
                <a:gd name="connsiteY1" fmla="*/ 530876 h 549388"/>
                <a:gd name="connsiteX2" fmla="*/ 3472381 w 4147263"/>
                <a:gd name="connsiteY2" fmla="*/ 496029 h 549388"/>
                <a:gd name="connsiteX3" fmla="*/ 3475830 w 4147263"/>
                <a:gd name="connsiteY3" fmla="*/ 487498 h 549388"/>
                <a:gd name="connsiteX4" fmla="*/ 3633187 w 4147263"/>
                <a:gd name="connsiteY4" fmla="*/ 320885 h 549388"/>
                <a:gd name="connsiteX5" fmla="*/ 3719216 w 4147263"/>
                <a:gd name="connsiteY5" fmla="*/ 170969 h 549388"/>
                <a:gd name="connsiteX6" fmla="*/ 3626653 w 4147263"/>
                <a:gd name="connsiteY6" fmla="*/ 80766 h 549388"/>
                <a:gd name="connsiteX7" fmla="*/ 3522111 w 4147263"/>
                <a:gd name="connsiteY7" fmla="*/ 167521 h 549388"/>
                <a:gd name="connsiteX8" fmla="*/ 3515033 w 4147263"/>
                <a:gd name="connsiteY8" fmla="*/ 173873 h 549388"/>
                <a:gd name="connsiteX9" fmla="*/ 3514851 w 4147263"/>
                <a:gd name="connsiteY9" fmla="*/ 173873 h 549388"/>
                <a:gd name="connsiteX10" fmla="*/ 3478734 w 4147263"/>
                <a:gd name="connsiteY10" fmla="*/ 173873 h 549388"/>
                <a:gd name="connsiteX11" fmla="*/ 3471655 w 4147263"/>
                <a:gd name="connsiteY11" fmla="*/ 166069 h 549388"/>
                <a:gd name="connsiteX12" fmla="*/ 3628105 w 4147263"/>
                <a:gd name="connsiteY12" fmla="*/ 33032 h 549388"/>
                <a:gd name="connsiteX13" fmla="*/ 3773846 w 4147263"/>
                <a:gd name="connsiteY13" fmla="*/ 167521 h 549388"/>
                <a:gd name="connsiteX14" fmla="*/ 3673660 w 4147263"/>
                <a:gd name="connsiteY14" fmla="*/ 349561 h 549388"/>
                <a:gd name="connsiteX15" fmla="*/ 3541168 w 4147263"/>
                <a:gd name="connsiteY15" fmla="*/ 489132 h 549388"/>
                <a:gd name="connsiteX16" fmla="*/ 3773120 w 4147263"/>
                <a:gd name="connsiteY16" fmla="*/ 489132 h 549388"/>
                <a:gd name="connsiteX17" fmla="*/ 3780380 w 4147263"/>
                <a:gd name="connsiteY17" fmla="*/ 494395 h 549388"/>
                <a:gd name="connsiteX18" fmla="*/ 3780380 w 4147263"/>
                <a:gd name="connsiteY18" fmla="*/ 496210 h 549388"/>
                <a:gd name="connsiteX19" fmla="*/ 3780380 w 4147263"/>
                <a:gd name="connsiteY19" fmla="*/ 529606 h 549388"/>
                <a:gd name="connsiteX20" fmla="*/ 3773846 w 4147263"/>
                <a:gd name="connsiteY20" fmla="*/ 536865 h 549388"/>
                <a:gd name="connsiteX21" fmla="*/ 3773120 w 4147263"/>
                <a:gd name="connsiteY21" fmla="*/ 536865 h 549388"/>
                <a:gd name="connsiteX22" fmla="*/ 3479278 w 4147263"/>
                <a:gd name="connsiteY22" fmla="*/ 536865 h 549388"/>
                <a:gd name="connsiteX23" fmla="*/ 3478734 w 4147263"/>
                <a:gd name="connsiteY23" fmla="*/ 538136 h 549388"/>
                <a:gd name="connsiteX24" fmla="*/ 4031570 w 4147263"/>
                <a:gd name="connsiteY24" fmla="*/ 121058 h 549388"/>
                <a:gd name="connsiteX25" fmla="*/ 3853704 w 4147263"/>
                <a:gd name="connsiteY25" fmla="*/ 368800 h 549388"/>
                <a:gd name="connsiteX26" fmla="*/ 4031570 w 4147263"/>
                <a:gd name="connsiteY26" fmla="*/ 368800 h 549388"/>
                <a:gd name="connsiteX27" fmla="*/ 4031570 w 4147263"/>
                <a:gd name="connsiteY27" fmla="*/ 121058 h 549388"/>
                <a:gd name="connsiteX28" fmla="*/ 3798893 w 4147263"/>
                <a:gd name="connsiteY28" fmla="*/ 376604 h 549388"/>
                <a:gd name="connsiteX29" fmla="*/ 3801797 w 4147263"/>
                <a:gd name="connsiteY29" fmla="*/ 367348 h 549388"/>
                <a:gd name="connsiteX30" fmla="*/ 4028667 w 4147263"/>
                <a:gd name="connsiteY30" fmla="*/ 51364 h 549388"/>
                <a:gd name="connsiteX31" fmla="*/ 4037378 w 4147263"/>
                <a:gd name="connsiteY31" fmla="*/ 47189 h 549388"/>
                <a:gd name="connsiteX32" fmla="*/ 4079304 w 4147263"/>
                <a:gd name="connsiteY32" fmla="*/ 47189 h 549388"/>
                <a:gd name="connsiteX33" fmla="*/ 4085838 w 4147263"/>
                <a:gd name="connsiteY33" fmla="*/ 54267 h 549388"/>
                <a:gd name="connsiteX34" fmla="*/ 4085838 w 4147263"/>
                <a:gd name="connsiteY34" fmla="*/ 368800 h 549388"/>
                <a:gd name="connsiteX35" fmla="*/ 4139924 w 4147263"/>
                <a:gd name="connsiteY35" fmla="*/ 368800 h 549388"/>
                <a:gd name="connsiteX36" fmla="*/ 4147184 w 4147263"/>
                <a:gd name="connsiteY36" fmla="*/ 374063 h 549388"/>
                <a:gd name="connsiteX37" fmla="*/ 4147184 w 4147263"/>
                <a:gd name="connsiteY37" fmla="*/ 375878 h 549388"/>
                <a:gd name="connsiteX38" fmla="*/ 4147184 w 4147263"/>
                <a:gd name="connsiteY38" fmla="*/ 403466 h 549388"/>
                <a:gd name="connsiteX39" fmla="*/ 4141557 w 4147263"/>
                <a:gd name="connsiteY39" fmla="*/ 410726 h 549388"/>
                <a:gd name="connsiteX40" fmla="*/ 4140105 w 4147263"/>
                <a:gd name="connsiteY40" fmla="*/ 410726 h 549388"/>
                <a:gd name="connsiteX41" fmla="*/ 4084386 w 4147263"/>
                <a:gd name="connsiteY41" fmla="*/ 410726 h 549388"/>
                <a:gd name="connsiteX42" fmla="*/ 4084386 w 4147263"/>
                <a:gd name="connsiteY42" fmla="*/ 530876 h 549388"/>
                <a:gd name="connsiteX43" fmla="*/ 4077126 w 4147263"/>
                <a:gd name="connsiteY43" fmla="*/ 537410 h 549388"/>
                <a:gd name="connsiteX44" fmla="*/ 4038104 w 4147263"/>
                <a:gd name="connsiteY44" fmla="*/ 537410 h 549388"/>
                <a:gd name="connsiteX45" fmla="*/ 4030844 w 4147263"/>
                <a:gd name="connsiteY45" fmla="*/ 530876 h 549388"/>
                <a:gd name="connsiteX46" fmla="*/ 4030844 w 4147263"/>
                <a:gd name="connsiteY46" fmla="*/ 530150 h 549388"/>
                <a:gd name="connsiteX47" fmla="*/ 4030844 w 4147263"/>
                <a:gd name="connsiteY47" fmla="*/ 410000 h 549388"/>
                <a:gd name="connsiteX48" fmla="*/ 3805789 w 4147263"/>
                <a:gd name="connsiteY48" fmla="*/ 410000 h 549388"/>
                <a:gd name="connsiteX49" fmla="*/ 3798711 w 4147263"/>
                <a:gd name="connsiteY49" fmla="*/ 403647 h 549388"/>
                <a:gd name="connsiteX50" fmla="*/ 3798711 w 4147263"/>
                <a:gd name="connsiteY50" fmla="*/ 402921 h 549388"/>
                <a:gd name="connsiteX51" fmla="*/ 3798711 w 4147263"/>
                <a:gd name="connsiteY51" fmla="*/ 376604 h 549388"/>
                <a:gd name="connsiteX52" fmla="*/ 274603 w 4147263"/>
                <a:gd name="connsiteY52" fmla="*/ 28677 h 549388"/>
                <a:gd name="connsiteX53" fmla="*/ 28676 w 4147263"/>
                <a:gd name="connsiteY53" fmla="*/ 274785 h 549388"/>
                <a:gd name="connsiteX54" fmla="*/ 274785 w 4147263"/>
                <a:gd name="connsiteY54" fmla="*/ 520712 h 549388"/>
                <a:gd name="connsiteX55" fmla="*/ 520712 w 4147263"/>
                <a:gd name="connsiteY55" fmla="*/ 274604 h 549388"/>
                <a:gd name="connsiteX56" fmla="*/ 478605 w 4147263"/>
                <a:gd name="connsiteY56" fmla="*/ 137030 h 549388"/>
                <a:gd name="connsiteX57" fmla="*/ 274603 w 4147263"/>
                <a:gd name="connsiteY57" fmla="*/ 28677 h 549388"/>
                <a:gd name="connsiteX58" fmla="*/ 274603 w 4147263"/>
                <a:gd name="connsiteY58" fmla="*/ 549389 h 549388"/>
                <a:gd name="connsiteX59" fmla="*/ 0 w 4147263"/>
                <a:gd name="connsiteY59" fmla="*/ 274604 h 549388"/>
                <a:gd name="connsiteX60" fmla="*/ 274966 w 4147263"/>
                <a:gd name="connsiteY60" fmla="*/ 0 h 549388"/>
                <a:gd name="connsiteX61" fmla="*/ 549570 w 4147263"/>
                <a:gd name="connsiteY61" fmla="*/ 274604 h 549388"/>
                <a:gd name="connsiteX62" fmla="*/ 274603 w 4147263"/>
                <a:gd name="connsiteY62" fmla="*/ 549389 h 5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47263" h="549388">
                  <a:moveTo>
                    <a:pt x="3478734" y="538136"/>
                  </a:moveTo>
                  <a:cubicBezTo>
                    <a:pt x="3474559" y="538136"/>
                    <a:pt x="3472381" y="535232"/>
                    <a:pt x="3472381" y="530876"/>
                  </a:cubicBezTo>
                  <a:lnTo>
                    <a:pt x="3472381" y="496029"/>
                  </a:lnTo>
                  <a:cubicBezTo>
                    <a:pt x="3472563" y="492943"/>
                    <a:pt x="3473652" y="489858"/>
                    <a:pt x="3475830" y="487498"/>
                  </a:cubicBezTo>
                  <a:cubicBezTo>
                    <a:pt x="3502873" y="460456"/>
                    <a:pt x="3613948" y="338853"/>
                    <a:pt x="3633187" y="320885"/>
                  </a:cubicBezTo>
                  <a:cubicBezTo>
                    <a:pt x="3689269" y="269703"/>
                    <a:pt x="3719216" y="222696"/>
                    <a:pt x="3719216" y="170969"/>
                  </a:cubicBezTo>
                  <a:cubicBezTo>
                    <a:pt x="3719216" y="113254"/>
                    <a:pt x="3683098" y="80766"/>
                    <a:pt x="3626653" y="80766"/>
                  </a:cubicBezTo>
                  <a:cubicBezTo>
                    <a:pt x="3562585" y="80766"/>
                    <a:pt x="3532093" y="111983"/>
                    <a:pt x="3522111" y="167521"/>
                  </a:cubicBezTo>
                  <a:cubicBezTo>
                    <a:pt x="3521930" y="171151"/>
                    <a:pt x="3518844" y="174055"/>
                    <a:pt x="3515033" y="173873"/>
                  </a:cubicBezTo>
                  <a:cubicBezTo>
                    <a:pt x="3515033" y="173873"/>
                    <a:pt x="3514851" y="173873"/>
                    <a:pt x="3514851" y="173873"/>
                  </a:cubicBezTo>
                  <a:lnTo>
                    <a:pt x="3478734" y="173873"/>
                  </a:lnTo>
                  <a:cubicBezTo>
                    <a:pt x="3473833" y="173873"/>
                    <a:pt x="3470929" y="171151"/>
                    <a:pt x="3471655" y="166069"/>
                  </a:cubicBezTo>
                  <a:cubicBezTo>
                    <a:pt x="3483089" y="93834"/>
                    <a:pt x="3529916" y="33032"/>
                    <a:pt x="3628105" y="33032"/>
                  </a:cubicBezTo>
                  <a:cubicBezTo>
                    <a:pt x="3717038" y="33032"/>
                    <a:pt x="3773846" y="86211"/>
                    <a:pt x="3773846" y="167521"/>
                  </a:cubicBezTo>
                  <a:cubicBezTo>
                    <a:pt x="3773846" y="231589"/>
                    <a:pt x="3741177" y="289123"/>
                    <a:pt x="3673660" y="349561"/>
                  </a:cubicBezTo>
                  <a:cubicBezTo>
                    <a:pt x="3660048" y="361722"/>
                    <a:pt x="3555507" y="476972"/>
                    <a:pt x="3541168" y="489132"/>
                  </a:cubicBezTo>
                  <a:lnTo>
                    <a:pt x="3773120" y="489132"/>
                  </a:lnTo>
                  <a:cubicBezTo>
                    <a:pt x="3776568" y="488587"/>
                    <a:pt x="3779835" y="490947"/>
                    <a:pt x="3780380" y="494395"/>
                  </a:cubicBezTo>
                  <a:cubicBezTo>
                    <a:pt x="3780380" y="494940"/>
                    <a:pt x="3780562" y="495484"/>
                    <a:pt x="3780380" y="496210"/>
                  </a:cubicBezTo>
                  <a:lnTo>
                    <a:pt x="3780380" y="529606"/>
                  </a:lnTo>
                  <a:cubicBezTo>
                    <a:pt x="3780562" y="533417"/>
                    <a:pt x="3777658" y="536684"/>
                    <a:pt x="3773846" y="536865"/>
                  </a:cubicBezTo>
                  <a:cubicBezTo>
                    <a:pt x="3773665" y="536865"/>
                    <a:pt x="3773302" y="536865"/>
                    <a:pt x="3773120" y="536865"/>
                  </a:cubicBezTo>
                  <a:lnTo>
                    <a:pt x="3479278" y="536865"/>
                  </a:lnTo>
                  <a:lnTo>
                    <a:pt x="3478734" y="538136"/>
                  </a:lnTo>
                  <a:close/>
                  <a:moveTo>
                    <a:pt x="4031570" y="121058"/>
                  </a:moveTo>
                  <a:lnTo>
                    <a:pt x="3853704" y="368800"/>
                  </a:lnTo>
                  <a:lnTo>
                    <a:pt x="4031570" y="368800"/>
                  </a:lnTo>
                  <a:lnTo>
                    <a:pt x="4031570" y="121058"/>
                  </a:lnTo>
                  <a:close/>
                  <a:moveTo>
                    <a:pt x="3798893" y="376604"/>
                  </a:moveTo>
                  <a:cubicBezTo>
                    <a:pt x="3798711" y="373337"/>
                    <a:pt x="3799800" y="370071"/>
                    <a:pt x="3801797" y="367348"/>
                  </a:cubicBezTo>
                  <a:lnTo>
                    <a:pt x="4028667" y="51364"/>
                  </a:lnTo>
                  <a:cubicBezTo>
                    <a:pt x="4030663" y="48460"/>
                    <a:pt x="4033930" y="46826"/>
                    <a:pt x="4037378" y="47189"/>
                  </a:cubicBezTo>
                  <a:lnTo>
                    <a:pt x="4079304" y="47189"/>
                  </a:lnTo>
                  <a:cubicBezTo>
                    <a:pt x="4083660" y="47189"/>
                    <a:pt x="4085838" y="49186"/>
                    <a:pt x="4085838" y="54267"/>
                  </a:cubicBezTo>
                  <a:lnTo>
                    <a:pt x="4085838" y="368800"/>
                  </a:lnTo>
                  <a:lnTo>
                    <a:pt x="4139924" y="368800"/>
                  </a:lnTo>
                  <a:cubicBezTo>
                    <a:pt x="4143372" y="368256"/>
                    <a:pt x="4146639" y="370615"/>
                    <a:pt x="4147184" y="374063"/>
                  </a:cubicBezTo>
                  <a:cubicBezTo>
                    <a:pt x="4147184" y="374608"/>
                    <a:pt x="4147365" y="375152"/>
                    <a:pt x="4147184" y="375878"/>
                  </a:cubicBezTo>
                  <a:lnTo>
                    <a:pt x="4147184" y="403466"/>
                  </a:lnTo>
                  <a:cubicBezTo>
                    <a:pt x="4147546" y="407096"/>
                    <a:pt x="4145005" y="410181"/>
                    <a:pt x="4141557" y="410726"/>
                  </a:cubicBezTo>
                  <a:cubicBezTo>
                    <a:pt x="4141012" y="410726"/>
                    <a:pt x="4140468" y="410726"/>
                    <a:pt x="4140105" y="410726"/>
                  </a:cubicBezTo>
                  <a:lnTo>
                    <a:pt x="4084386" y="410726"/>
                  </a:lnTo>
                  <a:lnTo>
                    <a:pt x="4084386" y="530876"/>
                  </a:lnTo>
                  <a:cubicBezTo>
                    <a:pt x="4084386" y="535232"/>
                    <a:pt x="4082208" y="537410"/>
                    <a:pt x="4077126" y="537410"/>
                  </a:cubicBezTo>
                  <a:lnTo>
                    <a:pt x="4038104" y="537410"/>
                  </a:lnTo>
                  <a:cubicBezTo>
                    <a:pt x="4034293" y="537591"/>
                    <a:pt x="4031026" y="534687"/>
                    <a:pt x="4030844" y="530876"/>
                  </a:cubicBezTo>
                  <a:cubicBezTo>
                    <a:pt x="4030844" y="530695"/>
                    <a:pt x="4030844" y="530332"/>
                    <a:pt x="4030844" y="530150"/>
                  </a:cubicBezTo>
                  <a:lnTo>
                    <a:pt x="4030844" y="410000"/>
                  </a:lnTo>
                  <a:lnTo>
                    <a:pt x="3805789" y="410000"/>
                  </a:lnTo>
                  <a:cubicBezTo>
                    <a:pt x="3802160" y="410181"/>
                    <a:pt x="3798893" y="407459"/>
                    <a:pt x="3798711" y="403647"/>
                  </a:cubicBezTo>
                  <a:cubicBezTo>
                    <a:pt x="3798711" y="403466"/>
                    <a:pt x="3798711" y="403103"/>
                    <a:pt x="3798711" y="402921"/>
                  </a:cubicBezTo>
                  <a:lnTo>
                    <a:pt x="3798711" y="376604"/>
                  </a:lnTo>
                  <a:close/>
                  <a:moveTo>
                    <a:pt x="274603" y="28677"/>
                  </a:moveTo>
                  <a:cubicBezTo>
                    <a:pt x="138663" y="28677"/>
                    <a:pt x="28676" y="138845"/>
                    <a:pt x="28676" y="274785"/>
                  </a:cubicBezTo>
                  <a:cubicBezTo>
                    <a:pt x="28676" y="410726"/>
                    <a:pt x="138844" y="520712"/>
                    <a:pt x="274785" y="520712"/>
                  </a:cubicBezTo>
                  <a:cubicBezTo>
                    <a:pt x="410725" y="520712"/>
                    <a:pt x="520712" y="410544"/>
                    <a:pt x="520712" y="274604"/>
                  </a:cubicBezTo>
                  <a:cubicBezTo>
                    <a:pt x="520712" y="225600"/>
                    <a:pt x="506011" y="177685"/>
                    <a:pt x="478605" y="137030"/>
                  </a:cubicBezTo>
                  <a:cubicBezTo>
                    <a:pt x="432868" y="69150"/>
                    <a:pt x="356458" y="28677"/>
                    <a:pt x="274603" y="28677"/>
                  </a:cubicBezTo>
                  <a:close/>
                  <a:moveTo>
                    <a:pt x="274603" y="549389"/>
                  </a:moveTo>
                  <a:cubicBezTo>
                    <a:pt x="122873" y="549207"/>
                    <a:pt x="0" y="426153"/>
                    <a:pt x="0" y="274604"/>
                  </a:cubicBezTo>
                  <a:cubicBezTo>
                    <a:pt x="0" y="123054"/>
                    <a:pt x="123236" y="-181"/>
                    <a:pt x="274966" y="0"/>
                  </a:cubicBezTo>
                  <a:cubicBezTo>
                    <a:pt x="426516" y="182"/>
                    <a:pt x="549388" y="122873"/>
                    <a:pt x="549570" y="274604"/>
                  </a:cubicBezTo>
                  <a:cubicBezTo>
                    <a:pt x="549388" y="426153"/>
                    <a:pt x="426334" y="549207"/>
                    <a:pt x="274603" y="549389"/>
                  </a:cubicBezTo>
                  <a:close/>
                </a:path>
              </a:pathLst>
            </a:custGeom>
            <a:solidFill>
              <a:srgbClr val="1AC0C6"/>
            </a:solidFill>
            <a:ln w="1813"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CD99E1EC-6E13-5B3C-59AA-727C7AC51D5C}"/>
                </a:ext>
              </a:extLst>
            </p:cNvPr>
            <p:cNvSpPr/>
            <p:nvPr/>
          </p:nvSpPr>
          <p:spPr>
            <a:xfrm>
              <a:off x="3954528" y="2853556"/>
              <a:ext cx="861742" cy="861743"/>
            </a:xfrm>
            <a:custGeom>
              <a:avLst/>
              <a:gdLst>
                <a:gd name="connsiteX0" fmla="*/ 430690 w 861742"/>
                <a:gd name="connsiteY0" fmla="*/ 28495 h 861743"/>
                <a:gd name="connsiteX1" fmla="*/ 28132 w 861742"/>
                <a:gd name="connsiteY1" fmla="*/ 430509 h 861743"/>
                <a:gd name="connsiteX2" fmla="*/ 429964 w 861742"/>
                <a:gd name="connsiteY2" fmla="*/ 833248 h 861743"/>
                <a:gd name="connsiteX3" fmla="*/ 832522 w 861742"/>
                <a:gd name="connsiteY3" fmla="*/ 431235 h 861743"/>
                <a:gd name="connsiteX4" fmla="*/ 763917 w 861742"/>
                <a:gd name="connsiteY4" fmla="*/ 206179 h 861743"/>
                <a:gd name="connsiteX5" fmla="*/ 430690 w 861742"/>
                <a:gd name="connsiteY5" fmla="*/ 28495 h 861743"/>
                <a:gd name="connsiteX6" fmla="*/ 430690 w 861742"/>
                <a:gd name="connsiteY6" fmla="*/ 861743 h 861743"/>
                <a:gd name="connsiteX7" fmla="*/ 0 w 861742"/>
                <a:gd name="connsiteY7" fmla="*/ 430690 h 861743"/>
                <a:gd name="connsiteX8" fmla="*/ 431053 w 861742"/>
                <a:gd name="connsiteY8" fmla="*/ 0 h 861743"/>
                <a:gd name="connsiteX9" fmla="*/ 861743 w 861742"/>
                <a:gd name="connsiteY9" fmla="*/ 430690 h 861743"/>
                <a:gd name="connsiteX10" fmla="*/ 430690 w 861742"/>
                <a:gd name="connsiteY10" fmla="*/ 861743 h 86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742" h="861743">
                  <a:moveTo>
                    <a:pt x="430690" y="28495"/>
                  </a:moveTo>
                  <a:cubicBezTo>
                    <a:pt x="208539" y="28313"/>
                    <a:pt x="28313" y="208357"/>
                    <a:pt x="28132" y="430509"/>
                  </a:cubicBezTo>
                  <a:cubicBezTo>
                    <a:pt x="27950" y="652660"/>
                    <a:pt x="207813" y="833067"/>
                    <a:pt x="429964" y="833248"/>
                  </a:cubicBezTo>
                  <a:cubicBezTo>
                    <a:pt x="652115" y="833430"/>
                    <a:pt x="832341" y="653386"/>
                    <a:pt x="832522" y="431235"/>
                  </a:cubicBezTo>
                  <a:cubicBezTo>
                    <a:pt x="832522" y="351013"/>
                    <a:pt x="808746" y="272607"/>
                    <a:pt x="763917" y="206179"/>
                  </a:cubicBezTo>
                  <a:cubicBezTo>
                    <a:pt x="689322" y="95285"/>
                    <a:pt x="564453" y="28676"/>
                    <a:pt x="430690" y="28495"/>
                  </a:cubicBezTo>
                  <a:close/>
                  <a:moveTo>
                    <a:pt x="430690" y="861743"/>
                  </a:moveTo>
                  <a:cubicBezTo>
                    <a:pt x="192749" y="861562"/>
                    <a:pt x="0" y="668631"/>
                    <a:pt x="0" y="430690"/>
                  </a:cubicBezTo>
                  <a:cubicBezTo>
                    <a:pt x="0" y="192749"/>
                    <a:pt x="193112" y="0"/>
                    <a:pt x="431053" y="0"/>
                  </a:cubicBezTo>
                  <a:cubicBezTo>
                    <a:pt x="668813" y="181"/>
                    <a:pt x="861561" y="192930"/>
                    <a:pt x="861743" y="430690"/>
                  </a:cubicBezTo>
                  <a:cubicBezTo>
                    <a:pt x="861380" y="668631"/>
                    <a:pt x="668631" y="861380"/>
                    <a:pt x="430690" y="861743"/>
                  </a:cubicBezTo>
                  <a:close/>
                </a:path>
              </a:pathLst>
            </a:custGeom>
            <a:solidFill>
              <a:srgbClr val="1AC0C6"/>
            </a:solidFill>
            <a:ln w="181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7E7226E2-127C-EB57-21EB-4CC79A5DD0FD}"/>
                </a:ext>
              </a:extLst>
            </p:cNvPr>
            <p:cNvSpPr/>
            <p:nvPr/>
          </p:nvSpPr>
          <p:spPr>
            <a:xfrm>
              <a:off x="3933474" y="2833045"/>
              <a:ext cx="903250" cy="902400"/>
            </a:xfrm>
            <a:custGeom>
              <a:avLst/>
              <a:gdLst>
                <a:gd name="connsiteX0" fmla="*/ 451744 w 903250"/>
                <a:gd name="connsiteY0" fmla="*/ 902400 h 902400"/>
                <a:gd name="connsiteX1" fmla="*/ 1 w 903250"/>
                <a:gd name="connsiteY1" fmla="*/ 451746 h 902400"/>
                <a:gd name="connsiteX2" fmla="*/ 367893 w 903250"/>
                <a:gd name="connsiteY2" fmla="*/ 7806 h 902400"/>
                <a:gd name="connsiteX3" fmla="*/ 451744 w 903250"/>
                <a:gd name="connsiteY3" fmla="*/ 2 h 902400"/>
                <a:gd name="connsiteX4" fmla="*/ 623258 w 903250"/>
                <a:gd name="connsiteY4" fmla="*/ 33942 h 902400"/>
                <a:gd name="connsiteX5" fmla="*/ 596215 w 903250"/>
                <a:gd name="connsiteY5" fmla="*/ 98010 h 902400"/>
                <a:gd name="connsiteX6" fmla="*/ 451744 w 903250"/>
                <a:gd name="connsiteY6" fmla="*/ 69515 h 902400"/>
                <a:gd name="connsiteX7" fmla="*/ 380598 w 903250"/>
                <a:gd name="connsiteY7" fmla="*/ 76049 h 902400"/>
                <a:gd name="connsiteX8" fmla="*/ 75684 w 903250"/>
                <a:gd name="connsiteY8" fmla="*/ 521985 h 902400"/>
                <a:gd name="connsiteX9" fmla="*/ 521802 w 903250"/>
                <a:gd name="connsiteY9" fmla="*/ 826898 h 902400"/>
                <a:gd name="connsiteX10" fmla="*/ 826715 w 903250"/>
                <a:gd name="connsiteY10" fmla="*/ 380781 h 902400"/>
                <a:gd name="connsiteX11" fmla="*/ 768273 w 903250"/>
                <a:gd name="connsiteY11" fmla="*/ 238306 h 902400"/>
                <a:gd name="connsiteX12" fmla="*/ 825807 w 903250"/>
                <a:gd name="connsiteY12" fmla="*/ 198377 h 902400"/>
                <a:gd name="connsiteX13" fmla="*/ 704750 w 903250"/>
                <a:gd name="connsiteY13" fmla="*/ 824901 h 902400"/>
                <a:gd name="connsiteX14" fmla="*/ 451744 w 903250"/>
                <a:gd name="connsiteY14" fmla="*/ 902400 h 9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3250" h="902400">
                  <a:moveTo>
                    <a:pt x="451744" y="902400"/>
                  </a:moveTo>
                  <a:cubicBezTo>
                    <a:pt x="202550" y="902763"/>
                    <a:pt x="364" y="700940"/>
                    <a:pt x="1" y="451746"/>
                  </a:cubicBezTo>
                  <a:cubicBezTo>
                    <a:pt x="-362" y="234495"/>
                    <a:pt x="154272" y="47917"/>
                    <a:pt x="367893" y="7806"/>
                  </a:cubicBezTo>
                  <a:cubicBezTo>
                    <a:pt x="395662" y="2725"/>
                    <a:pt x="423612" y="2"/>
                    <a:pt x="451744" y="2"/>
                  </a:cubicBezTo>
                  <a:cubicBezTo>
                    <a:pt x="510549" y="-179"/>
                    <a:pt x="568809" y="11436"/>
                    <a:pt x="623258" y="33942"/>
                  </a:cubicBezTo>
                  <a:lnTo>
                    <a:pt x="596215" y="98010"/>
                  </a:lnTo>
                  <a:cubicBezTo>
                    <a:pt x="550478" y="79134"/>
                    <a:pt x="501293" y="69515"/>
                    <a:pt x="451744" y="69515"/>
                  </a:cubicBezTo>
                  <a:cubicBezTo>
                    <a:pt x="427968" y="69515"/>
                    <a:pt x="404011" y="71693"/>
                    <a:pt x="380598" y="76049"/>
                  </a:cubicBezTo>
                  <a:cubicBezTo>
                    <a:pt x="173329" y="114889"/>
                    <a:pt x="36663" y="314716"/>
                    <a:pt x="75684" y="521985"/>
                  </a:cubicBezTo>
                  <a:cubicBezTo>
                    <a:pt x="114706" y="729253"/>
                    <a:pt x="314352" y="865920"/>
                    <a:pt x="521802" y="826898"/>
                  </a:cubicBezTo>
                  <a:cubicBezTo>
                    <a:pt x="729252" y="787876"/>
                    <a:pt x="865737" y="588231"/>
                    <a:pt x="826715" y="380781"/>
                  </a:cubicBezTo>
                  <a:cubicBezTo>
                    <a:pt x="817096" y="329780"/>
                    <a:pt x="797313" y="281321"/>
                    <a:pt x="768273" y="238306"/>
                  </a:cubicBezTo>
                  <a:lnTo>
                    <a:pt x="825807" y="198377"/>
                  </a:lnTo>
                  <a:cubicBezTo>
                    <a:pt x="965378" y="404920"/>
                    <a:pt x="911111" y="685331"/>
                    <a:pt x="704750" y="824901"/>
                  </a:cubicBezTo>
                  <a:cubicBezTo>
                    <a:pt x="630155" y="875539"/>
                    <a:pt x="541948" y="902400"/>
                    <a:pt x="451744" y="902400"/>
                  </a:cubicBezTo>
                  <a:close/>
                </a:path>
              </a:pathLst>
            </a:custGeom>
            <a:solidFill>
              <a:srgbClr val="FFFFFF"/>
            </a:solidFill>
            <a:ln w="181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68420772-C32D-7121-5B0D-17CEA9551C9A}"/>
                </a:ext>
              </a:extLst>
            </p:cNvPr>
            <p:cNvSpPr/>
            <p:nvPr/>
          </p:nvSpPr>
          <p:spPr>
            <a:xfrm>
              <a:off x="4091373" y="2989316"/>
              <a:ext cx="589301" cy="590043"/>
            </a:xfrm>
            <a:custGeom>
              <a:avLst/>
              <a:gdLst>
                <a:gd name="connsiteX0" fmla="*/ 293845 w 589301"/>
                <a:gd name="connsiteY0" fmla="*/ 590044 h 590043"/>
                <a:gd name="connsiteX1" fmla="*/ 3 w 589301"/>
                <a:gd name="connsiteY1" fmla="*/ 293842 h 590043"/>
                <a:gd name="connsiteX2" fmla="*/ 239759 w 589301"/>
                <a:gd name="connsiteY2" fmla="*/ 5082 h 590043"/>
                <a:gd name="connsiteX3" fmla="*/ 293845 w 589301"/>
                <a:gd name="connsiteY3" fmla="*/ 0 h 590043"/>
                <a:gd name="connsiteX4" fmla="*/ 406010 w 589301"/>
                <a:gd name="connsiteY4" fmla="*/ 21961 h 590043"/>
                <a:gd name="connsiteX5" fmla="*/ 379693 w 589301"/>
                <a:gd name="connsiteY5" fmla="*/ 86211 h 590043"/>
                <a:gd name="connsiteX6" fmla="*/ 84943 w 589301"/>
                <a:gd name="connsiteY6" fmla="*/ 209809 h 590043"/>
                <a:gd name="connsiteX7" fmla="*/ 208542 w 589301"/>
                <a:gd name="connsiteY7" fmla="*/ 504559 h 590043"/>
                <a:gd name="connsiteX8" fmla="*/ 503291 w 589301"/>
                <a:gd name="connsiteY8" fmla="*/ 380960 h 590043"/>
                <a:gd name="connsiteX9" fmla="*/ 481149 w 589301"/>
                <a:gd name="connsiteY9" fmla="*/ 168610 h 590043"/>
                <a:gd name="connsiteX10" fmla="*/ 538683 w 589301"/>
                <a:gd name="connsiteY10" fmla="*/ 129770 h 590043"/>
                <a:gd name="connsiteX11" fmla="*/ 459188 w 589301"/>
                <a:gd name="connsiteY11" fmla="*/ 539406 h 590043"/>
                <a:gd name="connsiteX12" fmla="*/ 293845 w 589301"/>
                <a:gd name="connsiteY12" fmla="*/ 590044 h 59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301" h="590043">
                  <a:moveTo>
                    <a:pt x="293845" y="590044"/>
                  </a:moveTo>
                  <a:cubicBezTo>
                    <a:pt x="130862" y="589318"/>
                    <a:pt x="-723" y="456825"/>
                    <a:pt x="3" y="293842"/>
                  </a:cubicBezTo>
                  <a:cubicBezTo>
                    <a:pt x="547" y="152638"/>
                    <a:pt x="101096" y="31580"/>
                    <a:pt x="239759" y="5082"/>
                  </a:cubicBezTo>
                  <a:cubicBezTo>
                    <a:pt x="257546" y="1633"/>
                    <a:pt x="275695" y="0"/>
                    <a:pt x="293845" y="0"/>
                  </a:cubicBezTo>
                  <a:cubicBezTo>
                    <a:pt x="332322" y="0"/>
                    <a:pt x="370436" y="7441"/>
                    <a:pt x="406010" y="21961"/>
                  </a:cubicBezTo>
                  <a:lnTo>
                    <a:pt x="379693" y="86211"/>
                  </a:lnTo>
                  <a:cubicBezTo>
                    <a:pt x="264261" y="39022"/>
                    <a:pt x="132314" y="94196"/>
                    <a:pt x="84943" y="209809"/>
                  </a:cubicBezTo>
                  <a:cubicBezTo>
                    <a:pt x="37573" y="325422"/>
                    <a:pt x="92929" y="457188"/>
                    <a:pt x="208542" y="504559"/>
                  </a:cubicBezTo>
                  <a:cubicBezTo>
                    <a:pt x="323973" y="551748"/>
                    <a:pt x="455921" y="496573"/>
                    <a:pt x="503291" y="380960"/>
                  </a:cubicBezTo>
                  <a:cubicBezTo>
                    <a:pt x="531968" y="310903"/>
                    <a:pt x="523619" y="231226"/>
                    <a:pt x="481149" y="168610"/>
                  </a:cubicBezTo>
                  <a:lnTo>
                    <a:pt x="538683" y="129770"/>
                  </a:lnTo>
                  <a:cubicBezTo>
                    <a:pt x="629976" y="264803"/>
                    <a:pt x="594402" y="448295"/>
                    <a:pt x="459188" y="539406"/>
                  </a:cubicBezTo>
                  <a:cubicBezTo>
                    <a:pt x="410365" y="572438"/>
                    <a:pt x="352831" y="590044"/>
                    <a:pt x="293845" y="590044"/>
                  </a:cubicBezTo>
                  <a:close/>
                </a:path>
              </a:pathLst>
            </a:custGeom>
            <a:solidFill>
              <a:srgbClr val="FFFFFF"/>
            </a:solidFill>
            <a:ln w="181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52A329-9D16-C10D-00A4-C45A98A8D97F}"/>
                </a:ext>
              </a:extLst>
            </p:cNvPr>
            <p:cNvSpPr/>
            <p:nvPr/>
          </p:nvSpPr>
          <p:spPr>
            <a:xfrm>
              <a:off x="4251818" y="3151028"/>
              <a:ext cx="266799" cy="267162"/>
            </a:xfrm>
            <a:custGeom>
              <a:avLst/>
              <a:gdLst>
                <a:gd name="connsiteX0" fmla="*/ 133400 w 266799"/>
                <a:gd name="connsiteY0" fmla="*/ 169336 h 267162"/>
                <a:gd name="connsiteX1" fmla="*/ 97282 w 266799"/>
                <a:gd name="connsiteY1" fmla="*/ 133218 h 267162"/>
                <a:gd name="connsiteX2" fmla="*/ 133400 w 266799"/>
                <a:gd name="connsiteY2" fmla="*/ 97100 h 267162"/>
                <a:gd name="connsiteX3" fmla="*/ 169517 w 266799"/>
                <a:gd name="connsiteY3" fmla="*/ 133218 h 267162"/>
                <a:gd name="connsiteX4" fmla="*/ 133400 w 266799"/>
                <a:gd name="connsiteY4" fmla="*/ 169336 h 267162"/>
                <a:gd name="connsiteX5" fmla="*/ 133400 w 266799"/>
                <a:gd name="connsiteY5" fmla="*/ 363 h 267162"/>
                <a:gd name="connsiteX6" fmla="*/ 0 w 266799"/>
                <a:gd name="connsiteY6" fmla="*/ 133763 h 267162"/>
                <a:gd name="connsiteX7" fmla="*/ 133400 w 266799"/>
                <a:gd name="connsiteY7" fmla="*/ 267162 h 267162"/>
                <a:gd name="connsiteX8" fmla="*/ 266799 w 266799"/>
                <a:gd name="connsiteY8" fmla="*/ 133763 h 267162"/>
                <a:gd name="connsiteX9" fmla="*/ 266799 w 266799"/>
                <a:gd name="connsiteY9" fmla="*/ 133218 h 267162"/>
                <a:gd name="connsiteX10" fmla="*/ 133944 w 266799"/>
                <a:gd name="connsiteY10" fmla="*/ 0 h 267162"/>
                <a:gd name="connsiteX11" fmla="*/ 133400 w 266799"/>
                <a:gd name="connsiteY11" fmla="*/ 0 h 267162"/>
                <a:gd name="connsiteX12" fmla="*/ 133400 w 266799"/>
                <a:gd name="connsiteY12" fmla="*/ 363 h 26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99" h="267162">
                  <a:moveTo>
                    <a:pt x="133400" y="169336"/>
                  </a:moveTo>
                  <a:cubicBezTo>
                    <a:pt x="113435" y="169336"/>
                    <a:pt x="97282" y="153183"/>
                    <a:pt x="97282" y="133218"/>
                  </a:cubicBezTo>
                  <a:cubicBezTo>
                    <a:pt x="97282" y="113253"/>
                    <a:pt x="113435" y="97100"/>
                    <a:pt x="133400" y="97100"/>
                  </a:cubicBezTo>
                  <a:cubicBezTo>
                    <a:pt x="153364" y="97100"/>
                    <a:pt x="169517" y="113253"/>
                    <a:pt x="169517" y="133218"/>
                  </a:cubicBezTo>
                  <a:cubicBezTo>
                    <a:pt x="169517" y="153183"/>
                    <a:pt x="153364" y="169336"/>
                    <a:pt x="133400" y="169336"/>
                  </a:cubicBezTo>
                  <a:close/>
                  <a:moveTo>
                    <a:pt x="133400" y="363"/>
                  </a:moveTo>
                  <a:cubicBezTo>
                    <a:pt x="59712" y="363"/>
                    <a:pt x="0" y="60075"/>
                    <a:pt x="0" y="133763"/>
                  </a:cubicBezTo>
                  <a:cubicBezTo>
                    <a:pt x="0" y="207450"/>
                    <a:pt x="59712" y="267162"/>
                    <a:pt x="133400" y="267162"/>
                  </a:cubicBezTo>
                  <a:cubicBezTo>
                    <a:pt x="207087" y="267162"/>
                    <a:pt x="266799" y="207450"/>
                    <a:pt x="266799" y="133763"/>
                  </a:cubicBezTo>
                  <a:cubicBezTo>
                    <a:pt x="266799" y="133581"/>
                    <a:pt x="266799" y="133400"/>
                    <a:pt x="266799" y="133218"/>
                  </a:cubicBezTo>
                  <a:cubicBezTo>
                    <a:pt x="266981" y="59712"/>
                    <a:pt x="207450" y="181"/>
                    <a:pt x="133944" y="0"/>
                  </a:cubicBezTo>
                  <a:cubicBezTo>
                    <a:pt x="133763" y="0"/>
                    <a:pt x="133581" y="0"/>
                    <a:pt x="133400" y="0"/>
                  </a:cubicBezTo>
                  <a:lnTo>
                    <a:pt x="133400" y="363"/>
                  </a:lnTo>
                  <a:close/>
                </a:path>
              </a:pathLst>
            </a:custGeom>
            <a:solidFill>
              <a:srgbClr val="FFFFFF"/>
            </a:solidFill>
            <a:ln w="1813" cap="flat">
              <a:noFill/>
              <a:prstDash val="solid"/>
              <a:miter/>
            </a:ln>
          </p:spPr>
          <p:txBody>
            <a:bodyPr rtlCol="0" anchor="ctr"/>
            <a:lstStyle/>
            <a:p>
              <a:endParaRPr lang="en-GB"/>
            </a:p>
          </p:txBody>
        </p:sp>
      </p:grpSp>
    </p:spTree>
    <p:extLst>
      <p:ext uri="{BB962C8B-B14F-4D97-AF65-F5344CB8AC3E}">
        <p14:creationId xmlns:p14="http://schemas.microsoft.com/office/powerpoint/2010/main" val="75114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post cover">
    <p:spTree>
      <p:nvGrpSpPr>
        <p:cNvPr id="1" name=""/>
        <p:cNvGrpSpPr/>
        <p:nvPr/>
      </p:nvGrpSpPr>
      <p:grpSpPr>
        <a:xfrm>
          <a:off x="0" y="0"/>
          <a:ext cx="0" cy="0"/>
          <a:chOff x="0" y="0"/>
          <a:chExt cx="0" cy="0"/>
        </a:xfrm>
      </p:grpSpPr>
      <p:pic>
        <p:nvPicPr>
          <p:cNvPr id="16" name="bg object 16"/>
          <p:cNvPicPr/>
          <p:nvPr/>
        </p:nvPicPr>
        <p:blipFill>
          <a:blip r:embed="rId2" cstate="screen">
            <a:grayscl/>
            <a:extLst>
              <a:ext uri="{28A0092B-C50C-407E-A947-70E740481C1C}">
                <a14:useLocalDpi xmlns:a14="http://schemas.microsoft.com/office/drawing/2010/main"/>
              </a:ext>
            </a:extLst>
          </a:blip>
          <a:stretch>
            <a:fillRect/>
          </a:stretch>
        </p:blipFill>
        <p:spPr>
          <a:xfrm>
            <a:off x="0" y="0"/>
            <a:ext cx="12193193" cy="6858000"/>
          </a:xfrm>
          <a:prstGeom prst="rect">
            <a:avLst/>
          </a:prstGeom>
        </p:spPr>
      </p:pic>
      <p:sp>
        <p:nvSpPr>
          <p:cNvPr id="17" name="bg object 17"/>
          <p:cNvSpPr/>
          <p:nvPr/>
        </p:nvSpPr>
        <p:spPr>
          <a:xfrm>
            <a:off x="-24318" y="0"/>
            <a:ext cx="12193270" cy="6858000"/>
          </a:xfrm>
          <a:custGeom>
            <a:avLst/>
            <a:gdLst/>
            <a:ahLst/>
            <a:cxnLst/>
            <a:rect l="l" t="t" r="r" b="b"/>
            <a:pathLst>
              <a:path w="12193270" h="6858000">
                <a:moveTo>
                  <a:pt x="12193193" y="0"/>
                </a:moveTo>
                <a:lnTo>
                  <a:pt x="0" y="0"/>
                </a:lnTo>
                <a:lnTo>
                  <a:pt x="0" y="6858000"/>
                </a:lnTo>
                <a:lnTo>
                  <a:pt x="12193193" y="6858000"/>
                </a:lnTo>
                <a:lnTo>
                  <a:pt x="12193193" y="0"/>
                </a:lnTo>
                <a:close/>
              </a:path>
            </a:pathLst>
          </a:custGeom>
          <a:solidFill>
            <a:srgbClr val="134A64">
              <a:alpha val="79998"/>
            </a:srgbClr>
          </a:solidFill>
        </p:spPr>
        <p:txBody>
          <a:bodyPr wrap="square" lIns="0" tIns="0" rIns="0" bIns="0" rtlCol="0"/>
          <a:lstStyle/>
          <a:p>
            <a:endParaRPr/>
          </a:p>
        </p:txBody>
      </p:sp>
      <p:sp>
        <p:nvSpPr>
          <p:cNvPr id="7" name="Holder 2">
            <a:extLst>
              <a:ext uri="{FF2B5EF4-FFF2-40B4-BE49-F238E27FC236}">
                <a16:creationId xmlns:a16="http://schemas.microsoft.com/office/drawing/2014/main" id="{4589D3E5-CE0B-A8C3-DFC9-937D18B6FAF7}"/>
              </a:ext>
            </a:extLst>
          </p:cNvPr>
          <p:cNvSpPr>
            <a:spLocks noGrp="1"/>
          </p:cNvSpPr>
          <p:nvPr>
            <p:ph type="ctrTitle"/>
          </p:nvPr>
        </p:nvSpPr>
        <p:spPr>
          <a:xfrm>
            <a:off x="707298" y="3162102"/>
            <a:ext cx="9884501" cy="769441"/>
          </a:xfrm>
          <a:prstGeom prst="rect">
            <a:avLst/>
          </a:prstGeom>
        </p:spPr>
        <p:txBody>
          <a:bodyPr wrap="square" lIns="0" tIns="0" rIns="0" bIns="0">
            <a:normAutofit/>
          </a:bodyPr>
          <a:lstStyle>
            <a:lvl1pPr fontAlgn="b">
              <a:defRPr sz="5000" b="1" i="0" baseline="0">
                <a:solidFill>
                  <a:schemeClr val="bg1"/>
                </a:solidFill>
                <a:latin typeface="Calibri"/>
                <a:cs typeface="Calibri"/>
              </a:defRPr>
            </a:lvl1pPr>
          </a:lstStyle>
          <a:p>
            <a:r>
              <a:rPr lang="en-US"/>
              <a:t>Click to edit Master title style</a:t>
            </a:r>
            <a:endParaRPr/>
          </a:p>
        </p:txBody>
      </p:sp>
      <p:sp>
        <p:nvSpPr>
          <p:cNvPr id="8" name="Holder 3">
            <a:extLst>
              <a:ext uri="{FF2B5EF4-FFF2-40B4-BE49-F238E27FC236}">
                <a16:creationId xmlns:a16="http://schemas.microsoft.com/office/drawing/2014/main" id="{38A0BDBC-02E1-FC8C-A3C7-DBFB4DF398C1}"/>
              </a:ext>
            </a:extLst>
          </p:cNvPr>
          <p:cNvSpPr>
            <a:spLocks noGrp="1"/>
          </p:cNvSpPr>
          <p:nvPr>
            <p:ph type="subTitle" idx="4"/>
          </p:nvPr>
        </p:nvSpPr>
        <p:spPr>
          <a:xfrm>
            <a:off x="720000" y="4139668"/>
            <a:ext cx="9884501" cy="384721"/>
          </a:xfrm>
          <a:prstGeom prst="rect">
            <a:avLst/>
          </a:prstGeom>
        </p:spPr>
        <p:txBody>
          <a:bodyPr wrap="square" lIns="0" tIns="0" rIns="0" bIns="0">
            <a:normAutofit/>
          </a:bodyPr>
          <a:lstStyle>
            <a:lvl1pPr fontAlgn="t">
              <a:defRPr sz="2500" u="none" baseline="0">
                <a:solidFill>
                  <a:srgbClr val="2AC0C5"/>
                </a:solidFill>
                <a:uFillTx/>
                <a:latin typeface="Calibri" panose="020F0502020204030204" pitchFamily="34" charset="0"/>
              </a:defRPr>
            </a:lvl1pPr>
          </a:lstStyle>
          <a:p>
            <a:r>
              <a:rPr lang="en-US"/>
              <a:t>Click to edit Master subtitle style</a:t>
            </a:r>
            <a:endParaRPr lang="en-GB"/>
          </a:p>
        </p:txBody>
      </p:sp>
      <p:sp>
        <p:nvSpPr>
          <p:cNvPr id="4" name="object 9">
            <a:extLst>
              <a:ext uri="{FF2B5EF4-FFF2-40B4-BE49-F238E27FC236}">
                <a16:creationId xmlns:a16="http://schemas.microsoft.com/office/drawing/2014/main" id="{DAF9AEC6-A503-BA4B-9B66-02FF69DD05E4}"/>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tx1"/>
                </a:solidFill>
              </a:rPr>
              <a:pPr marL="38100">
                <a:lnSpc>
                  <a:spcPts val="1050"/>
                </a:lnSpc>
              </a:pPr>
              <a:t>‹#›</a:t>
            </a:fld>
            <a:endParaRPr lang="en-GB" spc="-25" baseline="0">
              <a:solidFill>
                <a:schemeClr val="tx1"/>
              </a:solidFill>
            </a:endParaRPr>
          </a:p>
        </p:txBody>
      </p:sp>
    </p:spTree>
    <p:extLst>
      <p:ext uri="{BB962C8B-B14F-4D97-AF65-F5344CB8AC3E}">
        <p14:creationId xmlns:p14="http://schemas.microsoft.com/office/powerpoint/2010/main" val="147452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utpost cover">
    <p:spTree>
      <p:nvGrpSpPr>
        <p:cNvPr id="1" name=""/>
        <p:cNvGrpSpPr/>
        <p:nvPr/>
      </p:nvGrpSpPr>
      <p:grpSpPr>
        <a:xfrm>
          <a:off x="0" y="0"/>
          <a:ext cx="0" cy="0"/>
          <a:chOff x="0" y="0"/>
          <a:chExt cx="0" cy="0"/>
        </a:xfrm>
      </p:grpSpPr>
      <p:pic>
        <p:nvPicPr>
          <p:cNvPr id="1026" name="Picture 2" descr="text">
            <a:extLst>
              <a:ext uri="{FF2B5EF4-FFF2-40B4-BE49-F238E27FC236}">
                <a16:creationId xmlns:a16="http://schemas.microsoft.com/office/drawing/2014/main" id="{0847D688-FF59-1678-905F-3F52C3B38227}"/>
              </a:ext>
            </a:extLst>
          </p:cNvPr>
          <p:cNvPicPr>
            <a:picLocks noChangeAspect="1" noChangeArrowheads="1"/>
          </p:cNvPicPr>
          <p:nvPr userDrawn="1"/>
        </p:nvPicPr>
        <p:blipFill rotWithShape="1">
          <a:blip r:embed="rId2">
            <a:biLevel thresh="50000"/>
            <a:extLst>
              <a:ext uri="{28A0092B-C50C-407E-A947-70E740481C1C}">
                <a14:useLocalDpi xmlns:a14="http://schemas.microsoft.com/office/drawing/2010/main" val="0"/>
              </a:ext>
            </a:extLst>
          </a:blip>
          <a:srcRect l="-1" t="56693" r="177"/>
          <a:stretch/>
        </p:blipFill>
        <p:spPr bwMode="auto">
          <a:xfrm>
            <a:off x="0" y="0"/>
            <a:ext cx="11855992"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bg object 17"/>
          <p:cNvSpPr/>
          <p:nvPr/>
        </p:nvSpPr>
        <p:spPr>
          <a:xfrm>
            <a:off x="0" y="7315"/>
            <a:ext cx="12193270" cy="6858000"/>
          </a:xfrm>
          <a:custGeom>
            <a:avLst/>
            <a:gdLst/>
            <a:ahLst/>
            <a:cxnLst/>
            <a:rect l="l" t="t" r="r" b="b"/>
            <a:pathLst>
              <a:path w="12193270" h="6858000">
                <a:moveTo>
                  <a:pt x="12193193" y="0"/>
                </a:moveTo>
                <a:lnTo>
                  <a:pt x="0" y="0"/>
                </a:lnTo>
                <a:lnTo>
                  <a:pt x="0" y="6858000"/>
                </a:lnTo>
                <a:lnTo>
                  <a:pt x="12193193" y="6858000"/>
                </a:lnTo>
                <a:lnTo>
                  <a:pt x="12193193" y="0"/>
                </a:lnTo>
                <a:close/>
              </a:path>
            </a:pathLst>
          </a:custGeom>
          <a:solidFill>
            <a:srgbClr val="134A64">
              <a:alpha val="79998"/>
            </a:srgbClr>
          </a:solidFill>
        </p:spPr>
        <p:txBody>
          <a:bodyPr wrap="square" lIns="0" tIns="0" rIns="0" bIns="0" rtlCol="0"/>
          <a:lstStyle/>
          <a:p>
            <a:endParaRPr/>
          </a:p>
        </p:txBody>
      </p:sp>
      <p:sp>
        <p:nvSpPr>
          <p:cNvPr id="7" name="Holder 2">
            <a:extLst>
              <a:ext uri="{FF2B5EF4-FFF2-40B4-BE49-F238E27FC236}">
                <a16:creationId xmlns:a16="http://schemas.microsoft.com/office/drawing/2014/main" id="{4589D3E5-CE0B-A8C3-DFC9-937D18B6FAF7}"/>
              </a:ext>
            </a:extLst>
          </p:cNvPr>
          <p:cNvSpPr>
            <a:spLocks noGrp="1"/>
          </p:cNvSpPr>
          <p:nvPr>
            <p:ph type="ctrTitle"/>
          </p:nvPr>
        </p:nvSpPr>
        <p:spPr>
          <a:xfrm>
            <a:off x="707298" y="3162102"/>
            <a:ext cx="9884501" cy="769441"/>
          </a:xfrm>
          <a:prstGeom prst="rect">
            <a:avLst/>
          </a:prstGeom>
        </p:spPr>
        <p:txBody>
          <a:bodyPr wrap="square" lIns="0" tIns="0" rIns="0" bIns="0">
            <a:normAutofit/>
          </a:bodyPr>
          <a:lstStyle>
            <a:lvl1pPr fontAlgn="b">
              <a:defRPr sz="5000" b="1" i="0" baseline="0">
                <a:solidFill>
                  <a:schemeClr val="bg1"/>
                </a:solidFill>
                <a:latin typeface="Calibri"/>
                <a:cs typeface="Calibri"/>
              </a:defRPr>
            </a:lvl1pPr>
          </a:lstStyle>
          <a:p>
            <a:r>
              <a:rPr lang="en-US"/>
              <a:t>Click to edit Master title style</a:t>
            </a:r>
            <a:endParaRPr/>
          </a:p>
        </p:txBody>
      </p:sp>
      <p:sp>
        <p:nvSpPr>
          <p:cNvPr id="8" name="Holder 3">
            <a:extLst>
              <a:ext uri="{FF2B5EF4-FFF2-40B4-BE49-F238E27FC236}">
                <a16:creationId xmlns:a16="http://schemas.microsoft.com/office/drawing/2014/main" id="{38A0BDBC-02E1-FC8C-A3C7-DBFB4DF398C1}"/>
              </a:ext>
            </a:extLst>
          </p:cNvPr>
          <p:cNvSpPr>
            <a:spLocks noGrp="1"/>
          </p:cNvSpPr>
          <p:nvPr>
            <p:ph type="subTitle" idx="4"/>
          </p:nvPr>
        </p:nvSpPr>
        <p:spPr>
          <a:xfrm>
            <a:off x="720000" y="4139668"/>
            <a:ext cx="9884501" cy="384721"/>
          </a:xfrm>
          <a:prstGeom prst="rect">
            <a:avLst/>
          </a:prstGeom>
        </p:spPr>
        <p:txBody>
          <a:bodyPr wrap="square" lIns="0" tIns="0" rIns="0" bIns="0">
            <a:normAutofit/>
          </a:bodyPr>
          <a:lstStyle>
            <a:lvl1pPr fontAlgn="t">
              <a:defRPr sz="2500" u="none" baseline="0">
                <a:solidFill>
                  <a:srgbClr val="2AC0C5"/>
                </a:solidFill>
                <a:uFillTx/>
                <a:latin typeface="Calibri" panose="020F0502020204030204" pitchFamily="34" charset="0"/>
              </a:defRPr>
            </a:lvl1pPr>
          </a:lstStyle>
          <a:p>
            <a:r>
              <a:rPr lang="en-US"/>
              <a:t>Click to edit Master subtitle style</a:t>
            </a:r>
            <a:endParaRPr lang="en-GB"/>
          </a:p>
        </p:txBody>
      </p:sp>
      <p:sp>
        <p:nvSpPr>
          <p:cNvPr id="2" name="Rectangle 1">
            <a:extLst>
              <a:ext uri="{FF2B5EF4-FFF2-40B4-BE49-F238E27FC236}">
                <a16:creationId xmlns:a16="http://schemas.microsoft.com/office/drawing/2014/main" id="{CEE2703D-0F2D-627F-C062-506856029D4B}"/>
              </a:ext>
            </a:extLst>
          </p:cNvPr>
          <p:cNvSpPr/>
          <p:nvPr userDrawn="1"/>
        </p:nvSpPr>
        <p:spPr>
          <a:xfrm>
            <a:off x="11855992" y="0"/>
            <a:ext cx="336007" cy="6858000"/>
          </a:xfrm>
          <a:prstGeom prst="rect">
            <a:avLst/>
          </a:prstGeom>
          <a:solidFill>
            <a:schemeClr val="bg1"/>
          </a:solidFill>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3" name="Picture 2">
            <a:extLst>
              <a:ext uri="{FF2B5EF4-FFF2-40B4-BE49-F238E27FC236}">
                <a16:creationId xmlns:a16="http://schemas.microsoft.com/office/drawing/2014/main" id="{CA0F67CC-C4FB-08AC-BA84-FED89ED2E971}"/>
              </a:ext>
            </a:extLst>
          </p:cNvPr>
          <p:cNvPicPr>
            <a:picLocks noChangeAspect="1"/>
          </p:cNvPicPr>
          <p:nvPr userDrawn="1"/>
        </p:nvPicPr>
        <p:blipFill>
          <a:blip r:embed="rId3"/>
          <a:stretch>
            <a:fillRect/>
          </a:stretch>
        </p:blipFill>
        <p:spPr>
          <a:xfrm>
            <a:off x="11935579" y="169354"/>
            <a:ext cx="188553" cy="187610"/>
          </a:xfrm>
          <a:prstGeom prst="rect">
            <a:avLst/>
          </a:prstGeom>
        </p:spPr>
      </p:pic>
      <p:sp>
        <p:nvSpPr>
          <p:cNvPr id="4" name="object 9">
            <a:extLst>
              <a:ext uri="{FF2B5EF4-FFF2-40B4-BE49-F238E27FC236}">
                <a16:creationId xmlns:a16="http://schemas.microsoft.com/office/drawing/2014/main" id="{DAF9AEC6-A503-BA4B-9B66-02FF69DD05E4}"/>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tx1"/>
                </a:solidFill>
              </a:rPr>
              <a:pPr marL="38100">
                <a:lnSpc>
                  <a:spcPts val="1050"/>
                </a:lnSpc>
              </a:pPr>
              <a:t>‹#›</a:t>
            </a:fld>
            <a:endParaRPr lang="en-GB" spc="-25" baseline="0">
              <a:solidFill>
                <a:schemeClr val="tx1"/>
              </a:solidFill>
            </a:endParaRPr>
          </a:p>
        </p:txBody>
      </p:sp>
      <p:pic>
        <p:nvPicPr>
          <p:cNvPr id="19" name="bg object 19">
            <a:extLst>
              <a:ext uri="{FF2B5EF4-FFF2-40B4-BE49-F238E27FC236}">
                <a16:creationId xmlns:a16="http://schemas.microsoft.com/office/drawing/2014/main" id="{3017F24D-9B6F-B0FF-C517-6A8FE79AC293}"/>
              </a:ext>
            </a:extLst>
          </p:cNvPr>
          <p:cNvPicPr/>
          <p:nvPr userDrawn="1"/>
        </p:nvPicPr>
        <p:blipFill>
          <a:blip r:embed="rId4" cstate="screen">
            <a:extLst>
              <a:ext uri="{28A0092B-C50C-407E-A947-70E740481C1C}">
                <a14:useLocalDpi xmlns:a14="http://schemas.microsoft.com/office/drawing/2010/main"/>
              </a:ext>
            </a:extLst>
          </a:blip>
          <a:srcRect r="78138" b="-4510"/>
          <a:stretch/>
        </p:blipFill>
        <p:spPr>
          <a:xfrm>
            <a:off x="11936175" y="165886"/>
            <a:ext cx="188554" cy="188928"/>
          </a:xfrm>
          <a:prstGeom prst="rect">
            <a:avLst/>
          </a:prstGeom>
        </p:spPr>
      </p:pic>
      <p:pic>
        <p:nvPicPr>
          <p:cNvPr id="5" name="Picture 4">
            <a:extLst>
              <a:ext uri="{FF2B5EF4-FFF2-40B4-BE49-F238E27FC236}">
                <a16:creationId xmlns:a16="http://schemas.microsoft.com/office/drawing/2014/main" id="{F62F5A3D-FCE9-13D8-F6D5-377BAF62753A}"/>
              </a:ext>
            </a:extLst>
          </p:cNvPr>
          <p:cNvPicPr>
            <a:picLocks noChangeAspect="1"/>
          </p:cNvPicPr>
          <p:nvPr userDrawn="1"/>
        </p:nvPicPr>
        <p:blipFill>
          <a:blip r:embed="rId5"/>
          <a:stretch>
            <a:fillRect/>
          </a:stretch>
        </p:blipFill>
        <p:spPr>
          <a:xfrm>
            <a:off x="227013" y="6407888"/>
            <a:ext cx="1182683" cy="242450"/>
          </a:xfrm>
          <a:prstGeom prst="rect">
            <a:avLst/>
          </a:prstGeom>
        </p:spPr>
      </p:pic>
    </p:spTree>
    <p:extLst>
      <p:ext uri="{BB962C8B-B14F-4D97-AF65-F5344CB8AC3E}">
        <p14:creationId xmlns:p14="http://schemas.microsoft.com/office/powerpoint/2010/main" val="1150815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utpost cover">
    <p:spTree>
      <p:nvGrpSpPr>
        <p:cNvPr id="1" name=""/>
        <p:cNvGrpSpPr/>
        <p:nvPr/>
      </p:nvGrpSpPr>
      <p:grpSpPr>
        <a:xfrm>
          <a:off x="0" y="0"/>
          <a:ext cx="0" cy="0"/>
          <a:chOff x="0" y="0"/>
          <a:chExt cx="0" cy="0"/>
        </a:xfrm>
      </p:grpSpPr>
      <p:pic>
        <p:nvPicPr>
          <p:cNvPr id="6" name="Picture 2" descr="white and black glass walled building">
            <a:extLst>
              <a:ext uri="{FF2B5EF4-FFF2-40B4-BE49-F238E27FC236}">
                <a16:creationId xmlns:a16="http://schemas.microsoft.com/office/drawing/2014/main" id="{872BBF1E-69BB-621E-18F6-1D22C8B3543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6838" b="20624"/>
          <a:stretch/>
        </p:blipFill>
        <p:spPr bwMode="auto">
          <a:xfrm>
            <a:off x="0" y="1"/>
            <a:ext cx="1185599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bg object 17">
            <a:extLst>
              <a:ext uri="{FF2B5EF4-FFF2-40B4-BE49-F238E27FC236}">
                <a16:creationId xmlns:a16="http://schemas.microsoft.com/office/drawing/2014/main" id="{96C9150E-ADCE-D9A2-214D-AA381DE7A809}"/>
              </a:ext>
            </a:extLst>
          </p:cNvPr>
          <p:cNvSpPr/>
          <p:nvPr userDrawn="1"/>
        </p:nvSpPr>
        <p:spPr>
          <a:xfrm>
            <a:off x="-1271" y="-1"/>
            <a:ext cx="12193270" cy="6858000"/>
          </a:xfrm>
          <a:custGeom>
            <a:avLst/>
            <a:gdLst/>
            <a:ahLst/>
            <a:cxnLst/>
            <a:rect l="l" t="t" r="r" b="b"/>
            <a:pathLst>
              <a:path w="12193270" h="6858000">
                <a:moveTo>
                  <a:pt x="12193193" y="0"/>
                </a:moveTo>
                <a:lnTo>
                  <a:pt x="0" y="0"/>
                </a:lnTo>
                <a:lnTo>
                  <a:pt x="0" y="6858000"/>
                </a:lnTo>
                <a:lnTo>
                  <a:pt x="12193193" y="6858000"/>
                </a:lnTo>
                <a:lnTo>
                  <a:pt x="12193193" y="0"/>
                </a:lnTo>
                <a:close/>
              </a:path>
            </a:pathLst>
          </a:custGeom>
          <a:solidFill>
            <a:srgbClr val="134A64">
              <a:alpha val="79998"/>
            </a:srgbClr>
          </a:solidFill>
        </p:spPr>
        <p:txBody>
          <a:bodyPr wrap="square" lIns="0" tIns="0" rIns="0" bIns="0" rtlCol="0"/>
          <a:lstStyle/>
          <a:p>
            <a:endParaRPr/>
          </a:p>
        </p:txBody>
      </p:sp>
      <p:sp>
        <p:nvSpPr>
          <p:cNvPr id="10" name="Holder 2">
            <a:extLst>
              <a:ext uri="{FF2B5EF4-FFF2-40B4-BE49-F238E27FC236}">
                <a16:creationId xmlns:a16="http://schemas.microsoft.com/office/drawing/2014/main" id="{62989A39-FC55-61D2-18AF-101BB460C86B}"/>
              </a:ext>
            </a:extLst>
          </p:cNvPr>
          <p:cNvSpPr>
            <a:spLocks noGrp="1"/>
          </p:cNvSpPr>
          <p:nvPr>
            <p:ph type="ctrTitle"/>
          </p:nvPr>
        </p:nvSpPr>
        <p:spPr>
          <a:xfrm>
            <a:off x="707298" y="3162102"/>
            <a:ext cx="9884501" cy="769441"/>
          </a:xfrm>
          <a:prstGeom prst="rect">
            <a:avLst/>
          </a:prstGeom>
        </p:spPr>
        <p:txBody>
          <a:bodyPr wrap="square" lIns="0" tIns="0" rIns="0" bIns="0">
            <a:normAutofit/>
          </a:bodyPr>
          <a:lstStyle>
            <a:lvl1pPr fontAlgn="b">
              <a:defRPr sz="5000" b="1" i="0" baseline="0">
                <a:solidFill>
                  <a:schemeClr val="bg1"/>
                </a:solidFill>
                <a:latin typeface="+mj-lt"/>
                <a:cs typeface="Calibri"/>
              </a:defRPr>
            </a:lvl1pPr>
          </a:lstStyle>
          <a:p>
            <a:r>
              <a:rPr lang="en-US"/>
              <a:t>Click to edit Master title style</a:t>
            </a:r>
            <a:endParaRPr/>
          </a:p>
        </p:txBody>
      </p:sp>
      <p:sp>
        <p:nvSpPr>
          <p:cNvPr id="11" name="Holder 3">
            <a:extLst>
              <a:ext uri="{FF2B5EF4-FFF2-40B4-BE49-F238E27FC236}">
                <a16:creationId xmlns:a16="http://schemas.microsoft.com/office/drawing/2014/main" id="{943E2E1B-C55A-279A-F231-9FDD26220171}"/>
              </a:ext>
            </a:extLst>
          </p:cNvPr>
          <p:cNvSpPr>
            <a:spLocks noGrp="1"/>
          </p:cNvSpPr>
          <p:nvPr>
            <p:ph type="subTitle" idx="4"/>
          </p:nvPr>
        </p:nvSpPr>
        <p:spPr>
          <a:xfrm>
            <a:off x="720000" y="4139668"/>
            <a:ext cx="9884501" cy="384721"/>
          </a:xfrm>
          <a:prstGeom prst="rect">
            <a:avLst/>
          </a:prstGeom>
        </p:spPr>
        <p:txBody>
          <a:bodyPr wrap="square" lIns="0" tIns="0" rIns="0" bIns="0">
            <a:normAutofit/>
          </a:bodyPr>
          <a:lstStyle>
            <a:lvl1pPr fontAlgn="t">
              <a:defRPr sz="2500" u="none" baseline="0">
                <a:solidFill>
                  <a:srgbClr val="2AC0C5"/>
                </a:solidFill>
                <a:uFillTx/>
                <a:latin typeface="+mn-lt"/>
              </a:defRPr>
            </a:lvl1pPr>
          </a:lstStyle>
          <a:p>
            <a:r>
              <a:rPr lang="en-US"/>
              <a:t>Click to edit Master subtitle style</a:t>
            </a:r>
            <a:endParaRPr lang="en-GB"/>
          </a:p>
        </p:txBody>
      </p:sp>
      <p:sp>
        <p:nvSpPr>
          <p:cNvPr id="12" name="Rectangle 11">
            <a:extLst>
              <a:ext uri="{FF2B5EF4-FFF2-40B4-BE49-F238E27FC236}">
                <a16:creationId xmlns:a16="http://schemas.microsoft.com/office/drawing/2014/main" id="{F73871D3-C4E5-E68F-F7C8-1F06F44E8F2B}"/>
              </a:ext>
            </a:extLst>
          </p:cNvPr>
          <p:cNvSpPr/>
          <p:nvPr userDrawn="1"/>
        </p:nvSpPr>
        <p:spPr>
          <a:xfrm>
            <a:off x="11855992" y="0"/>
            <a:ext cx="336007" cy="6858000"/>
          </a:xfrm>
          <a:prstGeom prst="rect">
            <a:avLst/>
          </a:prstGeom>
          <a:solidFill>
            <a:schemeClr val="bg1"/>
          </a:solidFill>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13" name="Picture 12">
            <a:extLst>
              <a:ext uri="{FF2B5EF4-FFF2-40B4-BE49-F238E27FC236}">
                <a16:creationId xmlns:a16="http://schemas.microsoft.com/office/drawing/2014/main" id="{04898157-8C11-6EAB-AA46-0F67586D3838}"/>
              </a:ext>
            </a:extLst>
          </p:cNvPr>
          <p:cNvPicPr>
            <a:picLocks noChangeAspect="1"/>
          </p:cNvPicPr>
          <p:nvPr userDrawn="1"/>
        </p:nvPicPr>
        <p:blipFill>
          <a:blip r:embed="rId3"/>
          <a:stretch>
            <a:fillRect/>
          </a:stretch>
        </p:blipFill>
        <p:spPr>
          <a:xfrm>
            <a:off x="11935579" y="169354"/>
            <a:ext cx="188553" cy="187610"/>
          </a:xfrm>
          <a:prstGeom prst="rect">
            <a:avLst/>
          </a:prstGeom>
        </p:spPr>
      </p:pic>
      <p:sp>
        <p:nvSpPr>
          <p:cNvPr id="14" name="object 9">
            <a:extLst>
              <a:ext uri="{FF2B5EF4-FFF2-40B4-BE49-F238E27FC236}">
                <a16:creationId xmlns:a16="http://schemas.microsoft.com/office/drawing/2014/main" id="{23D945DC-A2AC-B68F-D8A3-120FE03179FF}"/>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tx1"/>
                </a:solidFill>
              </a:rPr>
              <a:pPr marL="38100">
                <a:lnSpc>
                  <a:spcPts val="1050"/>
                </a:lnSpc>
              </a:pPr>
              <a:t>‹#›</a:t>
            </a:fld>
            <a:endParaRPr lang="en-GB" spc="-25" baseline="0">
              <a:solidFill>
                <a:schemeClr val="tx1"/>
              </a:solidFill>
            </a:endParaRPr>
          </a:p>
        </p:txBody>
      </p:sp>
      <p:pic>
        <p:nvPicPr>
          <p:cNvPr id="15" name="bg object 19">
            <a:extLst>
              <a:ext uri="{FF2B5EF4-FFF2-40B4-BE49-F238E27FC236}">
                <a16:creationId xmlns:a16="http://schemas.microsoft.com/office/drawing/2014/main" id="{51C11637-99F7-32EA-7803-AD9113C7B47F}"/>
              </a:ext>
            </a:extLst>
          </p:cNvPr>
          <p:cNvPicPr/>
          <p:nvPr userDrawn="1"/>
        </p:nvPicPr>
        <p:blipFill>
          <a:blip r:embed="rId4" cstate="screen">
            <a:extLst>
              <a:ext uri="{28A0092B-C50C-407E-A947-70E740481C1C}">
                <a14:useLocalDpi xmlns:a14="http://schemas.microsoft.com/office/drawing/2010/main"/>
              </a:ext>
            </a:extLst>
          </a:blip>
          <a:srcRect r="78138" b="-4510"/>
          <a:stretch/>
        </p:blipFill>
        <p:spPr>
          <a:xfrm>
            <a:off x="11936175" y="165886"/>
            <a:ext cx="188554" cy="188928"/>
          </a:xfrm>
          <a:prstGeom prst="rect">
            <a:avLst/>
          </a:prstGeom>
        </p:spPr>
      </p:pic>
      <p:pic>
        <p:nvPicPr>
          <p:cNvPr id="16" name="Picture 15">
            <a:extLst>
              <a:ext uri="{FF2B5EF4-FFF2-40B4-BE49-F238E27FC236}">
                <a16:creationId xmlns:a16="http://schemas.microsoft.com/office/drawing/2014/main" id="{5D6A1655-CC40-0DD2-EDA5-808B1D134A78}"/>
              </a:ext>
            </a:extLst>
          </p:cNvPr>
          <p:cNvPicPr>
            <a:picLocks noChangeAspect="1"/>
          </p:cNvPicPr>
          <p:nvPr userDrawn="1"/>
        </p:nvPicPr>
        <p:blipFill>
          <a:blip r:embed="rId5"/>
          <a:stretch>
            <a:fillRect/>
          </a:stretch>
        </p:blipFill>
        <p:spPr>
          <a:xfrm>
            <a:off x="227013" y="6407888"/>
            <a:ext cx="1182683" cy="242450"/>
          </a:xfrm>
          <a:prstGeom prst="rect">
            <a:avLst/>
          </a:prstGeom>
        </p:spPr>
      </p:pic>
    </p:spTree>
    <p:extLst>
      <p:ext uri="{BB962C8B-B14F-4D97-AF65-F5344CB8AC3E}">
        <p14:creationId xmlns:p14="http://schemas.microsoft.com/office/powerpoint/2010/main" val="5949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outpost cover">
    <p:spTree>
      <p:nvGrpSpPr>
        <p:cNvPr id="1" name=""/>
        <p:cNvGrpSpPr/>
        <p:nvPr/>
      </p:nvGrpSpPr>
      <p:grpSpPr>
        <a:xfrm>
          <a:off x="0" y="0"/>
          <a:ext cx="0" cy="0"/>
          <a:chOff x="0" y="0"/>
          <a:chExt cx="0" cy="0"/>
        </a:xfrm>
      </p:grpSpPr>
      <p:pic>
        <p:nvPicPr>
          <p:cNvPr id="2" name="Picture 2" descr="red and black abstract illustration">
            <a:extLst>
              <a:ext uri="{FF2B5EF4-FFF2-40B4-BE49-F238E27FC236}">
                <a16:creationId xmlns:a16="http://schemas.microsoft.com/office/drawing/2014/main" id="{8E264787-1487-E1A2-1145-54F262C210AF}"/>
              </a:ext>
            </a:extLst>
          </p:cNvPr>
          <p:cNvPicPr>
            <a:picLocks noChangeAspect="1" noChangeArrowheads="1"/>
          </p:cNvPicPr>
          <p:nvPr userDrawn="1"/>
        </p:nvPicPr>
        <p:blipFill>
          <a:blip r:embed="rId2">
            <a:grayscl/>
            <a:extLst>
              <a:ext uri="{28A0092B-C50C-407E-A947-70E740481C1C}">
                <a14:useLocalDpi xmlns:a14="http://schemas.microsoft.com/office/drawing/2010/main" val="0"/>
              </a:ext>
            </a:extLst>
          </a:blip>
          <a:srcRect/>
          <a:stretch>
            <a:fillRect/>
          </a:stretch>
        </p:blipFill>
        <p:spPr bwMode="auto">
          <a:xfrm>
            <a:off x="-1271" y="0"/>
            <a:ext cx="11857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g object 17">
            <a:extLst>
              <a:ext uri="{FF2B5EF4-FFF2-40B4-BE49-F238E27FC236}">
                <a16:creationId xmlns:a16="http://schemas.microsoft.com/office/drawing/2014/main" id="{346EDC90-87DA-859A-ED8B-08685C9B953B}"/>
              </a:ext>
            </a:extLst>
          </p:cNvPr>
          <p:cNvSpPr/>
          <p:nvPr userDrawn="1"/>
        </p:nvSpPr>
        <p:spPr>
          <a:xfrm>
            <a:off x="-1271" y="-3539"/>
            <a:ext cx="12193270" cy="6858000"/>
          </a:xfrm>
          <a:custGeom>
            <a:avLst/>
            <a:gdLst/>
            <a:ahLst/>
            <a:cxnLst/>
            <a:rect l="l" t="t" r="r" b="b"/>
            <a:pathLst>
              <a:path w="12193270" h="6858000">
                <a:moveTo>
                  <a:pt x="12193193" y="0"/>
                </a:moveTo>
                <a:lnTo>
                  <a:pt x="0" y="0"/>
                </a:lnTo>
                <a:lnTo>
                  <a:pt x="0" y="6858000"/>
                </a:lnTo>
                <a:lnTo>
                  <a:pt x="12193193" y="6858000"/>
                </a:lnTo>
                <a:lnTo>
                  <a:pt x="12193193" y="0"/>
                </a:lnTo>
                <a:close/>
              </a:path>
            </a:pathLst>
          </a:custGeom>
          <a:solidFill>
            <a:srgbClr val="134A64">
              <a:alpha val="79998"/>
            </a:srgbClr>
          </a:solidFill>
        </p:spPr>
        <p:txBody>
          <a:bodyPr wrap="square" lIns="0" tIns="0" rIns="0" bIns="0" rtlCol="0"/>
          <a:lstStyle/>
          <a:p>
            <a:endParaRPr/>
          </a:p>
        </p:txBody>
      </p:sp>
      <p:sp>
        <p:nvSpPr>
          <p:cNvPr id="4" name="Holder 2">
            <a:extLst>
              <a:ext uri="{FF2B5EF4-FFF2-40B4-BE49-F238E27FC236}">
                <a16:creationId xmlns:a16="http://schemas.microsoft.com/office/drawing/2014/main" id="{EE960FD2-6F0B-B75A-3CBF-DB61D3633BA3}"/>
              </a:ext>
            </a:extLst>
          </p:cNvPr>
          <p:cNvSpPr>
            <a:spLocks noGrp="1"/>
          </p:cNvSpPr>
          <p:nvPr>
            <p:ph type="ctrTitle"/>
          </p:nvPr>
        </p:nvSpPr>
        <p:spPr>
          <a:xfrm>
            <a:off x="707298" y="3162102"/>
            <a:ext cx="9884501" cy="769441"/>
          </a:xfrm>
          <a:prstGeom prst="rect">
            <a:avLst/>
          </a:prstGeom>
        </p:spPr>
        <p:txBody>
          <a:bodyPr wrap="square" lIns="0" tIns="0" rIns="0" bIns="0">
            <a:normAutofit/>
          </a:bodyPr>
          <a:lstStyle>
            <a:lvl1pPr fontAlgn="b">
              <a:defRPr sz="5000" b="1" i="0" baseline="0">
                <a:solidFill>
                  <a:schemeClr val="bg1"/>
                </a:solidFill>
                <a:latin typeface="+mj-lt"/>
                <a:cs typeface="Calibri"/>
              </a:defRPr>
            </a:lvl1pPr>
          </a:lstStyle>
          <a:p>
            <a:r>
              <a:rPr lang="en-US"/>
              <a:t>Click to edit Master title style</a:t>
            </a:r>
            <a:endParaRPr/>
          </a:p>
        </p:txBody>
      </p:sp>
      <p:sp>
        <p:nvSpPr>
          <p:cNvPr id="5" name="Holder 3">
            <a:extLst>
              <a:ext uri="{FF2B5EF4-FFF2-40B4-BE49-F238E27FC236}">
                <a16:creationId xmlns:a16="http://schemas.microsoft.com/office/drawing/2014/main" id="{996DEBE8-0A1B-8AD3-BD8F-73D6F98EF4F4}"/>
              </a:ext>
            </a:extLst>
          </p:cNvPr>
          <p:cNvSpPr>
            <a:spLocks noGrp="1"/>
          </p:cNvSpPr>
          <p:nvPr>
            <p:ph type="subTitle" idx="4"/>
          </p:nvPr>
        </p:nvSpPr>
        <p:spPr>
          <a:xfrm>
            <a:off x="720000" y="4139668"/>
            <a:ext cx="9884501" cy="384721"/>
          </a:xfrm>
          <a:prstGeom prst="rect">
            <a:avLst/>
          </a:prstGeom>
        </p:spPr>
        <p:txBody>
          <a:bodyPr wrap="square" lIns="0" tIns="0" rIns="0" bIns="0">
            <a:normAutofit/>
          </a:bodyPr>
          <a:lstStyle>
            <a:lvl1pPr fontAlgn="t">
              <a:defRPr sz="2500" u="none" baseline="0">
                <a:solidFill>
                  <a:srgbClr val="2AC0C5"/>
                </a:solidFill>
                <a:uFillTx/>
                <a:latin typeface="+mn-lt"/>
              </a:defRPr>
            </a:lvl1pPr>
          </a:lstStyle>
          <a:p>
            <a:r>
              <a:rPr lang="en-US"/>
              <a:t>Click to edit Master subtitle style</a:t>
            </a:r>
            <a:endParaRPr lang="en-GB"/>
          </a:p>
        </p:txBody>
      </p:sp>
      <p:sp>
        <p:nvSpPr>
          <p:cNvPr id="7" name="Rectangle 6">
            <a:extLst>
              <a:ext uri="{FF2B5EF4-FFF2-40B4-BE49-F238E27FC236}">
                <a16:creationId xmlns:a16="http://schemas.microsoft.com/office/drawing/2014/main" id="{357C02F7-14BA-CE75-177E-ED3DE4B67D00}"/>
              </a:ext>
            </a:extLst>
          </p:cNvPr>
          <p:cNvSpPr/>
          <p:nvPr userDrawn="1"/>
        </p:nvSpPr>
        <p:spPr>
          <a:xfrm>
            <a:off x="11855992" y="0"/>
            <a:ext cx="336007" cy="6858000"/>
          </a:xfrm>
          <a:prstGeom prst="rect">
            <a:avLst/>
          </a:prstGeom>
          <a:solidFill>
            <a:schemeClr val="bg1"/>
          </a:solidFill>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pic>
        <p:nvPicPr>
          <p:cNvPr id="8" name="Picture 7">
            <a:extLst>
              <a:ext uri="{FF2B5EF4-FFF2-40B4-BE49-F238E27FC236}">
                <a16:creationId xmlns:a16="http://schemas.microsoft.com/office/drawing/2014/main" id="{07D89A05-9800-F5AB-1421-BEE0DBF5D52E}"/>
              </a:ext>
            </a:extLst>
          </p:cNvPr>
          <p:cNvPicPr>
            <a:picLocks noChangeAspect="1"/>
          </p:cNvPicPr>
          <p:nvPr userDrawn="1"/>
        </p:nvPicPr>
        <p:blipFill>
          <a:blip r:embed="rId3"/>
          <a:stretch>
            <a:fillRect/>
          </a:stretch>
        </p:blipFill>
        <p:spPr>
          <a:xfrm>
            <a:off x="11935579" y="169354"/>
            <a:ext cx="188553" cy="187610"/>
          </a:xfrm>
          <a:prstGeom prst="rect">
            <a:avLst/>
          </a:prstGeom>
        </p:spPr>
      </p:pic>
      <p:sp>
        <p:nvSpPr>
          <p:cNvPr id="17" name="object 9">
            <a:extLst>
              <a:ext uri="{FF2B5EF4-FFF2-40B4-BE49-F238E27FC236}">
                <a16:creationId xmlns:a16="http://schemas.microsoft.com/office/drawing/2014/main" id="{6F17CD60-DEC0-CA65-F1AC-D13A6571FD4D}"/>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tx1"/>
                </a:solidFill>
              </a:rPr>
              <a:pPr marL="38100">
                <a:lnSpc>
                  <a:spcPts val="1050"/>
                </a:lnSpc>
              </a:pPr>
              <a:t>‹#›</a:t>
            </a:fld>
            <a:endParaRPr lang="en-GB" spc="-25" baseline="0">
              <a:solidFill>
                <a:schemeClr val="tx1"/>
              </a:solidFill>
            </a:endParaRPr>
          </a:p>
        </p:txBody>
      </p:sp>
      <p:pic>
        <p:nvPicPr>
          <p:cNvPr id="18" name="bg object 19">
            <a:extLst>
              <a:ext uri="{FF2B5EF4-FFF2-40B4-BE49-F238E27FC236}">
                <a16:creationId xmlns:a16="http://schemas.microsoft.com/office/drawing/2014/main" id="{63BCED17-1462-2E4B-F292-A0F82722D321}"/>
              </a:ext>
            </a:extLst>
          </p:cNvPr>
          <p:cNvPicPr/>
          <p:nvPr userDrawn="1"/>
        </p:nvPicPr>
        <p:blipFill>
          <a:blip r:embed="rId4" cstate="screen">
            <a:extLst>
              <a:ext uri="{28A0092B-C50C-407E-A947-70E740481C1C}">
                <a14:useLocalDpi xmlns:a14="http://schemas.microsoft.com/office/drawing/2010/main"/>
              </a:ext>
            </a:extLst>
          </a:blip>
          <a:srcRect r="78138" b="-4510"/>
          <a:stretch/>
        </p:blipFill>
        <p:spPr>
          <a:xfrm>
            <a:off x="11936175" y="165886"/>
            <a:ext cx="188554" cy="188928"/>
          </a:xfrm>
          <a:prstGeom prst="rect">
            <a:avLst/>
          </a:prstGeom>
        </p:spPr>
      </p:pic>
      <p:pic>
        <p:nvPicPr>
          <p:cNvPr id="19" name="Picture 18">
            <a:extLst>
              <a:ext uri="{FF2B5EF4-FFF2-40B4-BE49-F238E27FC236}">
                <a16:creationId xmlns:a16="http://schemas.microsoft.com/office/drawing/2014/main" id="{4C898E45-1DFA-FC56-D401-D433065A552A}"/>
              </a:ext>
            </a:extLst>
          </p:cNvPr>
          <p:cNvPicPr>
            <a:picLocks noChangeAspect="1"/>
          </p:cNvPicPr>
          <p:nvPr userDrawn="1"/>
        </p:nvPicPr>
        <p:blipFill>
          <a:blip r:embed="rId5"/>
          <a:stretch>
            <a:fillRect/>
          </a:stretch>
        </p:blipFill>
        <p:spPr>
          <a:xfrm>
            <a:off x="227013" y="6407888"/>
            <a:ext cx="1182683" cy="242450"/>
          </a:xfrm>
          <a:prstGeom prst="rect">
            <a:avLst/>
          </a:prstGeom>
        </p:spPr>
      </p:pic>
    </p:spTree>
    <p:extLst>
      <p:ext uri="{BB962C8B-B14F-4D97-AF65-F5344CB8AC3E}">
        <p14:creationId xmlns:p14="http://schemas.microsoft.com/office/powerpoint/2010/main" val="12245864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3.png"/><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1.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F2F3F5"/>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25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rgbClr val="F2F3F5"/>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225A8-C804-C6AB-40A4-A7FBA92FAA10}"/>
              </a:ext>
            </a:extLst>
          </p:cNvPr>
          <p:cNvSpPr/>
          <p:nvPr userDrawn="1"/>
        </p:nvSpPr>
        <p:spPr>
          <a:xfrm>
            <a:off x="11855992" y="0"/>
            <a:ext cx="336007" cy="6858000"/>
          </a:xfrm>
          <a:prstGeom prst="rect">
            <a:avLst/>
          </a:prstGeom>
          <a:ln>
            <a:noFill/>
          </a:ln>
          <a:effectLst>
            <a:outerShdw blurRad="279400" dist="38100" dir="16200000" rotWithShape="0">
              <a:prstClr val="black">
                <a:alpha val="27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000"/>
          </a:p>
        </p:txBody>
      </p:sp>
      <p:sp>
        <p:nvSpPr>
          <p:cNvPr id="2" name="Holder 2"/>
          <p:cNvSpPr>
            <a:spLocks noGrp="1"/>
          </p:cNvSpPr>
          <p:nvPr>
            <p:ph type="title"/>
          </p:nvPr>
        </p:nvSpPr>
        <p:spPr>
          <a:xfrm>
            <a:off x="227013" y="260350"/>
            <a:ext cx="5133975" cy="589280"/>
          </a:xfrm>
          <a:prstGeom prst="rect">
            <a:avLst/>
          </a:prstGeom>
        </p:spPr>
        <p:txBody>
          <a:bodyPr wrap="square" lIns="0" tIns="0" rIns="0" bIns="0">
            <a:spAutoFit/>
          </a:bodyPr>
          <a:lstStyle>
            <a:lvl1pPr>
              <a:defRPr sz="3700" b="0" i="0">
                <a:solidFill>
                  <a:srgbClr val="2BC0C5"/>
                </a:solidFill>
                <a:latin typeface="Calibri"/>
                <a:cs typeface="Calibri"/>
              </a:defRPr>
            </a:lvl1pPr>
          </a:lstStyle>
          <a:p>
            <a:endParaRPr/>
          </a:p>
        </p:txBody>
      </p:sp>
      <p:pic>
        <p:nvPicPr>
          <p:cNvPr id="11" name="object 7">
            <a:extLst>
              <a:ext uri="{FF2B5EF4-FFF2-40B4-BE49-F238E27FC236}">
                <a16:creationId xmlns:a16="http://schemas.microsoft.com/office/drawing/2014/main" id="{E4C4F5C5-C15A-6C63-7999-1683825C6B6B}"/>
              </a:ext>
            </a:extLst>
          </p:cNvPr>
          <p:cNvPicPr/>
          <p:nvPr userDrawn="1"/>
        </p:nvPicPr>
        <p:blipFill>
          <a:blip r:embed="rId14" cstate="screen">
            <a:extLst>
              <a:ext uri="{28A0092B-C50C-407E-A947-70E740481C1C}">
                <a14:useLocalDpi xmlns:a14="http://schemas.microsoft.com/office/drawing/2010/main"/>
              </a:ext>
            </a:extLst>
          </a:blip>
          <a:stretch>
            <a:fillRect/>
          </a:stretch>
        </p:blipFill>
        <p:spPr>
          <a:xfrm>
            <a:off x="7720091" y="7167394"/>
            <a:ext cx="1119557" cy="234652"/>
          </a:xfrm>
          <a:prstGeom prst="rect">
            <a:avLst/>
          </a:prstGeom>
        </p:spPr>
      </p:pic>
      <p:pic>
        <p:nvPicPr>
          <p:cNvPr id="3" name="Picture 2">
            <a:extLst>
              <a:ext uri="{FF2B5EF4-FFF2-40B4-BE49-F238E27FC236}">
                <a16:creationId xmlns:a16="http://schemas.microsoft.com/office/drawing/2014/main" id="{4F155803-699F-4640-D874-CAE5FFF7225F}"/>
              </a:ext>
            </a:extLst>
          </p:cNvPr>
          <p:cNvPicPr>
            <a:picLocks noChangeAspect="1"/>
          </p:cNvPicPr>
          <p:nvPr userDrawn="1"/>
        </p:nvPicPr>
        <p:blipFill>
          <a:blip r:embed="rId15"/>
          <a:stretch>
            <a:fillRect/>
          </a:stretch>
        </p:blipFill>
        <p:spPr>
          <a:xfrm>
            <a:off x="11935579" y="169354"/>
            <a:ext cx="188553" cy="187610"/>
          </a:xfrm>
          <a:prstGeom prst="rect">
            <a:avLst/>
          </a:prstGeom>
        </p:spPr>
      </p:pic>
      <p:pic>
        <p:nvPicPr>
          <p:cNvPr id="5" name="Picture 4">
            <a:extLst>
              <a:ext uri="{FF2B5EF4-FFF2-40B4-BE49-F238E27FC236}">
                <a16:creationId xmlns:a16="http://schemas.microsoft.com/office/drawing/2014/main" id="{161FB3C9-1F04-F20F-E28E-4A448A0D8592}"/>
              </a:ext>
            </a:extLst>
          </p:cNvPr>
          <p:cNvPicPr>
            <a:picLocks noChangeAspect="1"/>
          </p:cNvPicPr>
          <p:nvPr userDrawn="1"/>
        </p:nvPicPr>
        <p:blipFill>
          <a:blip r:embed="rId16">
            <a:alphaModFix amt="5000"/>
          </a:blip>
          <a:stretch>
            <a:fillRect/>
          </a:stretch>
        </p:blipFill>
        <p:spPr>
          <a:xfrm>
            <a:off x="-2326445" y="1060823"/>
            <a:ext cx="4760155" cy="4736354"/>
          </a:xfrm>
          <a:prstGeom prst="rect">
            <a:avLst/>
          </a:prstGeom>
        </p:spPr>
      </p:pic>
      <p:pic>
        <p:nvPicPr>
          <p:cNvPr id="7" name="Picture 6">
            <a:extLst>
              <a:ext uri="{FF2B5EF4-FFF2-40B4-BE49-F238E27FC236}">
                <a16:creationId xmlns:a16="http://schemas.microsoft.com/office/drawing/2014/main" id="{F0232121-843A-1DE2-5E68-08507C0880E0}"/>
              </a:ext>
            </a:extLst>
          </p:cNvPr>
          <p:cNvPicPr>
            <a:picLocks noChangeAspect="1"/>
          </p:cNvPicPr>
          <p:nvPr userDrawn="1"/>
        </p:nvPicPr>
        <p:blipFill>
          <a:blip r:embed="rId17"/>
          <a:stretch>
            <a:fillRect/>
          </a:stretch>
        </p:blipFill>
        <p:spPr>
          <a:xfrm>
            <a:off x="227013" y="6406588"/>
            <a:ext cx="1175902" cy="241060"/>
          </a:xfrm>
          <a:prstGeom prst="rect">
            <a:avLst/>
          </a:prstGeom>
        </p:spPr>
      </p:pic>
      <p:sp>
        <p:nvSpPr>
          <p:cNvPr id="8" name="object 9">
            <a:extLst>
              <a:ext uri="{FF2B5EF4-FFF2-40B4-BE49-F238E27FC236}">
                <a16:creationId xmlns:a16="http://schemas.microsoft.com/office/drawing/2014/main" id="{454338B0-4F97-90D2-9770-E54FFA891241}"/>
              </a:ext>
            </a:extLst>
          </p:cNvPr>
          <p:cNvSpPr txBox="1">
            <a:spLocks/>
          </p:cNvSpPr>
          <p:nvPr userDrawn="1"/>
        </p:nvSpPr>
        <p:spPr>
          <a:xfrm>
            <a:off x="11925603" y="6577116"/>
            <a:ext cx="217804" cy="141064"/>
          </a:xfrm>
          <a:prstGeom prst="rect">
            <a:avLst/>
          </a:prstGeom>
        </p:spPr>
        <p:txBody>
          <a:bodyPr vert="horz" wrap="square" lIns="0" tIns="0" rIns="0" bIns="0" rtlCol="0">
            <a:spAutoFit/>
          </a:bodyPr>
          <a:lstStyle>
            <a:defPPr>
              <a:defRPr kern="0"/>
            </a:defPPr>
            <a:lvl1pPr>
              <a:defRPr sz="1000" b="0" i="0">
                <a:solidFill>
                  <a:srgbClr val="1D1D1B"/>
                </a:solidFill>
                <a:latin typeface="Calibri"/>
                <a:cs typeface="Calibri"/>
              </a:defRPr>
            </a:lvl1pPr>
          </a:lstStyle>
          <a:p>
            <a:pPr marL="38100">
              <a:lnSpc>
                <a:spcPts val="1050"/>
              </a:lnSpc>
            </a:pPr>
            <a:fld id="{81D60167-4931-47E6-BA6A-407CBD079E47}" type="slidenum">
              <a:rPr lang="en-GB" spc="-25" baseline="0" smtClean="0">
                <a:solidFill>
                  <a:schemeClr val="bg1"/>
                </a:solidFill>
              </a:rPr>
              <a:pPr marL="38100">
                <a:lnSpc>
                  <a:spcPts val="1050"/>
                </a:lnSpc>
              </a:pPr>
              <a:t>‹#›</a:t>
            </a:fld>
            <a:endParaRPr lang="en-GB" spc="-25" baseline="0">
              <a:solidFill>
                <a:schemeClr val="bg1"/>
              </a:solidFill>
            </a:endParaRPr>
          </a:p>
        </p:txBody>
      </p:sp>
    </p:spTree>
    <p:extLst>
      <p:ext uri="{BB962C8B-B14F-4D97-AF65-F5344CB8AC3E}">
        <p14:creationId xmlns:p14="http://schemas.microsoft.com/office/powerpoint/2010/main" val="389183352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eaLnBrk="1" hangingPunct="1">
        <a:defRPr baseline="0">
          <a:solidFill>
            <a:schemeClr val="tx1"/>
          </a:solidFill>
          <a:latin typeface="+mj-lt"/>
          <a:ea typeface="+mj-ea"/>
          <a:cs typeface="+mj-cs"/>
        </a:defRPr>
      </a:lvl1pPr>
    </p:titleStyle>
    <p:bodyStyle>
      <a:lvl1pPr marL="0" eaLnBrk="1" hangingPunct="1">
        <a:defRPr u="none">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64">
          <p15:clr>
            <a:srgbClr val="F26B43"/>
          </p15:clr>
        </p15:guide>
        <p15:guide id="4" pos="143">
          <p15:clr>
            <a:srgbClr val="F26B43"/>
          </p15:clr>
        </p15:guide>
        <p15:guide id="5" orient="horz" pos="3884">
          <p15:clr>
            <a:srgbClr val="F26B43"/>
          </p15:clr>
        </p15:guide>
        <p15:guide id="6" pos="73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53.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0.png"/><Relationship Id="rId3" Type="http://schemas.openxmlformats.org/officeDocument/2006/relationships/hyperlink" Target="https://www.knostic.ai/blog/find-mcp-server-shodan" TargetMode="External"/><Relationship Id="rId7" Type="http://schemas.openxmlformats.org/officeDocument/2006/relationships/image" Target="../media/image51.svg"/><Relationship Id="rId12"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8.png"/><Relationship Id="rId10" Type="http://schemas.openxmlformats.org/officeDocument/2006/relationships/image" Target="../media/image54.png"/><Relationship Id="rId4" Type="http://schemas.openxmlformats.org/officeDocument/2006/relationships/hyperlink" Target="https://github.com/kapilduraphe/mcp-watch" TargetMode="External"/><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26" Type="http://schemas.openxmlformats.org/officeDocument/2006/relationships/image" Target="../media/image50.png"/><Relationship Id="rId3" Type="http://schemas.openxmlformats.org/officeDocument/2006/relationships/image" Target="../media/image8.png"/><Relationship Id="rId21" Type="http://schemas.openxmlformats.org/officeDocument/2006/relationships/image" Target="../media/image79.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2" Type="http://schemas.openxmlformats.org/officeDocument/2006/relationships/notesSlide" Target="../notesSlides/notesSlide9.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svg"/><Relationship Id="rId24" Type="http://schemas.openxmlformats.org/officeDocument/2006/relationships/image" Target="../media/image82.png"/><Relationship Id="rId5" Type="http://schemas.openxmlformats.org/officeDocument/2006/relationships/image" Target="../media/image63.sv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52.png"/><Relationship Id="rId10" Type="http://schemas.openxmlformats.org/officeDocument/2006/relationships/image" Target="../media/image68.png"/><Relationship Id="rId19" Type="http://schemas.openxmlformats.org/officeDocument/2006/relationships/image" Target="../media/image77.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51.sv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airc.nist.gov/airmf-resources/" TargetMode="External"/><Relationship Id="rId3" Type="http://schemas.openxmlformats.org/officeDocument/2006/relationships/hyperlink" Target="https://genai.owasp.org/" TargetMode="External"/><Relationship Id="rId7" Type="http://schemas.openxmlformats.org/officeDocument/2006/relationships/hyperlink" Target="https://mcpservers.org/" TargetMode="External"/><Relationship Id="rId2" Type="http://schemas.openxmlformats.org/officeDocument/2006/relationships/hyperlink" Target="https://www.anthropic.com/news/detecting-countering-misuse-aug-2025" TargetMode="External"/><Relationship Id="rId1" Type="http://schemas.openxmlformats.org/officeDocument/2006/relationships/slideLayout" Target="../slideLayouts/slideLayout12.xml"/><Relationship Id="rId6" Type="http://schemas.openxmlformats.org/officeDocument/2006/relationships/hyperlink" Target="https://modelcontextprotocol-security.io/" TargetMode="External"/><Relationship Id="rId5" Type="http://schemas.openxmlformats.org/officeDocument/2006/relationships/hyperlink" Target="https://cloudsecurityalliance.org/ai-safety-initiative" TargetMode="External"/><Relationship Id="rId4" Type="http://schemas.openxmlformats.org/officeDocument/2006/relationships/hyperlink" Target="https://owaspai.org/docs/ai_security_overview/" TargetMode="External"/><Relationship Id="rId9" Type="http://schemas.openxmlformats.org/officeDocument/2006/relationships/hyperlink" Target="https://medium.com/ai-security-hub/awesome-ai-security-f82dc4a5d2e0"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4.jpe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7.svg"/><Relationship Id="rId11" Type="http://schemas.openxmlformats.org/officeDocument/2006/relationships/image" Target="../media/image89.png"/><Relationship Id="rId5" Type="http://schemas.openxmlformats.org/officeDocument/2006/relationships/image" Target="../media/image46.png"/><Relationship Id="rId10" Type="http://schemas.openxmlformats.org/officeDocument/2006/relationships/image" Target="../media/image88.svg"/><Relationship Id="rId4" Type="http://schemas.openxmlformats.org/officeDocument/2006/relationships/image" Target="../media/image4.pn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15.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77976-FD81-4BF9-86E9-F4CB64B8A55E}"/>
              </a:ext>
            </a:extLst>
          </p:cNvPr>
          <p:cNvPicPr>
            <a:picLocks noChangeAspect="1"/>
          </p:cNvPicPr>
          <p:nvPr/>
        </p:nvPicPr>
        <p:blipFill rotWithShape="1">
          <a:blip r:embed="rId2"/>
          <a:srcRect l="25197" b="20879"/>
          <a:stretch/>
        </p:blipFill>
        <p:spPr>
          <a:xfrm>
            <a:off x="0" y="0"/>
            <a:ext cx="12192000" cy="6858000"/>
          </a:xfrm>
          <a:prstGeom prst="rect">
            <a:avLst/>
          </a:prstGeom>
        </p:spPr>
      </p:pic>
      <p:sp>
        <p:nvSpPr>
          <p:cNvPr id="7" name="Dikdörtgen 33">
            <a:extLst>
              <a:ext uri="{FF2B5EF4-FFF2-40B4-BE49-F238E27FC236}">
                <a16:creationId xmlns:a16="http://schemas.microsoft.com/office/drawing/2014/main" id="{515D8DC1-6C65-4512-B0B5-EE0D2ADFDEBA}"/>
              </a:ext>
            </a:extLst>
          </p:cNvPr>
          <p:cNvSpPr/>
          <p:nvPr/>
        </p:nvSpPr>
        <p:spPr>
          <a:xfrm>
            <a:off x="0" y="0"/>
            <a:ext cx="12192000" cy="6858000"/>
          </a:xfrm>
          <a:prstGeom prst="rect">
            <a:avLst/>
          </a:prstGeom>
          <a:solidFill>
            <a:srgbClr val="104E6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0" name="object 7">
            <a:extLst>
              <a:ext uri="{FF2B5EF4-FFF2-40B4-BE49-F238E27FC236}">
                <a16:creationId xmlns:a16="http://schemas.microsoft.com/office/drawing/2014/main" id="{7E76BBC1-FAB0-4BEC-A2CB-0CC7364C2C25}"/>
              </a:ext>
            </a:extLst>
          </p:cNvPr>
          <p:cNvPicPr/>
          <p:nvPr/>
        </p:nvPicPr>
        <p:blipFill>
          <a:blip r:embed="rId3" cstate="screen">
            <a:extLst>
              <a:ext uri="{28A0092B-C50C-407E-A947-70E740481C1C}">
                <a14:useLocalDpi xmlns:a14="http://schemas.microsoft.com/office/drawing/2010/main"/>
              </a:ext>
            </a:extLst>
          </a:blip>
          <a:stretch>
            <a:fillRect/>
          </a:stretch>
        </p:blipFill>
        <p:spPr>
          <a:xfrm>
            <a:off x="545828" y="535547"/>
            <a:ext cx="2625997" cy="550392"/>
          </a:xfrm>
          <a:prstGeom prst="rect">
            <a:avLst/>
          </a:prstGeom>
        </p:spPr>
      </p:pic>
      <p:sp>
        <p:nvSpPr>
          <p:cNvPr id="13" name="TextBox 12">
            <a:extLst>
              <a:ext uri="{FF2B5EF4-FFF2-40B4-BE49-F238E27FC236}">
                <a16:creationId xmlns:a16="http://schemas.microsoft.com/office/drawing/2014/main" id="{BF58E3C8-C768-430C-99F7-F0C76189CD37}"/>
              </a:ext>
            </a:extLst>
          </p:cNvPr>
          <p:cNvSpPr txBox="1"/>
          <p:nvPr/>
        </p:nvSpPr>
        <p:spPr>
          <a:xfrm>
            <a:off x="545828" y="2459504"/>
            <a:ext cx="5362603" cy="1938992"/>
          </a:xfrm>
          <a:prstGeom prst="rect">
            <a:avLst/>
          </a:prstGeom>
          <a:noFill/>
        </p:spPr>
        <p:txBody>
          <a:bodyPr wrap="square">
            <a:spAutoFit/>
          </a:bodyPr>
          <a:lstStyle/>
          <a:p>
            <a:r>
              <a:rPr lang="en-US" sz="4000" b="1" dirty="0">
                <a:solidFill>
                  <a:schemeClr val="bg1"/>
                </a:solidFill>
              </a:rPr>
              <a:t>Hacking the AI Layer: Mapping and Exploiting the New Attack Surface</a:t>
            </a:r>
          </a:p>
        </p:txBody>
      </p:sp>
      <p:sp>
        <p:nvSpPr>
          <p:cNvPr id="14" name="TextBox 13">
            <a:extLst>
              <a:ext uri="{FF2B5EF4-FFF2-40B4-BE49-F238E27FC236}">
                <a16:creationId xmlns:a16="http://schemas.microsoft.com/office/drawing/2014/main" id="{F2CBF6FA-5E59-462B-9CAD-B4854A3F75EE}"/>
              </a:ext>
            </a:extLst>
          </p:cNvPr>
          <p:cNvSpPr txBox="1"/>
          <p:nvPr/>
        </p:nvSpPr>
        <p:spPr>
          <a:xfrm>
            <a:off x="545828" y="4398496"/>
            <a:ext cx="5550172" cy="400110"/>
          </a:xfrm>
          <a:prstGeom prst="rect">
            <a:avLst/>
          </a:prstGeom>
          <a:noFill/>
        </p:spPr>
        <p:txBody>
          <a:bodyPr wrap="square">
            <a:spAutoFit/>
          </a:bodyPr>
          <a:lstStyle/>
          <a:p>
            <a:r>
              <a:rPr lang="en-US" sz="2000" dirty="0">
                <a:solidFill>
                  <a:srgbClr val="F9A428"/>
                </a:solidFill>
                <a:latin typeface="Open Sans" panose="020B0606030504020204" pitchFamily="34" charset="0"/>
                <a:ea typeface="Open Sans" panose="020B0606030504020204" pitchFamily="34" charset="0"/>
                <a:cs typeface="Open Sans" panose="020B0606030504020204" pitchFamily="34" charset="0"/>
              </a:rPr>
              <a:t>Sergio Loureiro, PhD – VP of Product Strategy</a:t>
            </a:r>
            <a:endParaRPr lang="en-PK" sz="2000" dirty="0">
              <a:solidFill>
                <a:srgbClr val="F9A42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B1BE674E-9260-4AF7-BC81-5FCCF022CA59}"/>
              </a:ext>
            </a:extLst>
          </p:cNvPr>
          <p:cNvSpPr txBox="1"/>
          <p:nvPr/>
        </p:nvSpPr>
        <p:spPr>
          <a:xfrm>
            <a:off x="545828" y="6137787"/>
            <a:ext cx="3845197" cy="369332"/>
          </a:xfrm>
          <a:prstGeom prst="rect">
            <a:avLst/>
          </a:prstGeom>
          <a:noFill/>
        </p:spPr>
        <p:txBody>
          <a:bodyPr wrap="square">
            <a:spAutoFit/>
          </a:bodyPr>
          <a:lstStyle/>
          <a:p>
            <a:r>
              <a:rPr lang="en-US"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Dec </a:t>
            </a:r>
            <a:r>
              <a:rPr lang="en-US"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2025</a:t>
            </a:r>
            <a:endParaRPr lang="en-PK"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54">
            <a:extLst>
              <a:ext uri="{FF2B5EF4-FFF2-40B4-BE49-F238E27FC236}">
                <a16:creationId xmlns:a16="http://schemas.microsoft.com/office/drawing/2014/main" id="{E3B09F5C-EC31-4576-9CCC-539E74C1E803}"/>
              </a:ext>
            </a:extLst>
          </p:cNvPr>
          <p:cNvGrpSpPr/>
          <p:nvPr/>
        </p:nvGrpSpPr>
        <p:grpSpPr>
          <a:xfrm>
            <a:off x="11646172" y="5472893"/>
            <a:ext cx="246562" cy="1123126"/>
            <a:chOff x="211017" y="5715000"/>
            <a:chExt cx="246562" cy="1123126"/>
          </a:xfrm>
        </p:grpSpPr>
        <p:sp>
          <p:nvSpPr>
            <p:cNvPr id="18" name="Rectangle 60">
              <a:extLst>
                <a:ext uri="{FF2B5EF4-FFF2-40B4-BE49-F238E27FC236}">
                  <a16:creationId xmlns:a16="http://schemas.microsoft.com/office/drawing/2014/main" id="{BC345121-EE9C-42E3-AC92-232B865BE361}"/>
                </a:ext>
              </a:extLst>
            </p:cNvPr>
            <p:cNvSpPr/>
            <p:nvPr/>
          </p:nvSpPr>
          <p:spPr>
            <a:xfrm>
              <a:off x="312419" y="5849174"/>
              <a:ext cx="45719" cy="988952"/>
            </a:xfrm>
            <a:prstGeom prst="rect">
              <a:avLst/>
            </a:prstGeom>
            <a:gradFill>
              <a:gsLst>
                <a:gs pos="0">
                  <a:srgbClr val="1AC0C7">
                    <a:alpha val="0"/>
                  </a:srgbClr>
                </a:gs>
                <a:gs pos="100000">
                  <a:srgbClr val="1AC0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19" name="Oval 18">
              <a:extLst>
                <a:ext uri="{FF2B5EF4-FFF2-40B4-BE49-F238E27FC236}">
                  <a16:creationId xmlns:a16="http://schemas.microsoft.com/office/drawing/2014/main" id="{82211238-87FC-4551-987E-ED86A50FE52C}"/>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0" name="Arrow: Chevron 62">
              <a:extLst>
                <a:ext uri="{FF2B5EF4-FFF2-40B4-BE49-F238E27FC236}">
                  <a16:creationId xmlns:a16="http://schemas.microsoft.com/office/drawing/2014/main" id="{4724FFD4-14AB-4E98-ACD9-6B78AD8F3011}"/>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spTree>
    <p:extLst>
      <p:ext uri="{BB962C8B-B14F-4D97-AF65-F5344CB8AC3E}">
        <p14:creationId xmlns:p14="http://schemas.microsoft.com/office/powerpoint/2010/main" val="672367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a:extLst>
              <a:ext uri="{FF2B5EF4-FFF2-40B4-BE49-F238E27FC236}">
                <a16:creationId xmlns:a16="http://schemas.microsoft.com/office/drawing/2014/main" id="{54A845A2-5476-6C02-9D87-893B4169E3CC}"/>
              </a:ext>
            </a:extLst>
          </p:cNvPr>
          <p:cNvGrpSpPr/>
          <p:nvPr/>
        </p:nvGrpSpPr>
        <p:grpSpPr>
          <a:xfrm>
            <a:off x="11562000" y="0"/>
            <a:ext cx="630000" cy="7111380"/>
            <a:chOff x="0" y="0"/>
            <a:chExt cx="630000" cy="7111380"/>
          </a:xfrm>
        </p:grpSpPr>
        <p:sp>
          <p:nvSpPr>
            <p:cNvPr id="3" name="Rectangle 52">
              <a:extLst>
                <a:ext uri="{FF2B5EF4-FFF2-40B4-BE49-F238E27FC236}">
                  <a16:creationId xmlns:a16="http://schemas.microsoft.com/office/drawing/2014/main" id="{25835E92-577F-128E-7D9B-D87F49198289}"/>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4" name="TextBox 53">
              <a:extLst>
                <a:ext uri="{FF2B5EF4-FFF2-40B4-BE49-F238E27FC236}">
                  <a16:creationId xmlns:a16="http://schemas.microsoft.com/office/drawing/2014/main" id="{D8D56624-5013-8E1A-1DA3-1E9653D24182}"/>
                </a:ext>
              </a:extLst>
            </p:cNvPr>
            <p:cNvSpPr txBox="1"/>
            <p:nvPr/>
          </p:nvSpPr>
          <p:spPr>
            <a:xfrm rot="5400000">
              <a:off x="-3216887" y="3456212"/>
              <a:ext cx="7033336" cy="276999"/>
            </a:xfrm>
            <a:prstGeom prst="rect">
              <a:avLst/>
            </a:prstGeom>
            <a:noFill/>
          </p:spPr>
          <p:txBody>
            <a:bodyPr vert="horz" wrap="none" rtlCol="0">
              <a:spAutoFit/>
            </a:bodyPr>
            <a:lstStyle/>
            <a:p>
              <a:pPr lvl="0">
                <a:defRPr/>
              </a:pPr>
              <a:r>
                <a:rPr lang="en-US" sz="1200" dirty="0">
                  <a:solidFill>
                    <a:prstClr val="white">
                      <a:lumMod val="65000"/>
                    </a:prstClr>
                  </a:solidFill>
                  <a:latin typeface="Open Sans" panose="020B0606030504020204" pitchFamily="34" charset="0"/>
                  <a:ea typeface="Open Sans" panose="020B0606030504020204" pitchFamily="34" charset="0"/>
                  <a:cs typeface="Open Sans" panose="020B0606030504020204" pitchFamily="34" charset="0"/>
                </a:rPr>
                <a:t>Source: https://learn.microsoft.com/en-us/azure/security/fundamentals/shared-responsibility-ai</a:t>
              </a:r>
              <a:endPar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54">
              <a:extLst>
                <a:ext uri="{FF2B5EF4-FFF2-40B4-BE49-F238E27FC236}">
                  <a16:creationId xmlns:a16="http://schemas.microsoft.com/office/drawing/2014/main" id="{157E3AFB-0D8E-E724-0D4C-1D0709D083B5}"/>
                </a:ext>
              </a:extLst>
            </p:cNvPr>
            <p:cNvGrpSpPr/>
            <p:nvPr/>
          </p:nvGrpSpPr>
          <p:grpSpPr>
            <a:xfrm>
              <a:off x="191719" y="5734874"/>
              <a:ext cx="246562" cy="1123126"/>
              <a:chOff x="211017" y="5715000"/>
              <a:chExt cx="246562" cy="1123126"/>
            </a:xfrm>
          </p:grpSpPr>
          <p:sp>
            <p:nvSpPr>
              <p:cNvPr id="6" name="Rectangle 60">
                <a:extLst>
                  <a:ext uri="{FF2B5EF4-FFF2-40B4-BE49-F238E27FC236}">
                    <a16:creationId xmlns:a16="http://schemas.microsoft.com/office/drawing/2014/main" id="{E8C2BEB5-5B8B-E3D5-535F-BDDBD5A22CC2}"/>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7" name="Oval 6">
                <a:extLst>
                  <a:ext uri="{FF2B5EF4-FFF2-40B4-BE49-F238E27FC236}">
                    <a16:creationId xmlns:a16="http://schemas.microsoft.com/office/drawing/2014/main" id="{E544D2D2-F7E5-E448-B449-F9B3F4671D4C}"/>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8" name="Arrow: Chevron 62">
                <a:extLst>
                  <a:ext uri="{FF2B5EF4-FFF2-40B4-BE49-F238E27FC236}">
                    <a16:creationId xmlns:a16="http://schemas.microsoft.com/office/drawing/2014/main" id="{65613D8A-00DF-AB85-BB1E-0DB95B381965}"/>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9" name="Google Shape;63;p28">
            <a:extLst>
              <a:ext uri="{FF2B5EF4-FFF2-40B4-BE49-F238E27FC236}">
                <a16:creationId xmlns:a16="http://schemas.microsoft.com/office/drawing/2014/main" id="{EC1C06ED-7621-DECD-A2C4-35B4478F217D}"/>
              </a:ext>
            </a:extLst>
          </p:cNvPr>
          <p:cNvPicPr preferRelativeResize="0"/>
          <p:nvPr/>
        </p:nvPicPr>
        <p:blipFill rotWithShape="1">
          <a:blip r:embed="rId2">
            <a:alphaModFix/>
          </a:blip>
          <a:srcRect/>
          <a:stretch/>
        </p:blipFill>
        <p:spPr>
          <a:xfrm>
            <a:off x="345768" y="310228"/>
            <a:ext cx="1511999" cy="316905"/>
          </a:xfrm>
          <a:prstGeom prst="rect">
            <a:avLst/>
          </a:prstGeom>
          <a:noFill/>
          <a:ln>
            <a:noFill/>
          </a:ln>
        </p:spPr>
      </p:pic>
      <p:sp>
        <p:nvSpPr>
          <p:cNvPr id="10" name="TextBox 9">
            <a:extLst>
              <a:ext uri="{FF2B5EF4-FFF2-40B4-BE49-F238E27FC236}">
                <a16:creationId xmlns:a16="http://schemas.microsoft.com/office/drawing/2014/main" id="{9A7AE8E5-3E6E-F0E5-90F9-EEE99BF0F9A0}"/>
              </a:ext>
            </a:extLst>
          </p:cNvPr>
          <p:cNvSpPr txBox="1"/>
          <p:nvPr/>
        </p:nvSpPr>
        <p:spPr>
          <a:xfrm>
            <a:off x="599767" y="1497020"/>
            <a:ext cx="6148675" cy="954107"/>
          </a:xfrm>
          <a:prstGeom prst="rect">
            <a:avLst/>
          </a:prstGeom>
          <a:noFill/>
        </p:spPr>
        <p:txBody>
          <a:bodyPr wrap="square">
            <a:spAutoFit/>
          </a:bodyPr>
          <a:lstStyle/>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Shared </a:t>
            </a:r>
          </a:p>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Responsibility</a:t>
            </a:r>
            <a:endParaRPr lang="en-PK" sz="2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Straight Connector 30">
            <a:extLst>
              <a:ext uri="{FF2B5EF4-FFF2-40B4-BE49-F238E27FC236}">
                <a16:creationId xmlns:a16="http://schemas.microsoft.com/office/drawing/2014/main" id="{CC026632-DE23-AEFE-5175-DAD0CE2568AE}"/>
              </a:ext>
            </a:extLst>
          </p:cNvPr>
          <p:cNvCxnSpPr>
            <a:cxnSpLocks/>
          </p:cNvCxnSpPr>
          <p:nvPr/>
        </p:nvCxnSpPr>
        <p:spPr>
          <a:xfrm>
            <a:off x="711528" y="4970347"/>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6" name="Graphic 35">
            <a:extLst>
              <a:ext uri="{FF2B5EF4-FFF2-40B4-BE49-F238E27FC236}">
                <a16:creationId xmlns:a16="http://schemas.microsoft.com/office/drawing/2014/main" id="{258C5883-BB85-74EF-DAFE-4CFBC5ABF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0466" y="0"/>
            <a:ext cx="7937596" cy="6936726"/>
          </a:xfrm>
          <a:prstGeom prst="rect">
            <a:avLst/>
          </a:prstGeom>
        </p:spPr>
      </p:pic>
    </p:spTree>
    <p:extLst>
      <p:ext uri="{BB962C8B-B14F-4D97-AF65-F5344CB8AC3E}">
        <p14:creationId xmlns:p14="http://schemas.microsoft.com/office/powerpoint/2010/main" val="348011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6E3D-D4B2-7375-6B0D-F863ADF785BA}"/>
            </a:ext>
          </a:extLst>
        </p:cNvPr>
        <p:cNvGrpSpPr/>
        <p:nvPr/>
      </p:nvGrpSpPr>
      <p:grpSpPr>
        <a:xfrm>
          <a:off x="0" y="0"/>
          <a:ext cx="0" cy="0"/>
          <a:chOff x="0" y="0"/>
          <a:chExt cx="0" cy="0"/>
        </a:xfrm>
      </p:grpSpPr>
      <p:pic>
        <p:nvPicPr>
          <p:cNvPr id="35" name="Picture 34" descr="A diagram of a graph&#10;&#10;AI-generated content may be incorrect.">
            <a:extLst>
              <a:ext uri="{FF2B5EF4-FFF2-40B4-BE49-F238E27FC236}">
                <a16:creationId xmlns:a16="http://schemas.microsoft.com/office/drawing/2014/main" id="{C7939DB3-372D-99B6-15D7-68211A2355FA}"/>
              </a:ext>
            </a:extLst>
          </p:cNvPr>
          <p:cNvPicPr>
            <a:picLocks noChangeAspect="1"/>
          </p:cNvPicPr>
          <p:nvPr/>
        </p:nvPicPr>
        <p:blipFill>
          <a:blip r:embed="rId2"/>
          <a:stretch>
            <a:fillRect/>
          </a:stretch>
        </p:blipFill>
        <p:spPr>
          <a:xfrm>
            <a:off x="1901937" y="1093013"/>
            <a:ext cx="9690295" cy="5764987"/>
          </a:xfrm>
          <a:prstGeom prst="rect">
            <a:avLst/>
          </a:prstGeom>
        </p:spPr>
      </p:pic>
      <p:grpSp>
        <p:nvGrpSpPr>
          <p:cNvPr id="2" name="Group 51">
            <a:extLst>
              <a:ext uri="{FF2B5EF4-FFF2-40B4-BE49-F238E27FC236}">
                <a16:creationId xmlns:a16="http://schemas.microsoft.com/office/drawing/2014/main" id="{E615D479-F794-D848-83D7-1698C4184FF4}"/>
              </a:ext>
            </a:extLst>
          </p:cNvPr>
          <p:cNvGrpSpPr/>
          <p:nvPr/>
        </p:nvGrpSpPr>
        <p:grpSpPr>
          <a:xfrm>
            <a:off x="11562000" y="0"/>
            <a:ext cx="630000" cy="6858000"/>
            <a:chOff x="0" y="0"/>
            <a:chExt cx="630000" cy="6858000"/>
          </a:xfrm>
        </p:grpSpPr>
        <p:sp>
          <p:nvSpPr>
            <p:cNvPr id="3" name="Rectangle 52">
              <a:extLst>
                <a:ext uri="{FF2B5EF4-FFF2-40B4-BE49-F238E27FC236}">
                  <a16:creationId xmlns:a16="http://schemas.microsoft.com/office/drawing/2014/main" id="{FBE6DBD1-4C4D-7DA1-6852-7422582870BF}"/>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4" name="TextBox 53">
              <a:extLst>
                <a:ext uri="{FF2B5EF4-FFF2-40B4-BE49-F238E27FC236}">
                  <a16:creationId xmlns:a16="http://schemas.microsoft.com/office/drawing/2014/main" id="{89AEB051-0060-FC8E-B7DE-D0E105E462A9}"/>
                </a:ext>
              </a:extLst>
            </p:cNvPr>
            <p:cNvSpPr txBox="1"/>
            <p:nvPr/>
          </p:nvSpPr>
          <p:spPr>
            <a:xfrm rot="5400000">
              <a:off x="-1253200" y="1552461"/>
              <a:ext cx="3092641" cy="27699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65000"/>
                    </a:prstClr>
                  </a:solidFill>
                  <a:latin typeface="Open Sans" panose="020B0606030504020204" pitchFamily="34" charset="0"/>
                  <a:ea typeface="Open Sans" panose="020B0606030504020204" pitchFamily="34" charset="0"/>
                  <a:cs typeface="Open Sans" panose="020B0606030504020204" pitchFamily="34" charset="0"/>
                </a:rPr>
                <a:t>Source: Gartner Hype Cycle for AI 2025</a:t>
              </a:r>
              <a:r>
                <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grpSp>
          <p:nvGrpSpPr>
            <p:cNvPr id="5" name="Group 54">
              <a:extLst>
                <a:ext uri="{FF2B5EF4-FFF2-40B4-BE49-F238E27FC236}">
                  <a16:creationId xmlns:a16="http://schemas.microsoft.com/office/drawing/2014/main" id="{A7D0ECDE-0DED-70D9-950D-3C54860C8F8F}"/>
                </a:ext>
              </a:extLst>
            </p:cNvPr>
            <p:cNvGrpSpPr/>
            <p:nvPr/>
          </p:nvGrpSpPr>
          <p:grpSpPr>
            <a:xfrm>
              <a:off x="191719" y="5734874"/>
              <a:ext cx="246562" cy="1123126"/>
              <a:chOff x="211017" y="5715000"/>
              <a:chExt cx="246562" cy="1123126"/>
            </a:xfrm>
          </p:grpSpPr>
          <p:sp>
            <p:nvSpPr>
              <p:cNvPr id="6" name="Rectangle 60">
                <a:extLst>
                  <a:ext uri="{FF2B5EF4-FFF2-40B4-BE49-F238E27FC236}">
                    <a16:creationId xmlns:a16="http://schemas.microsoft.com/office/drawing/2014/main" id="{C916E69B-AEB7-1F0F-179D-72FC1C97CCDB}"/>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7" name="Oval 6">
                <a:extLst>
                  <a:ext uri="{FF2B5EF4-FFF2-40B4-BE49-F238E27FC236}">
                    <a16:creationId xmlns:a16="http://schemas.microsoft.com/office/drawing/2014/main" id="{20E10BBB-1C9E-2EF5-C03A-8F9B6023E9FA}"/>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8" name="Arrow: Chevron 62">
                <a:extLst>
                  <a:ext uri="{FF2B5EF4-FFF2-40B4-BE49-F238E27FC236}">
                    <a16:creationId xmlns:a16="http://schemas.microsoft.com/office/drawing/2014/main" id="{0438C1D5-5FBE-2079-7CCC-4CF76139F267}"/>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9" name="Google Shape;63;p28">
            <a:extLst>
              <a:ext uri="{FF2B5EF4-FFF2-40B4-BE49-F238E27FC236}">
                <a16:creationId xmlns:a16="http://schemas.microsoft.com/office/drawing/2014/main" id="{3E0CC7F4-D643-F85C-D0C9-31E8D7FDBB13}"/>
              </a:ext>
            </a:extLst>
          </p:cNvPr>
          <p:cNvPicPr preferRelativeResize="0"/>
          <p:nvPr/>
        </p:nvPicPr>
        <p:blipFill rotWithShape="1">
          <a:blip r:embed="rId3">
            <a:alphaModFix/>
          </a:blip>
          <a:srcRect/>
          <a:stretch/>
        </p:blipFill>
        <p:spPr>
          <a:xfrm>
            <a:off x="345768" y="310228"/>
            <a:ext cx="1511999" cy="316905"/>
          </a:xfrm>
          <a:prstGeom prst="rect">
            <a:avLst/>
          </a:prstGeom>
          <a:noFill/>
          <a:ln>
            <a:noFill/>
          </a:ln>
        </p:spPr>
      </p:pic>
      <p:sp>
        <p:nvSpPr>
          <p:cNvPr id="10" name="TextBox 9">
            <a:extLst>
              <a:ext uri="{FF2B5EF4-FFF2-40B4-BE49-F238E27FC236}">
                <a16:creationId xmlns:a16="http://schemas.microsoft.com/office/drawing/2014/main" id="{C827507F-6EAD-6BF2-FF9B-614E6239EDE3}"/>
              </a:ext>
            </a:extLst>
          </p:cNvPr>
          <p:cNvSpPr txBox="1"/>
          <p:nvPr/>
        </p:nvSpPr>
        <p:spPr>
          <a:xfrm>
            <a:off x="599768" y="1497020"/>
            <a:ext cx="2567638" cy="3108543"/>
          </a:xfrm>
          <a:prstGeom prst="rect">
            <a:avLst/>
          </a:prstGeom>
          <a:noFill/>
        </p:spPr>
        <p:txBody>
          <a:bodyPr wrap="square">
            <a:spAutoFit/>
          </a:bodyPr>
          <a:lstStyle/>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Evolving</a:t>
            </a:r>
          </a:p>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AI -</a:t>
            </a:r>
          </a:p>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Keep</a:t>
            </a:r>
          </a:p>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With</a:t>
            </a:r>
          </a:p>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The</a:t>
            </a:r>
          </a:p>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Pace</a:t>
            </a:r>
          </a:p>
          <a:p>
            <a:endParaRPr lang="en-PK" sz="2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77826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643DB8C9-BEF7-CBD6-2974-C7BA5D8EF76F}"/>
              </a:ext>
            </a:extLst>
          </p:cNvPr>
          <p:cNvSpPr/>
          <p:nvPr/>
        </p:nvSpPr>
        <p:spPr>
          <a:xfrm>
            <a:off x="3695332" y="5981436"/>
            <a:ext cx="4714039" cy="564217"/>
          </a:xfrm>
          <a:prstGeom prst="roundRect">
            <a:avLst>
              <a:gd name="adj" fmla="val 5969"/>
            </a:avLst>
          </a:prstGeom>
          <a:solidFill>
            <a:schemeClr val="bg1"/>
          </a:solidFill>
          <a:ln>
            <a:noFill/>
          </a:ln>
          <a:effectLst>
            <a:outerShdw blurRad="1270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AE36DB-1B08-DF16-6350-9AAF79E0A43D}"/>
              </a:ext>
            </a:extLst>
          </p:cNvPr>
          <p:cNvSpPr txBox="1"/>
          <p:nvPr/>
        </p:nvSpPr>
        <p:spPr>
          <a:xfrm>
            <a:off x="2639285" y="1130482"/>
            <a:ext cx="6466390" cy="523220"/>
          </a:xfrm>
          <a:prstGeom prst="rect">
            <a:avLst/>
          </a:prstGeom>
          <a:noFill/>
        </p:spPr>
        <p:txBody>
          <a:bodyPr wrap="square">
            <a:spAutoFit/>
          </a:bodyPr>
          <a:lstStyle/>
          <a:p>
            <a:pPr algn="ctr"/>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Expanded Attack Surface</a:t>
            </a:r>
            <a:endParaRPr lang="en-PK" sz="2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51">
            <a:extLst>
              <a:ext uri="{FF2B5EF4-FFF2-40B4-BE49-F238E27FC236}">
                <a16:creationId xmlns:a16="http://schemas.microsoft.com/office/drawing/2014/main" id="{9B005A1B-ED74-3010-D005-E66AB2CA6646}"/>
              </a:ext>
            </a:extLst>
          </p:cNvPr>
          <p:cNvGrpSpPr/>
          <p:nvPr/>
        </p:nvGrpSpPr>
        <p:grpSpPr>
          <a:xfrm>
            <a:off x="11562000" y="0"/>
            <a:ext cx="630000" cy="6858000"/>
            <a:chOff x="0" y="0"/>
            <a:chExt cx="630000" cy="6858000"/>
          </a:xfrm>
        </p:grpSpPr>
        <p:sp>
          <p:nvSpPr>
            <p:cNvPr id="6" name="Rectangle 52">
              <a:extLst>
                <a:ext uri="{FF2B5EF4-FFF2-40B4-BE49-F238E27FC236}">
                  <a16:creationId xmlns:a16="http://schemas.microsoft.com/office/drawing/2014/main" id="{2D802F59-EDAB-F884-840A-F0EBBD05DF01}"/>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7" name="TextBox 53">
              <a:extLst>
                <a:ext uri="{FF2B5EF4-FFF2-40B4-BE49-F238E27FC236}">
                  <a16:creationId xmlns:a16="http://schemas.microsoft.com/office/drawing/2014/main" id="{C4706C78-AB06-2BEA-DDCF-5A3895460C29}"/>
                </a:ext>
              </a:extLst>
            </p:cNvPr>
            <p:cNvSpPr txBox="1"/>
            <p:nvPr/>
          </p:nvSpPr>
          <p:spPr>
            <a:xfrm rot="5400000">
              <a:off x="-158047" y="1015133"/>
              <a:ext cx="946093" cy="27699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Outpost24</a:t>
              </a:r>
            </a:p>
          </p:txBody>
        </p:sp>
        <p:grpSp>
          <p:nvGrpSpPr>
            <p:cNvPr id="8" name="Group 54">
              <a:extLst>
                <a:ext uri="{FF2B5EF4-FFF2-40B4-BE49-F238E27FC236}">
                  <a16:creationId xmlns:a16="http://schemas.microsoft.com/office/drawing/2014/main" id="{32DD576A-2C49-9409-126E-B7081D8ADC25}"/>
                </a:ext>
              </a:extLst>
            </p:cNvPr>
            <p:cNvGrpSpPr/>
            <p:nvPr/>
          </p:nvGrpSpPr>
          <p:grpSpPr>
            <a:xfrm>
              <a:off x="191719" y="5734874"/>
              <a:ext cx="246562" cy="1123126"/>
              <a:chOff x="211017" y="5715000"/>
              <a:chExt cx="246562" cy="1123126"/>
            </a:xfrm>
          </p:grpSpPr>
          <p:sp>
            <p:nvSpPr>
              <p:cNvPr id="9" name="Rectangle 60">
                <a:extLst>
                  <a:ext uri="{FF2B5EF4-FFF2-40B4-BE49-F238E27FC236}">
                    <a16:creationId xmlns:a16="http://schemas.microsoft.com/office/drawing/2014/main" id="{2A6E050A-71DF-48D9-ED09-15AC180B9762}"/>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10" name="Oval 9">
                <a:extLst>
                  <a:ext uri="{FF2B5EF4-FFF2-40B4-BE49-F238E27FC236}">
                    <a16:creationId xmlns:a16="http://schemas.microsoft.com/office/drawing/2014/main" id="{C36908F2-00C7-7D6F-2D2F-701490160FAA}"/>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11" name="Arrow: Chevron 62">
                <a:extLst>
                  <a:ext uri="{FF2B5EF4-FFF2-40B4-BE49-F238E27FC236}">
                    <a16:creationId xmlns:a16="http://schemas.microsoft.com/office/drawing/2014/main" id="{DE7BD414-ECC1-62EC-6064-532C4F8959E4}"/>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12" name="Google Shape;63;p28">
            <a:extLst>
              <a:ext uri="{FF2B5EF4-FFF2-40B4-BE49-F238E27FC236}">
                <a16:creationId xmlns:a16="http://schemas.microsoft.com/office/drawing/2014/main" id="{635A5764-7F26-7E08-3060-E0AFB20AD4C2}"/>
              </a:ext>
            </a:extLst>
          </p:cNvPr>
          <p:cNvPicPr preferRelativeResize="0"/>
          <p:nvPr/>
        </p:nvPicPr>
        <p:blipFill rotWithShape="1">
          <a:blip r:embed="rId2">
            <a:alphaModFix/>
          </a:blip>
          <a:srcRect/>
          <a:stretch/>
        </p:blipFill>
        <p:spPr>
          <a:xfrm>
            <a:off x="345768" y="310228"/>
            <a:ext cx="1511999" cy="316905"/>
          </a:xfrm>
          <a:prstGeom prst="rect">
            <a:avLst/>
          </a:prstGeom>
          <a:noFill/>
          <a:ln>
            <a:noFill/>
          </a:ln>
        </p:spPr>
      </p:pic>
      <p:cxnSp>
        <p:nvCxnSpPr>
          <p:cNvPr id="14" name="Straight Connector 13">
            <a:extLst>
              <a:ext uri="{FF2B5EF4-FFF2-40B4-BE49-F238E27FC236}">
                <a16:creationId xmlns:a16="http://schemas.microsoft.com/office/drawing/2014/main" id="{91EDCDEB-5014-D3DE-7118-C696ECA332B0}"/>
              </a:ext>
            </a:extLst>
          </p:cNvPr>
          <p:cNvCxnSpPr>
            <a:cxnSpLocks/>
          </p:cNvCxnSpPr>
          <p:nvPr/>
        </p:nvCxnSpPr>
        <p:spPr>
          <a:xfrm>
            <a:off x="5003001" y="1130482"/>
            <a:ext cx="218600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6963172-36E6-D94E-782A-D19D8461AE0C}"/>
              </a:ext>
            </a:extLst>
          </p:cNvPr>
          <p:cNvCxnSpPr>
            <a:cxnSpLocks/>
          </p:cNvCxnSpPr>
          <p:nvPr/>
        </p:nvCxnSpPr>
        <p:spPr>
          <a:xfrm>
            <a:off x="2440855" y="5791936"/>
            <a:ext cx="319716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026AE40-ADCA-9547-12E9-03E7CB2D79E0}"/>
              </a:ext>
            </a:extLst>
          </p:cNvPr>
          <p:cNvSpPr/>
          <p:nvPr/>
        </p:nvSpPr>
        <p:spPr>
          <a:xfrm>
            <a:off x="2116075" y="5701615"/>
            <a:ext cx="180643" cy="180643"/>
          </a:xfrm>
          <a:prstGeom prst="ellipse">
            <a:avLst/>
          </a:prstGeom>
          <a:solidFill>
            <a:srgbClr val="1AC0C7"/>
          </a:solidFill>
          <a:ln w="6350">
            <a:noFill/>
          </a:ln>
          <a:effectLst>
            <a:outerShdw blurRad="571500" dist="177800" dir="2700000" sx="96000" sy="96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ID" sz="1400">
              <a:solidFill>
                <a:schemeClr val="accent1"/>
              </a:solidFill>
              <a:latin typeface="+mj-lt"/>
              <a:ea typeface="Open Sans" panose="020B0606030504020204" pitchFamily="34" charset="0"/>
              <a:cs typeface="Open Sans" panose="020B0606030504020204" pitchFamily="34" charset="0"/>
            </a:endParaRPr>
          </a:p>
        </p:txBody>
      </p:sp>
      <p:sp>
        <p:nvSpPr>
          <p:cNvPr id="17" name="Rectangle: Rounded Corners 21">
            <a:extLst>
              <a:ext uri="{FF2B5EF4-FFF2-40B4-BE49-F238E27FC236}">
                <a16:creationId xmlns:a16="http://schemas.microsoft.com/office/drawing/2014/main" id="{C7E7CB90-8D9C-320F-A43A-44BF22963980}"/>
              </a:ext>
            </a:extLst>
          </p:cNvPr>
          <p:cNvSpPr/>
          <p:nvPr/>
        </p:nvSpPr>
        <p:spPr>
          <a:xfrm>
            <a:off x="634144" y="2301083"/>
            <a:ext cx="3144504" cy="2971158"/>
          </a:xfrm>
          <a:prstGeom prst="roundRect">
            <a:avLst>
              <a:gd name="adj" fmla="val 5969"/>
            </a:avLst>
          </a:prstGeom>
          <a:solidFill>
            <a:schemeClr val="bg1"/>
          </a:solidFill>
          <a:ln>
            <a:noFill/>
          </a:ln>
          <a:effectLst>
            <a:outerShdw blurRad="1270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043C110-3E15-EE23-DB2C-F4DDBFDC27D4}"/>
              </a:ext>
            </a:extLst>
          </p:cNvPr>
          <p:cNvSpPr txBox="1"/>
          <p:nvPr/>
        </p:nvSpPr>
        <p:spPr>
          <a:xfrm>
            <a:off x="2019300" y="2241344"/>
            <a:ext cx="1676033" cy="751616"/>
          </a:xfrm>
          <a:prstGeom prst="rect">
            <a:avLst/>
          </a:prstGeom>
          <a:noFill/>
        </p:spPr>
        <p:txBody>
          <a:bodyPr wrap="square" rtlCol="0">
            <a:spAutoFit/>
          </a:bodyPr>
          <a:lstStyle>
            <a:defPPr>
              <a:defRPr lang="en-US"/>
            </a:defPPr>
            <a:lvl1pPr>
              <a:lnSpc>
                <a:spcPct val="130000"/>
              </a:lnSpc>
              <a:spcBef>
                <a:spcPts val="1200"/>
              </a:spcBef>
              <a:defRPr sz="1400">
                <a:solidFill>
                  <a:schemeClr val="accent1"/>
                </a:solidFill>
                <a:ea typeface="Open Sans" panose="020B0606030504020204" pitchFamily="34" charset="0"/>
                <a:cs typeface="Open Sans" panose="020B0606030504020204" pitchFamily="34" charset="0"/>
              </a:defRPr>
            </a:lvl1pPr>
          </a:lstStyle>
          <a:p>
            <a:pPr algn="r"/>
            <a:r>
              <a:rPr lang="en-IN" sz="3600" b="1" dirty="0">
                <a:solidFill>
                  <a:schemeClr val="bg1">
                    <a:lumMod val="95000"/>
                  </a:schemeClr>
                </a:solidFill>
                <a:latin typeface="Open Sans" panose="020B0606030504020204" pitchFamily="34" charset="0"/>
              </a:rPr>
              <a:t>01</a:t>
            </a:r>
          </a:p>
        </p:txBody>
      </p:sp>
      <p:sp>
        <p:nvSpPr>
          <p:cNvPr id="19" name="TextBox 18">
            <a:extLst>
              <a:ext uri="{FF2B5EF4-FFF2-40B4-BE49-F238E27FC236}">
                <a16:creationId xmlns:a16="http://schemas.microsoft.com/office/drawing/2014/main" id="{EEC0EEBC-D2F3-E6D3-6182-0168125ED44C}"/>
              </a:ext>
            </a:extLst>
          </p:cNvPr>
          <p:cNvSpPr txBox="1"/>
          <p:nvPr/>
        </p:nvSpPr>
        <p:spPr>
          <a:xfrm>
            <a:off x="763261" y="2801045"/>
            <a:ext cx="2810519" cy="523220"/>
          </a:xfrm>
          <a:prstGeom prst="rect">
            <a:avLst/>
          </a:prstGeom>
          <a:noFill/>
        </p:spPr>
        <p:txBody>
          <a:bodyPr wrap="square" rtlCol="0">
            <a:spAutoFit/>
          </a:bodyPr>
          <a:lstStyle/>
          <a:p>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Applications </a:t>
            </a:r>
          </a:p>
        </p:txBody>
      </p:sp>
      <p:sp>
        <p:nvSpPr>
          <p:cNvPr id="25" name="TextBox 24">
            <a:extLst>
              <a:ext uri="{FF2B5EF4-FFF2-40B4-BE49-F238E27FC236}">
                <a16:creationId xmlns:a16="http://schemas.microsoft.com/office/drawing/2014/main" id="{2C7521EB-8F0D-87EC-4AA8-41CF613213EA}"/>
              </a:ext>
            </a:extLst>
          </p:cNvPr>
          <p:cNvSpPr txBox="1"/>
          <p:nvPr/>
        </p:nvSpPr>
        <p:spPr>
          <a:xfrm>
            <a:off x="763261" y="3330196"/>
            <a:ext cx="2696219" cy="584775"/>
          </a:xfrm>
          <a:prstGeom prst="rect">
            <a:avLst/>
          </a:prstGeom>
          <a:noFill/>
        </p:spPr>
        <p:txBody>
          <a:bodyPr wrap="square" rtlCol="0">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Always evolving and more autonomous</a:t>
            </a:r>
          </a:p>
        </p:txBody>
      </p:sp>
      <p:grpSp>
        <p:nvGrpSpPr>
          <p:cNvPr id="37" name="Group 36">
            <a:extLst>
              <a:ext uri="{FF2B5EF4-FFF2-40B4-BE49-F238E27FC236}">
                <a16:creationId xmlns:a16="http://schemas.microsoft.com/office/drawing/2014/main" id="{B3ED72A5-2649-9165-DB27-C1BDF1E52F32}"/>
              </a:ext>
            </a:extLst>
          </p:cNvPr>
          <p:cNvGrpSpPr/>
          <p:nvPr/>
        </p:nvGrpSpPr>
        <p:grpSpPr>
          <a:xfrm>
            <a:off x="845254" y="4487860"/>
            <a:ext cx="623454" cy="623454"/>
            <a:chOff x="725286" y="4363400"/>
            <a:chExt cx="747914" cy="747914"/>
          </a:xfrm>
        </p:grpSpPr>
        <p:sp>
          <p:nvSpPr>
            <p:cNvPr id="35" name="Oval 34">
              <a:extLst>
                <a:ext uri="{FF2B5EF4-FFF2-40B4-BE49-F238E27FC236}">
                  <a16:creationId xmlns:a16="http://schemas.microsoft.com/office/drawing/2014/main" id="{B6AE38F5-2526-C855-AE89-08774E7F1138}"/>
                </a:ext>
              </a:extLst>
            </p:cNvPr>
            <p:cNvSpPr/>
            <p:nvPr/>
          </p:nvSpPr>
          <p:spPr>
            <a:xfrm>
              <a:off x="725286" y="4363400"/>
              <a:ext cx="747914" cy="747914"/>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36" name="Oval 35">
              <a:extLst>
                <a:ext uri="{FF2B5EF4-FFF2-40B4-BE49-F238E27FC236}">
                  <a16:creationId xmlns:a16="http://schemas.microsoft.com/office/drawing/2014/main" id="{AED5CD14-567C-92A6-EEAC-8F395F2AD463}"/>
                </a:ext>
              </a:extLst>
            </p:cNvPr>
            <p:cNvSpPr/>
            <p:nvPr/>
          </p:nvSpPr>
          <p:spPr>
            <a:xfrm>
              <a:off x="773546" y="4411660"/>
              <a:ext cx="651394" cy="651394"/>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60" name="Rectangle: Rounded Corners 21">
            <a:extLst>
              <a:ext uri="{FF2B5EF4-FFF2-40B4-BE49-F238E27FC236}">
                <a16:creationId xmlns:a16="http://schemas.microsoft.com/office/drawing/2014/main" id="{038B9509-4A13-5DC3-B7A5-83A87409BBBF}"/>
              </a:ext>
            </a:extLst>
          </p:cNvPr>
          <p:cNvSpPr/>
          <p:nvPr/>
        </p:nvSpPr>
        <p:spPr>
          <a:xfrm>
            <a:off x="4300228" y="2301083"/>
            <a:ext cx="3144504" cy="2971158"/>
          </a:xfrm>
          <a:prstGeom prst="roundRect">
            <a:avLst>
              <a:gd name="adj" fmla="val 5969"/>
            </a:avLst>
          </a:prstGeom>
          <a:solidFill>
            <a:schemeClr val="bg1"/>
          </a:solidFill>
          <a:ln>
            <a:noFill/>
          </a:ln>
          <a:effectLst>
            <a:outerShdw blurRad="1270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B56C2246-3C7E-D6AB-273E-2A2634C05DAA}"/>
              </a:ext>
            </a:extLst>
          </p:cNvPr>
          <p:cNvSpPr txBox="1"/>
          <p:nvPr/>
        </p:nvSpPr>
        <p:spPr>
          <a:xfrm>
            <a:off x="5685384" y="2241344"/>
            <a:ext cx="1676033" cy="751616"/>
          </a:xfrm>
          <a:prstGeom prst="rect">
            <a:avLst/>
          </a:prstGeom>
          <a:noFill/>
        </p:spPr>
        <p:txBody>
          <a:bodyPr wrap="square" rtlCol="0">
            <a:spAutoFit/>
          </a:bodyPr>
          <a:lstStyle>
            <a:defPPr>
              <a:defRPr lang="en-US"/>
            </a:defPPr>
            <a:lvl1pPr>
              <a:lnSpc>
                <a:spcPct val="130000"/>
              </a:lnSpc>
              <a:spcBef>
                <a:spcPts val="1200"/>
              </a:spcBef>
              <a:defRPr sz="1400">
                <a:solidFill>
                  <a:schemeClr val="accent1"/>
                </a:solidFill>
                <a:ea typeface="Open Sans" panose="020B0606030504020204" pitchFamily="34" charset="0"/>
                <a:cs typeface="Open Sans" panose="020B0606030504020204" pitchFamily="34" charset="0"/>
              </a:defRPr>
            </a:lvl1pPr>
          </a:lstStyle>
          <a:p>
            <a:pPr algn="r"/>
            <a:r>
              <a:rPr lang="en-IN" sz="3600" b="1">
                <a:solidFill>
                  <a:schemeClr val="bg1">
                    <a:lumMod val="95000"/>
                  </a:schemeClr>
                </a:solidFill>
                <a:latin typeface="Open Sans" panose="020B0606030504020204" pitchFamily="34" charset="0"/>
              </a:rPr>
              <a:t>02</a:t>
            </a:r>
          </a:p>
        </p:txBody>
      </p:sp>
      <p:sp>
        <p:nvSpPr>
          <p:cNvPr id="62" name="TextBox 61">
            <a:extLst>
              <a:ext uri="{FF2B5EF4-FFF2-40B4-BE49-F238E27FC236}">
                <a16:creationId xmlns:a16="http://schemas.microsoft.com/office/drawing/2014/main" id="{DA9BC558-63FA-7ABB-A826-3A53F9D33E00}"/>
              </a:ext>
            </a:extLst>
          </p:cNvPr>
          <p:cNvSpPr txBox="1"/>
          <p:nvPr/>
        </p:nvSpPr>
        <p:spPr>
          <a:xfrm>
            <a:off x="4429345" y="2801045"/>
            <a:ext cx="2810519" cy="523220"/>
          </a:xfrm>
          <a:prstGeom prst="rect">
            <a:avLst/>
          </a:prstGeom>
          <a:noFill/>
        </p:spPr>
        <p:txBody>
          <a:bodyPr wrap="square" rtlCol="0">
            <a:spAutoFit/>
          </a:bodyPr>
          <a:lstStyle/>
          <a:p>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Models</a:t>
            </a:r>
          </a:p>
        </p:txBody>
      </p:sp>
      <p:sp>
        <p:nvSpPr>
          <p:cNvPr id="63" name="TextBox 62">
            <a:extLst>
              <a:ext uri="{FF2B5EF4-FFF2-40B4-BE49-F238E27FC236}">
                <a16:creationId xmlns:a16="http://schemas.microsoft.com/office/drawing/2014/main" id="{E342427D-702E-D40E-50D2-74BB3A7B8587}"/>
              </a:ext>
            </a:extLst>
          </p:cNvPr>
          <p:cNvSpPr txBox="1"/>
          <p:nvPr/>
        </p:nvSpPr>
        <p:spPr>
          <a:xfrm>
            <a:off x="4429345" y="3330196"/>
            <a:ext cx="2696219" cy="584775"/>
          </a:xfrm>
          <a:prstGeom prst="rect">
            <a:avLst/>
          </a:prstGeom>
          <a:noFill/>
        </p:spPr>
        <p:txBody>
          <a:bodyPr wrap="square" rtlCol="0">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Guardrails for input and output handling </a:t>
            </a:r>
          </a:p>
        </p:txBody>
      </p:sp>
      <p:grpSp>
        <p:nvGrpSpPr>
          <p:cNvPr id="66" name="Group 65">
            <a:extLst>
              <a:ext uri="{FF2B5EF4-FFF2-40B4-BE49-F238E27FC236}">
                <a16:creationId xmlns:a16="http://schemas.microsoft.com/office/drawing/2014/main" id="{830A9688-2CC2-B436-3E08-D39DBB2BBB6C}"/>
              </a:ext>
            </a:extLst>
          </p:cNvPr>
          <p:cNvGrpSpPr/>
          <p:nvPr/>
        </p:nvGrpSpPr>
        <p:grpSpPr>
          <a:xfrm>
            <a:off x="4511338" y="4487860"/>
            <a:ext cx="623454" cy="623454"/>
            <a:chOff x="725286" y="4363400"/>
            <a:chExt cx="747914" cy="747914"/>
          </a:xfrm>
        </p:grpSpPr>
        <p:sp>
          <p:nvSpPr>
            <p:cNvPr id="67" name="Oval 66">
              <a:extLst>
                <a:ext uri="{FF2B5EF4-FFF2-40B4-BE49-F238E27FC236}">
                  <a16:creationId xmlns:a16="http://schemas.microsoft.com/office/drawing/2014/main" id="{C42899F5-B6B0-A8D7-8947-DA37749775A8}"/>
                </a:ext>
              </a:extLst>
            </p:cNvPr>
            <p:cNvSpPr/>
            <p:nvPr/>
          </p:nvSpPr>
          <p:spPr>
            <a:xfrm>
              <a:off x="725286" y="4363400"/>
              <a:ext cx="747914" cy="747914"/>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68" name="Oval 67">
              <a:extLst>
                <a:ext uri="{FF2B5EF4-FFF2-40B4-BE49-F238E27FC236}">
                  <a16:creationId xmlns:a16="http://schemas.microsoft.com/office/drawing/2014/main" id="{C64CBA83-8E91-0E53-4811-C61E89B5A8AF}"/>
                </a:ext>
              </a:extLst>
            </p:cNvPr>
            <p:cNvSpPr/>
            <p:nvPr/>
          </p:nvSpPr>
          <p:spPr>
            <a:xfrm>
              <a:off x="773546" y="4411660"/>
              <a:ext cx="651394" cy="651394"/>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70" name="Rectangle: Rounded Corners 21">
            <a:extLst>
              <a:ext uri="{FF2B5EF4-FFF2-40B4-BE49-F238E27FC236}">
                <a16:creationId xmlns:a16="http://schemas.microsoft.com/office/drawing/2014/main" id="{CA987283-D722-70FC-85E5-B218938F426F}"/>
              </a:ext>
            </a:extLst>
          </p:cNvPr>
          <p:cNvSpPr/>
          <p:nvPr/>
        </p:nvSpPr>
        <p:spPr>
          <a:xfrm>
            <a:off x="7966313" y="2301083"/>
            <a:ext cx="3144504" cy="2971158"/>
          </a:xfrm>
          <a:prstGeom prst="roundRect">
            <a:avLst>
              <a:gd name="adj" fmla="val 5969"/>
            </a:avLst>
          </a:prstGeom>
          <a:solidFill>
            <a:schemeClr val="bg1"/>
          </a:solidFill>
          <a:ln>
            <a:noFill/>
          </a:ln>
          <a:effectLst>
            <a:outerShdw blurRad="1270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017FEE4B-B6E3-4E0E-5A67-90F463D04188}"/>
              </a:ext>
            </a:extLst>
          </p:cNvPr>
          <p:cNvSpPr txBox="1"/>
          <p:nvPr/>
        </p:nvSpPr>
        <p:spPr>
          <a:xfrm>
            <a:off x="9351469" y="2241344"/>
            <a:ext cx="1676033" cy="751616"/>
          </a:xfrm>
          <a:prstGeom prst="rect">
            <a:avLst/>
          </a:prstGeom>
          <a:noFill/>
        </p:spPr>
        <p:txBody>
          <a:bodyPr wrap="square" rtlCol="0">
            <a:spAutoFit/>
          </a:bodyPr>
          <a:lstStyle>
            <a:defPPr>
              <a:defRPr lang="en-US"/>
            </a:defPPr>
            <a:lvl1pPr>
              <a:lnSpc>
                <a:spcPct val="130000"/>
              </a:lnSpc>
              <a:spcBef>
                <a:spcPts val="1200"/>
              </a:spcBef>
              <a:defRPr sz="1400">
                <a:solidFill>
                  <a:schemeClr val="accent1"/>
                </a:solidFill>
                <a:ea typeface="Open Sans" panose="020B0606030504020204" pitchFamily="34" charset="0"/>
                <a:cs typeface="Open Sans" panose="020B0606030504020204" pitchFamily="34" charset="0"/>
              </a:defRPr>
            </a:lvl1pPr>
          </a:lstStyle>
          <a:p>
            <a:pPr algn="r"/>
            <a:r>
              <a:rPr lang="en-IN" sz="3600" b="1">
                <a:solidFill>
                  <a:schemeClr val="bg1">
                    <a:lumMod val="95000"/>
                  </a:schemeClr>
                </a:solidFill>
                <a:latin typeface="Open Sans" panose="020B0606030504020204" pitchFamily="34" charset="0"/>
              </a:rPr>
              <a:t>03</a:t>
            </a:r>
          </a:p>
        </p:txBody>
      </p:sp>
      <p:sp>
        <p:nvSpPr>
          <p:cNvPr id="72" name="TextBox 71">
            <a:extLst>
              <a:ext uri="{FF2B5EF4-FFF2-40B4-BE49-F238E27FC236}">
                <a16:creationId xmlns:a16="http://schemas.microsoft.com/office/drawing/2014/main" id="{FEFCF4D5-0969-AAC2-4121-B89F3EA7179E}"/>
              </a:ext>
            </a:extLst>
          </p:cNvPr>
          <p:cNvSpPr txBox="1"/>
          <p:nvPr/>
        </p:nvSpPr>
        <p:spPr>
          <a:xfrm>
            <a:off x="8095430" y="2801045"/>
            <a:ext cx="2810519" cy="523220"/>
          </a:xfrm>
          <a:prstGeom prst="rect">
            <a:avLst/>
          </a:prstGeom>
          <a:noFill/>
        </p:spPr>
        <p:txBody>
          <a:bodyPr wrap="square" rtlCol="0">
            <a:spAutoFit/>
          </a:bodyPr>
          <a:lstStyle/>
          <a:p>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Data </a:t>
            </a:r>
          </a:p>
        </p:txBody>
      </p:sp>
      <p:sp>
        <p:nvSpPr>
          <p:cNvPr id="73" name="TextBox 72">
            <a:extLst>
              <a:ext uri="{FF2B5EF4-FFF2-40B4-BE49-F238E27FC236}">
                <a16:creationId xmlns:a16="http://schemas.microsoft.com/office/drawing/2014/main" id="{2B7DFC73-A6E3-90C4-7FC7-64FE243A079F}"/>
              </a:ext>
            </a:extLst>
          </p:cNvPr>
          <p:cNvSpPr txBox="1"/>
          <p:nvPr/>
        </p:nvSpPr>
        <p:spPr>
          <a:xfrm>
            <a:off x="8095430" y="3330196"/>
            <a:ext cx="2696219" cy="830997"/>
          </a:xfrm>
          <a:prstGeom prst="rect">
            <a:avLst/>
          </a:prstGeom>
          <a:noFill/>
        </p:spPr>
        <p:txBody>
          <a:bodyPr wrap="square" rtlCol="0">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Access Control is key</a:t>
            </a:r>
          </a:p>
          <a:p>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Data used for training</a:t>
            </a:r>
          </a:p>
        </p:txBody>
      </p:sp>
      <p:grpSp>
        <p:nvGrpSpPr>
          <p:cNvPr id="76" name="Group 75">
            <a:extLst>
              <a:ext uri="{FF2B5EF4-FFF2-40B4-BE49-F238E27FC236}">
                <a16:creationId xmlns:a16="http://schemas.microsoft.com/office/drawing/2014/main" id="{A4F9403C-EEC3-B449-FB48-36CE55A51DC8}"/>
              </a:ext>
            </a:extLst>
          </p:cNvPr>
          <p:cNvGrpSpPr/>
          <p:nvPr/>
        </p:nvGrpSpPr>
        <p:grpSpPr>
          <a:xfrm>
            <a:off x="8177423" y="4487860"/>
            <a:ext cx="623454" cy="623454"/>
            <a:chOff x="725286" y="4363400"/>
            <a:chExt cx="747914" cy="747914"/>
          </a:xfrm>
        </p:grpSpPr>
        <p:sp>
          <p:nvSpPr>
            <p:cNvPr id="77" name="Oval 76">
              <a:extLst>
                <a:ext uri="{FF2B5EF4-FFF2-40B4-BE49-F238E27FC236}">
                  <a16:creationId xmlns:a16="http://schemas.microsoft.com/office/drawing/2014/main" id="{547A148D-CDF1-EDD3-1190-0DAB3504BFC1}"/>
                </a:ext>
              </a:extLst>
            </p:cNvPr>
            <p:cNvSpPr/>
            <p:nvPr/>
          </p:nvSpPr>
          <p:spPr>
            <a:xfrm>
              <a:off x="725286" y="4363400"/>
              <a:ext cx="747914" cy="747914"/>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78" name="Oval 77">
              <a:extLst>
                <a:ext uri="{FF2B5EF4-FFF2-40B4-BE49-F238E27FC236}">
                  <a16:creationId xmlns:a16="http://schemas.microsoft.com/office/drawing/2014/main" id="{BEA39B68-D45E-EA59-85EA-2C558F6910FB}"/>
                </a:ext>
              </a:extLst>
            </p:cNvPr>
            <p:cNvSpPr/>
            <p:nvPr/>
          </p:nvSpPr>
          <p:spPr>
            <a:xfrm>
              <a:off x="773546" y="4411660"/>
              <a:ext cx="651394" cy="651394"/>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79" name="Oval 78">
            <a:extLst>
              <a:ext uri="{FF2B5EF4-FFF2-40B4-BE49-F238E27FC236}">
                <a16:creationId xmlns:a16="http://schemas.microsoft.com/office/drawing/2014/main" id="{35BC6907-3DB1-78BF-ED68-C4E0EBE813AE}"/>
              </a:ext>
            </a:extLst>
          </p:cNvPr>
          <p:cNvSpPr/>
          <p:nvPr/>
        </p:nvSpPr>
        <p:spPr>
          <a:xfrm>
            <a:off x="5782159" y="5701615"/>
            <a:ext cx="180643" cy="180643"/>
          </a:xfrm>
          <a:prstGeom prst="ellipse">
            <a:avLst/>
          </a:prstGeom>
          <a:solidFill>
            <a:srgbClr val="1AC0C7"/>
          </a:solidFill>
          <a:ln w="6350">
            <a:noFill/>
          </a:ln>
          <a:effectLst>
            <a:outerShdw blurRad="571500" dist="177800" dir="2700000" sx="96000" sy="96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ID" sz="1400">
              <a:solidFill>
                <a:schemeClr val="accent1"/>
              </a:solidFill>
              <a:latin typeface="+mj-lt"/>
              <a:ea typeface="Open Sans" panose="020B0606030504020204" pitchFamily="34" charset="0"/>
              <a:cs typeface="Open Sans" panose="020B0606030504020204" pitchFamily="34" charset="0"/>
            </a:endParaRPr>
          </a:p>
        </p:txBody>
      </p:sp>
      <p:sp>
        <p:nvSpPr>
          <p:cNvPr id="80" name="Oval 79">
            <a:extLst>
              <a:ext uri="{FF2B5EF4-FFF2-40B4-BE49-F238E27FC236}">
                <a16:creationId xmlns:a16="http://schemas.microsoft.com/office/drawing/2014/main" id="{2399C97C-10E5-006E-B2B1-96BC82F09C7F}"/>
              </a:ext>
            </a:extLst>
          </p:cNvPr>
          <p:cNvSpPr/>
          <p:nvPr/>
        </p:nvSpPr>
        <p:spPr>
          <a:xfrm>
            <a:off x="9448244" y="5701615"/>
            <a:ext cx="180643" cy="180643"/>
          </a:xfrm>
          <a:prstGeom prst="ellipse">
            <a:avLst/>
          </a:prstGeom>
          <a:solidFill>
            <a:srgbClr val="1AC0C7"/>
          </a:solidFill>
          <a:ln w="6350">
            <a:noFill/>
          </a:ln>
          <a:effectLst>
            <a:outerShdw blurRad="571500" dist="177800" dir="2700000" sx="96000" sy="96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en-ID" sz="1400">
              <a:solidFill>
                <a:schemeClr val="accent1"/>
              </a:solidFill>
              <a:latin typeface="+mj-lt"/>
              <a:ea typeface="Open Sans" panose="020B0606030504020204" pitchFamily="34" charset="0"/>
              <a:cs typeface="Open Sans" panose="020B0606030504020204" pitchFamily="34" charset="0"/>
            </a:endParaRPr>
          </a:p>
        </p:txBody>
      </p:sp>
      <p:cxnSp>
        <p:nvCxnSpPr>
          <p:cNvPr id="82" name="Straight Connector 81">
            <a:extLst>
              <a:ext uri="{FF2B5EF4-FFF2-40B4-BE49-F238E27FC236}">
                <a16:creationId xmlns:a16="http://schemas.microsoft.com/office/drawing/2014/main" id="{82E582E3-AB86-6C4D-9795-BC37173DCF3E}"/>
              </a:ext>
            </a:extLst>
          </p:cNvPr>
          <p:cNvCxnSpPr>
            <a:cxnSpLocks/>
          </p:cNvCxnSpPr>
          <p:nvPr/>
        </p:nvCxnSpPr>
        <p:spPr>
          <a:xfrm>
            <a:off x="6106940" y="5791936"/>
            <a:ext cx="319716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69D72FF-C9EE-0D36-372D-567868C39A70}"/>
              </a:ext>
            </a:extLst>
          </p:cNvPr>
          <p:cNvSpPr txBox="1"/>
          <p:nvPr/>
        </p:nvSpPr>
        <p:spPr>
          <a:xfrm>
            <a:off x="3750828" y="6001934"/>
            <a:ext cx="4690344"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Infrastructure</a:t>
            </a:r>
          </a:p>
        </p:txBody>
      </p:sp>
      <p:pic>
        <p:nvPicPr>
          <p:cNvPr id="3" name="Graphic 2">
            <a:extLst>
              <a:ext uri="{FF2B5EF4-FFF2-40B4-BE49-F238E27FC236}">
                <a16:creationId xmlns:a16="http://schemas.microsoft.com/office/drawing/2014/main" id="{DE4AA800-DA26-5192-FF4B-87CADFE16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981" y="4637587"/>
            <a:ext cx="324000" cy="324000"/>
          </a:xfrm>
          <a:prstGeom prst="rect">
            <a:avLst/>
          </a:prstGeom>
        </p:spPr>
      </p:pic>
      <p:pic>
        <p:nvPicPr>
          <p:cNvPr id="22" name="Graphic 21">
            <a:extLst>
              <a:ext uri="{FF2B5EF4-FFF2-40B4-BE49-F238E27FC236}">
                <a16:creationId xmlns:a16="http://schemas.microsoft.com/office/drawing/2014/main" id="{3A31C335-8A9C-DA56-D335-0469449946B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61065" y="4637587"/>
            <a:ext cx="324000" cy="324000"/>
          </a:xfrm>
          <a:prstGeom prst="rect">
            <a:avLst/>
          </a:prstGeom>
        </p:spPr>
      </p:pic>
      <p:pic>
        <p:nvPicPr>
          <p:cNvPr id="23" name="Graphic 22">
            <a:extLst>
              <a:ext uri="{FF2B5EF4-FFF2-40B4-BE49-F238E27FC236}">
                <a16:creationId xmlns:a16="http://schemas.microsoft.com/office/drawing/2014/main" id="{1CB77E1C-E611-E2EA-FBD7-84EA2A24BF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327150" y="4637587"/>
            <a:ext cx="324000" cy="324000"/>
          </a:xfrm>
          <a:prstGeom prst="rect">
            <a:avLst/>
          </a:prstGeom>
        </p:spPr>
      </p:pic>
      <p:sp>
        <p:nvSpPr>
          <p:cNvPr id="15" name="TextBox 14">
            <a:extLst>
              <a:ext uri="{FF2B5EF4-FFF2-40B4-BE49-F238E27FC236}">
                <a16:creationId xmlns:a16="http://schemas.microsoft.com/office/drawing/2014/main" id="{84712AAC-FC64-F07C-1421-4B1ECBE1258C}"/>
              </a:ext>
            </a:extLst>
          </p:cNvPr>
          <p:cNvSpPr txBox="1"/>
          <p:nvPr/>
        </p:nvSpPr>
        <p:spPr>
          <a:xfrm>
            <a:off x="2783790" y="5858155"/>
            <a:ext cx="1676033" cy="751616"/>
          </a:xfrm>
          <a:prstGeom prst="rect">
            <a:avLst/>
          </a:prstGeom>
          <a:noFill/>
        </p:spPr>
        <p:txBody>
          <a:bodyPr wrap="square" rtlCol="0">
            <a:spAutoFit/>
          </a:bodyPr>
          <a:lstStyle>
            <a:defPPr>
              <a:defRPr lang="en-US"/>
            </a:defPPr>
            <a:lvl1pPr>
              <a:lnSpc>
                <a:spcPct val="130000"/>
              </a:lnSpc>
              <a:spcBef>
                <a:spcPts val="1200"/>
              </a:spcBef>
              <a:defRPr sz="1400">
                <a:solidFill>
                  <a:schemeClr val="accent1"/>
                </a:solidFill>
                <a:ea typeface="Open Sans" panose="020B0606030504020204" pitchFamily="34" charset="0"/>
                <a:cs typeface="Open Sans" panose="020B0606030504020204" pitchFamily="34" charset="0"/>
              </a:defRPr>
            </a:lvl1pPr>
          </a:lstStyle>
          <a:p>
            <a:pPr algn="r"/>
            <a:r>
              <a:rPr lang="en-IN" sz="3600" b="1">
                <a:solidFill>
                  <a:schemeClr val="bg1">
                    <a:lumMod val="95000"/>
                  </a:schemeClr>
                </a:solidFill>
                <a:latin typeface="Open Sans" panose="020B0606030504020204" pitchFamily="34" charset="0"/>
              </a:rPr>
              <a:t>04</a:t>
            </a:r>
          </a:p>
        </p:txBody>
      </p:sp>
    </p:spTree>
    <p:extLst>
      <p:ext uri="{BB962C8B-B14F-4D97-AF65-F5344CB8AC3E}">
        <p14:creationId xmlns:p14="http://schemas.microsoft.com/office/powerpoint/2010/main" val="2971801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A61AF-7801-E537-C83A-0541661FB4F3}"/>
            </a:ext>
          </a:extLst>
        </p:cNvPr>
        <p:cNvGrpSpPr/>
        <p:nvPr/>
      </p:nvGrpSpPr>
      <p:grpSpPr>
        <a:xfrm>
          <a:off x="0" y="0"/>
          <a:ext cx="0" cy="0"/>
          <a:chOff x="0" y="0"/>
          <a:chExt cx="0" cy="0"/>
        </a:xfrm>
      </p:grpSpPr>
      <p:grpSp>
        <p:nvGrpSpPr>
          <p:cNvPr id="2" name="Group 51">
            <a:extLst>
              <a:ext uri="{FF2B5EF4-FFF2-40B4-BE49-F238E27FC236}">
                <a16:creationId xmlns:a16="http://schemas.microsoft.com/office/drawing/2014/main" id="{01E1BE68-03AF-02B2-CADE-CC5908EBBC2C}"/>
              </a:ext>
            </a:extLst>
          </p:cNvPr>
          <p:cNvGrpSpPr/>
          <p:nvPr/>
        </p:nvGrpSpPr>
        <p:grpSpPr>
          <a:xfrm>
            <a:off x="11562000" y="0"/>
            <a:ext cx="630000" cy="6858000"/>
            <a:chOff x="0" y="0"/>
            <a:chExt cx="630000" cy="6858000"/>
          </a:xfrm>
        </p:grpSpPr>
        <p:sp>
          <p:nvSpPr>
            <p:cNvPr id="3" name="Rectangle 52">
              <a:extLst>
                <a:ext uri="{FF2B5EF4-FFF2-40B4-BE49-F238E27FC236}">
                  <a16:creationId xmlns:a16="http://schemas.microsoft.com/office/drawing/2014/main" id="{CC21A33B-B8ED-AC7F-23FD-A879C71D5AF7}"/>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4" name="TextBox 53">
              <a:extLst>
                <a:ext uri="{FF2B5EF4-FFF2-40B4-BE49-F238E27FC236}">
                  <a16:creationId xmlns:a16="http://schemas.microsoft.com/office/drawing/2014/main" id="{B8670981-32B4-6C52-E97E-D6FD5912431D}"/>
                </a:ext>
              </a:extLst>
            </p:cNvPr>
            <p:cNvSpPr txBox="1"/>
            <p:nvPr/>
          </p:nvSpPr>
          <p:spPr>
            <a:xfrm rot="5400000">
              <a:off x="-1791265" y="2024323"/>
              <a:ext cx="4168770" cy="276999"/>
            </a:xfrm>
            <a:prstGeom prst="rect">
              <a:avLst/>
            </a:prstGeom>
            <a:noFill/>
          </p:spPr>
          <p:txBody>
            <a:bodyPr vert="horz" wrap="none" rtlCol="0">
              <a:spAutoFit/>
            </a:bodyPr>
            <a:lstStyle/>
            <a:p>
              <a:pPr lvl="0">
                <a:defRPr/>
              </a:pPr>
              <a:r>
                <a:rPr lang="en-US" sz="1200" dirty="0">
                  <a:solidFill>
                    <a:prstClr val="white">
                      <a:lumMod val="65000"/>
                    </a:prstClr>
                  </a:solidFill>
                  <a:latin typeface="Open Sans" panose="020B0606030504020204" pitchFamily="34" charset="0"/>
                  <a:ea typeface="Open Sans" panose="020B0606030504020204" pitchFamily="34" charset="0"/>
                  <a:cs typeface="Open Sans" panose="020B0606030504020204" pitchFamily="34" charset="0"/>
                </a:rPr>
                <a:t>https://www.nist.gov/itl/ai-risk-management-framework</a:t>
              </a:r>
              <a:endPar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54">
              <a:extLst>
                <a:ext uri="{FF2B5EF4-FFF2-40B4-BE49-F238E27FC236}">
                  <a16:creationId xmlns:a16="http://schemas.microsoft.com/office/drawing/2014/main" id="{98DDDD72-8E2B-5CB4-8717-6EDE9A131B7E}"/>
                </a:ext>
              </a:extLst>
            </p:cNvPr>
            <p:cNvGrpSpPr/>
            <p:nvPr/>
          </p:nvGrpSpPr>
          <p:grpSpPr>
            <a:xfrm>
              <a:off x="191719" y="5734874"/>
              <a:ext cx="246562" cy="1123126"/>
              <a:chOff x="211017" y="5715000"/>
              <a:chExt cx="246562" cy="1123126"/>
            </a:xfrm>
          </p:grpSpPr>
          <p:sp>
            <p:nvSpPr>
              <p:cNvPr id="6" name="Rectangle 60">
                <a:extLst>
                  <a:ext uri="{FF2B5EF4-FFF2-40B4-BE49-F238E27FC236}">
                    <a16:creationId xmlns:a16="http://schemas.microsoft.com/office/drawing/2014/main" id="{B76D0E31-8A3A-DBA7-2996-3CDDAB4193E5}"/>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7" name="Oval 6">
                <a:extLst>
                  <a:ext uri="{FF2B5EF4-FFF2-40B4-BE49-F238E27FC236}">
                    <a16:creationId xmlns:a16="http://schemas.microsoft.com/office/drawing/2014/main" id="{F92A7232-1203-3360-8574-833398976DA5}"/>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8" name="Arrow: Chevron 62">
                <a:extLst>
                  <a:ext uri="{FF2B5EF4-FFF2-40B4-BE49-F238E27FC236}">
                    <a16:creationId xmlns:a16="http://schemas.microsoft.com/office/drawing/2014/main" id="{72F9D061-E493-D258-007E-6C1B938808F0}"/>
                  </a:ext>
                </a:extLst>
              </p:cNvPr>
              <p:cNvSpPr/>
              <p:nvPr/>
            </p:nvSpPr>
            <p:spPr>
              <a:xfrm rot="5400000">
                <a:off x="296938" y="5799419"/>
                <a:ext cx="74721" cy="99510"/>
              </a:xfrm>
              <a:prstGeom prst="chevron">
                <a:avLst>
                  <a:gd name="adj" fmla="val 71242"/>
                </a:avLst>
              </a:prstGeom>
              <a:solidFill>
                <a:srgbClr val="FC6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9" name="Google Shape;63;p28">
            <a:extLst>
              <a:ext uri="{FF2B5EF4-FFF2-40B4-BE49-F238E27FC236}">
                <a16:creationId xmlns:a16="http://schemas.microsoft.com/office/drawing/2014/main" id="{1B80D51F-8C7D-2900-D54E-2D6FB583A112}"/>
              </a:ext>
            </a:extLst>
          </p:cNvPr>
          <p:cNvPicPr preferRelativeResize="0"/>
          <p:nvPr/>
        </p:nvPicPr>
        <p:blipFill rotWithShape="1">
          <a:blip r:embed="rId3">
            <a:alphaModFix/>
          </a:blip>
          <a:srcRect/>
          <a:stretch/>
        </p:blipFill>
        <p:spPr>
          <a:xfrm>
            <a:off x="345768" y="310228"/>
            <a:ext cx="1511999" cy="316905"/>
          </a:xfrm>
          <a:prstGeom prst="rect">
            <a:avLst/>
          </a:prstGeom>
          <a:noFill/>
          <a:ln>
            <a:noFill/>
          </a:ln>
        </p:spPr>
      </p:pic>
      <p:cxnSp>
        <p:nvCxnSpPr>
          <p:cNvPr id="36" name="Straight Connector 35">
            <a:extLst>
              <a:ext uri="{FF2B5EF4-FFF2-40B4-BE49-F238E27FC236}">
                <a16:creationId xmlns:a16="http://schemas.microsoft.com/office/drawing/2014/main" id="{72A6F9E4-C7B3-DADB-603E-636846938DB0}"/>
              </a:ext>
            </a:extLst>
          </p:cNvPr>
          <p:cNvCxnSpPr>
            <a:cxnSpLocks/>
          </p:cNvCxnSpPr>
          <p:nvPr/>
        </p:nvCxnSpPr>
        <p:spPr>
          <a:xfrm>
            <a:off x="601609" y="1928356"/>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32" name="Grup 28">
            <a:extLst>
              <a:ext uri="{FF2B5EF4-FFF2-40B4-BE49-F238E27FC236}">
                <a16:creationId xmlns:a16="http://schemas.microsoft.com/office/drawing/2014/main" id="{44B79DDE-397E-55EE-6C18-3E397D4205C4}"/>
              </a:ext>
            </a:extLst>
          </p:cNvPr>
          <p:cNvGrpSpPr/>
          <p:nvPr/>
        </p:nvGrpSpPr>
        <p:grpSpPr>
          <a:xfrm>
            <a:off x="599768" y="2065544"/>
            <a:ext cx="647968" cy="647968"/>
            <a:chOff x="7332414" y="927244"/>
            <a:chExt cx="1654516" cy="1654516"/>
          </a:xfrm>
        </p:grpSpPr>
        <p:sp>
          <p:nvSpPr>
            <p:cNvPr id="33" name="Oval 32">
              <a:extLst>
                <a:ext uri="{FF2B5EF4-FFF2-40B4-BE49-F238E27FC236}">
                  <a16:creationId xmlns:a16="http://schemas.microsoft.com/office/drawing/2014/main" id="{F5C42506-AF9C-49BF-E243-8EB8BF320A94}"/>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34" name="Oval 33">
              <a:extLst>
                <a:ext uri="{FF2B5EF4-FFF2-40B4-BE49-F238E27FC236}">
                  <a16:creationId xmlns:a16="http://schemas.microsoft.com/office/drawing/2014/main" id="{2B788846-4AB5-A928-8304-82F615B65BF2}"/>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35" name="TextBox 34">
            <a:extLst>
              <a:ext uri="{FF2B5EF4-FFF2-40B4-BE49-F238E27FC236}">
                <a16:creationId xmlns:a16="http://schemas.microsoft.com/office/drawing/2014/main" id="{CDAF3CA8-7C4E-FC67-59C5-933165B0217D}"/>
              </a:ext>
            </a:extLst>
          </p:cNvPr>
          <p:cNvSpPr txBox="1"/>
          <p:nvPr/>
        </p:nvSpPr>
        <p:spPr>
          <a:xfrm>
            <a:off x="1332153" y="2143307"/>
            <a:ext cx="5537114" cy="400110"/>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Map: AI Discovery and inventory (AI-BOM) </a:t>
            </a:r>
          </a:p>
        </p:txBody>
      </p:sp>
      <p:sp>
        <p:nvSpPr>
          <p:cNvPr id="41" name="TextBox 40">
            <a:extLst>
              <a:ext uri="{FF2B5EF4-FFF2-40B4-BE49-F238E27FC236}">
                <a16:creationId xmlns:a16="http://schemas.microsoft.com/office/drawing/2014/main" id="{272EA6B0-CFC8-8DE9-2D2D-9DF483FB78E4}"/>
              </a:ext>
            </a:extLst>
          </p:cNvPr>
          <p:cNvSpPr txBox="1"/>
          <p:nvPr/>
        </p:nvSpPr>
        <p:spPr>
          <a:xfrm>
            <a:off x="1332153" y="2544565"/>
            <a:ext cx="4671608" cy="584775"/>
          </a:xfrm>
          <a:prstGeom prst="rect">
            <a:avLst/>
          </a:prstGeom>
          <a:noFill/>
        </p:spPr>
        <p:txBody>
          <a:bodyPr wrap="square">
            <a:spAutoFit/>
          </a:bodyPr>
          <a:lstStyle/>
          <a:p>
            <a:pPr marL="171450" indent="-171450">
              <a:spcBef>
                <a:spcPts val="300"/>
              </a:spcBef>
              <a:buClr>
                <a:srgbClr val="1AC0C7"/>
              </a:buClr>
              <a:buFont typeface="Montserrat" pitchFamily="2" charset="0"/>
              <a:buChar char="→"/>
            </a:pPr>
            <a:r>
              <a:rPr lang="en-US" sz="1600" dirty="0"/>
              <a:t>Automatically discover and inventory AI models with activity, data lineage, and security issues </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6" name="Straight Connector 45">
            <a:extLst>
              <a:ext uri="{FF2B5EF4-FFF2-40B4-BE49-F238E27FC236}">
                <a16:creationId xmlns:a16="http://schemas.microsoft.com/office/drawing/2014/main" id="{927848E6-407F-A080-8A2B-089EFA36298C}"/>
              </a:ext>
            </a:extLst>
          </p:cNvPr>
          <p:cNvCxnSpPr>
            <a:cxnSpLocks/>
          </p:cNvCxnSpPr>
          <p:nvPr/>
        </p:nvCxnSpPr>
        <p:spPr>
          <a:xfrm>
            <a:off x="601609" y="3220252"/>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42" name="Grup 28">
            <a:extLst>
              <a:ext uri="{FF2B5EF4-FFF2-40B4-BE49-F238E27FC236}">
                <a16:creationId xmlns:a16="http://schemas.microsoft.com/office/drawing/2014/main" id="{B642577B-F4C2-400E-818B-B8342A4B11FD}"/>
              </a:ext>
            </a:extLst>
          </p:cNvPr>
          <p:cNvGrpSpPr/>
          <p:nvPr/>
        </p:nvGrpSpPr>
        <p:grpSpPr>
          <a:xfrm>
            <a:off x="599768" y="3357440"/>
            <a:ext cx="647968" cy="647968"/>
            <a:chOff x="7332414" y="927244"/>
            <a:chExt cx="1654516" cy="1654516"/>
          </a:xfrm>
        </p:grpSpPr>
        <p:sp>
          <p:nvSpPr>
            <p:cNvPr id="43" name="Oval 42">
              <a:extLst>
                <a:ext uri="{FF2B5EF4-FFF2-40B4-BE49-F238E27FC236}">
                  <a16:creationId xmlns:a16="http://schemas.microsoft.com/office/drawing/2014/main" id="{5FAF3256-9CF5-C35A-103C-525076B5518F}"/>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44" name="Oval 43">
              <a:extLst>
                <a:ext uri="{FF2B5EF4-FFF2-40B4-BE49-F238E27FC236}">
                  <a16:creationId xmlns:a16="http://schemas.microsoft.com/office/drawing/2014/main" id="{D86C172F-FB6D-C923-C323-8A68A3655AE2}"/>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45" name="TextBox 44">
            <a:extLst>
              <a:ext uri="{FF2B5EF4-FFF2-40B4-BE49-F238E27FC236}">
                <a16:creationId xmlns:a16="http://schemas.microsoft.com/office/drawing/2014/main" id="{3700DB3C-4D3F-BB89-BBC7-F5BE3E82A61E}"/>
              </a:ext>
            </a:extLst>
          </p:cNvPr>
          <p:cNvSpPr txBox="1"/>
          <p:nvPr/>
        </p:nvSpPr>
        <p:spPr>
          <a:xfrm>
            <a:off x="1332153" y="3435203"/>
            <a:ext cx="4413979" cy="400110"/>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Measure: Risk Assessment</a:t>
            </a:r>
          </a:p>
        </p:txBody>
      </p:sp>
      <p:sp>
        <p:nvSpPr>
          <p:cNvPr id="47" name="TextBox 46">
            <a:extLst>
              <a:ext uri="{FF2B5EF4-FFF2-40B4-BE49-F238E27FC236}">
                <a16:creationId xmlns:a16="http://schemas.microsoft.com/office/drawing/2014/main" id="{E36F1D63-80EF-EBD5-6030-B6C6C46D190B}"/>
              </a:ext>
            </a:extLst>
          </p:cNvPr>
          <p:cNvSpPr txBox="1"/>
          <p:nvPr/>
        </p:nvSpPr>
        <p:spPr>
          <a:xfrm>
            <a:off x="1332153" y="3770184"/>
            <a:ext cx="4671608" cy="830997"/>
          </a:xfrm>
          <a:prstGeom prst="rect">
            <a:avLst/>
          </a:prstGeom>
          <a:noFill/>
        </p:spPr>
        <p:txBody>
          <a:bodyPr wrap="square">
            <a:spAutoFit/>
          </a:bodyPr>
          <a:lstStyle/>
          <a:p>
            <a:pPr marL="171450" indent="-171450">
              <a:spcBef>
                <a:spcPts val="300"/>
              </a:spcBef>
              <a:buClr>
                <a:srgbClr val="1AC0C7"/>
              </a:buClr>
              <a:buFont typeface="Montserrat" pitchFamily="2" charset="0"/>
              <a:buChar char="→"/>
            </a:pPr>
            <a:r>
              <a:rPr lang="en-US" sz="1600" dirty="0"/>
              <a:t>Understand, prioritize, and remediate risks associated with AI data stores such as misconfiguration, excessive permissions, exposure</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2" name="Straight Connector 51">
            <a:extLst>
              <a:ext uri="{FF2B5EF4-FFF2-40B4-BE49-F238E27FC236}">
                <a16:creationId xmlns:a16="http://schemas.microsoft.com/office/drawing/2014/main" id="{740A71EF-97F9-42F6-CF55-98121716D295}"/>
              </a:ext>
            </a:extLst>
          </p:cNvPr>
          <p:cNvCxnSpPr>
            <a:cxnSpLocks/>
          </p:cNvCxnSpPr>
          <p:nvPr/>
        </p:nvCxnSpPr>
        <p:spPr>
          <a:xfrm>
            <a:off x="601609" y="4712203"/>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48" name="Grup 28">
            <a:extLst>
              <a:ext uri="{FF2B5EF4-FFF2-40B4-BE49-F238E27FC236}">
                <a16:creationId xmlns:a16="http://schemas.microsoft.com/office/drawing/2014/main" id="{DBAD3B01-7346-8B16-1DDF-648B47BE823A}"/>
              </a:ext>
            </a:extLst>
          </p:cNvPr>
          <p:cNvGrpSpPr/>
          <p:nvPr/>
        </p:nvGrpSpPr>
        <p:grpSpPr>
          <a:xfrm>
            <a:off x="599768" y="4849393"/>
            <a:ext cx="647968" cy="647968"/>
            <a:chOff x="7332414" y="927244"/>
            <a:chExt cx="1654516" cy="1654516"/>
          </a:xfrm>
        </p:grpSpPr>
        <p:sp>
          <p:nvSpPr>
            <p:cNvPr id="49" name="Oval 48">
              <a:extLst>
                <a:ext uri="{FF2B5EF4-FFF2-40B4-BE49-F238E27FC236}">
                  <a16:creationId xmlns:a16="http://schemas.microsoft.com/office/drawing/2014/main" id="{641A21F1-EED5-D634-0339-D82B86C977B9}"/>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50" name="Oval 49">
              <a:extLst>
                <a:ext uri="{FF2B5EF4-FFF2-40B4-BE49-F238E27FC236}">
                  <a16:creationId xmlns:a16="http://schemas.microsoft.com/office/drawing/2014/main" id="{2FB83F9B-C6C6-8544-80E0-9351E4386A49}"/>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51" name="TextBox 50">
            <a:extLst>
              <a:ext uri="{FF2B5EF4-FFF2-40B4-BE49-F238E27FC236}">
                <a16:creationId xmlns:a16="http://schemas.microsoft.com/office/drawing/2014/main" id="{E1175D94-781E-B366-6CEC-E6973B90FFDD}"/>
              </a:ext>
            </a:extLst>
          </p:cNvPr>
          <p:cNvSpPr txBox="1"/>
          <p:nvPr/>
        </p:nvSpPr>
        <p:spPr>
          <a:xfrm>
            <a:off x="1366432" y="4933811"/>
            <a:ext cx="6495297" cy="707886"/>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Manage and Govern: GRC</a:t>
            </a: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CC909DF0-C273-BA1D-C64B-E8607715030E}"/>
              </a:ext>
            </a:extLst>
          </p:cNvPr>
          <p:cNvSpPr txBox="1"/>
          <p:nvPr/>
        </p:nvSpPr>
        <p:spPr>
          <a:xfrm>
            <a:off x="1332153" y="5262134"/>
            <a:ext cx="4671608" cy="830997"/>
          </a:xfrm>
          <a:prstGeom prst="rect">
            <a:avLst/>
          </a:prstGeom>
          <a:noFill/>
        </p:spPr>
        <p:txBody>
          <a:bodyPr wrap="square">
            <a:spAutoFit/>
          </a:bodyPr>
          <a:lstStyle/>
          <a:p>
            <a:pPr marL="171450" indent="-171450">
              <a:spcBef>
                <a:spcPts val="300"/>
              </a:spcBef>
              <a:buClr>
                <a:srgbClr val="1AC0C7"/>
              </a:buClr>
              <a:buFont typeface="Montserrat" pitchFamily="2" charset="0"/>
              <a:buChar char="→"/>
            </a:pPr>
            <a:r>
              <a:rPr lang="en-US" sz="1600" dirty="0"/>
              <a:t>Enforce policies and best practices that align with industry standards and regulations such as GDPR, HIPAA, and NIST's AI Risk Management Framework</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a:extLst>
              <a:ext uri="{FF2B5EF4-FFF2-40B4-BE49-F238E27FC236}">
                <a16:creationId xmlns:a16="http://schemas.microsoft.com/office/drawing/2014/main" id="{1B12CCEC-6AFB-3DED-E1B9-C4CDD0C58D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177" y="2245953"/>
            <a:ext cx="287150" cy="287150"/>
          </a:xfrm>
          <a:prstGeom prst="rect">
            <a:avLst/>
          </a:prstGeom>
        </p:spPr>
      </p:pic>
      <p:pic>
        <p:nvPicPr>
          <p:cNvPr id="15" name="Graphic 14">
            <a:extLst>
              <a:ext uri="{FF2B5EF4-FFF2-40B4-BE49-F238E27FC236}">
                <a16:creationId xmlns:a16="http://schemas.microsoft.com/office/drawing/2014/main" id="{7D2A0286-EA66-3C98-BA75-E95A480839C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5322" y="3542994"/>
            <a:ext cx="276860" cy="276860"/>
          </a:xfrm>
          <a:prstGeom prst="rect">
            <a:avLst/>
          </a:prstGeom>
        </p:spPr>
      </p:pic>
      <p:pic>
        <p:nvPicPr>
          <p:cNvPr id="16" name="Graphic 15">
            <a:extLst>
              <a:ext uri="{FF2B5EF4-FFF2-40B4-BE49-F238E27FC236}">
                <a16:creationId xmlns:a16="http://schemas.microsoft.com/office/drawing/2014/main" id="{48056727-AF96-BE31-3733-A842807436B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6293" y="5045918"/>
            <a:ext cx="254919" cy="254919"/>
          </a:xfrm>
          <a:prstGeom prst="rect">
            <a:avLst/>
          </a:prstGeom>
        </p:spPr>
      </p:pic>
      <p:sp>
        <p:nvSpPr>
          <p:cNvPr id="11" name="TextBox 10">
            <a:extLst>
              <a:ext uri="{FF2B5EF4-FFF2-40B4-BE49-F238E27FC236}">
                <a16:creationId xmlns:a16="http://schemas.microsoft.com/office/drawing/2014/main" id="{03556A07-7935-5D79-3609-836BD8982D53}"/>
              </a:ext>
            </a:extLst>
          </p:cNvPr>
          <p:cNvSpPr txBox="1"/>
          <p:nvPr/>
        </p:nvSpPr>
        <p:spPr>
          <a:xfrm>
            <a:off x="599768" y="974140"/>
            <a:ext cx="7139638" cy="523220"/>
          </a:xfrm>
          <a:prstGeom prst="rect">
            <a:avLst/>
          </a:prstGeom>
          <a:noFill/>
        </p:spPr>
        <p:txBody>
          <a:bodyPr wrap="square" lIns="91440" tIns="45720" rIns="91440" bIns="45720" anchor="t">
            <a:spAutoFit/>
          </a:bodyPr>
          <a:lstStyle/>
          <a:p>
            <a:r>
              <a:rPr lang="en-US" sz="2800" b="1" dirty="0">
                <a:solidFill>
                  <a:srgbClr val="104E6B"/>
                </a:solidFill>
                <a:latin typeface="Open Sans"/>
                <a:ea typeface="Open Sans"/>
                <a:cs typeface="Open Sans"/>
              </a:rPr>
              <a:t>AI Risk Management</a:t>
            </a:r>
            <a:endParaRPr lang="en-PK" sz="2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A diagram of a risk management framework&#10;&#10;AI-generated content may be incorrect.">
            <a:extLst>
              <a:ext uri="{FF2B5EF4-FFF2-40B4-BE49-F238E27FC236}">
                <a16:creationId xmlns:a16="http://schemas.microsoft.com/office/drawing/2014/main" id="{ACC68E6E-A63D-2163-2536-E841915E0705}"/>
              </a:ext>
            </a:extLst>
          </p:cNvPr>
          <p:cNvPicPr>
            <a:picLocks noChangeAspect="1"/>
          </p:cNvPicPr>
          <p:nvPr/>
        </p:nvPicPr>
        <p:blipFill>
          <a:blip r:embed="rId10"/>
          <a:stretch>
            <a:fillRect/>
          </a:stretch>
        </p:blipFill>
        <p:spPr>
          <a:xfrm>
            <a:off x="6304945" y="1215491"/>
            <a:ext cx="5396244" cy="5579834"/>
          </a:xfrm>
          <a:prstGeom prst="rect">
            <a:avLst/>
          </a:prstGeom>
        </p:spPr>
      </p:pic>
    </p:spTree>
    <p:extLst>
      <p:ext uri="{BB962C8B-B14F-4D97-AF65-F5344CB8AC3E}">
        <p14:creationId xmlns:p14="http://schemas.microsoft.com/office/powerpoint/2010/main" val="31855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910C-290B-363D-F927-EBD34391096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B527B1-A2DB-2171-C100-417009689F12}"/>
              </a:ext>
            </a:extLst>
          </p:cNvPr>
          <p:cNvPicPr>
            <a:picLocks noChangeAspect="1"/>
          </p:cNvPicPr>
          <p:nvPr/>
        </p:nvPicPr>
        <p:blipFill>
          <a:blip r:embed="rId3"/>
          <a:srcRect t="7869" b="7869"/>
          <a:stretch/>
        </p:blipFill>
        <p:spPr>
          <a:xfrm>
            <a:off x="0" y="0"/>
            <a:ext cx="12192000" cy="6858000"/>
          </a:xfrm>
          <a:prstGeom prst="rect">
            <a:avLst/>
          </a:prstGeom>
        </p:spPr>
      </p:pic>
      <p:sp>
        <p:nvSpPr>
          <p:cNvPr id="7" name="Dikdörtgen 33">
            <a:extLst>
              <a:ext uri="{FF2B5EF4-FFF2-40B4-BE49-F238E27FC236}">
                <a16:creationId xmlns:a16="http://schemas.microsoft.com/office/drawing/2014/main" id="{9FE6E135-980A-9D19-DEC4-E3EB1F5B3BDC}"/>
              </a:ext>
            </a:extLst>
          </p:cNvPr>
          <p:cNvSpPr/>
          <p:nvPr/>
        </p:nvSpPr>
        <p:spPr>
          <a:xfrm>
            <a:off x="0" y="0"/>
            <a:ext cx="12192000" cy="6858000"/>
          </a:xfrm>
          <a:prstGeom prst="rect">
            <a:avLst/>
          </a:prstGeom>
          <a:solidFill>
            <a:srgbClr val="104E6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object 7">
            <a:extLst>
              <a:ext uri="{FF2B5EF4-FFF2-40B4-BE49-F238E27FC236}">
                <a16:creationId xmlns:a16="http://schemas.microsoft.com/office/drawing/2014/main" id="{D5B5178F-98FC-2920-AEB0-D88DBA9F5C03}"/>
              </a:ext>
            </a:extLst>
          </p:cNvPr>
          <p:cNvPicPr/>
          <p:nvPr/>
        </p:nvPicPr>
        <p:blipFill>
          <a:blip r:embed="rId4" cstate="screen">
            <a:extLst>
              <a:ext uri="{28A0092B-C50C-407E-A947-70E740481C1C}">
                <a14:useLocalDpi xmlns:a14="http://schemas.microsoft.com/office/drawing/2010/main"/>
              </a:ext>
            </a:extLst>
          </a:blip>
          <a:stretch>
            <a:fillRect/>
          </a:stretch>
        </p:blipFill>
        <p:spPr>
          <a:xfrm>
            <a:off x="545828" y="535547"/>
            <a:ext cx="2625997" cy="550392"/>
          </a:xfrm>
          <a:prstGeom prst="rect">
            <a:avLst/>
          </a:prstGeom>
        </p:spPr>
      </p:pic>
      <p:sp>
        <p:nvSpPr>
          <p:cNvPr id="13" name="TextBox 12">
            <a:extLst>
              <a:ext uri="{FF2B5EF4-FFF2-40B4-BE49-F238E27FC236}">
                <a16:creationId xmlns:a16="http://schemas.microsoft.com/office/drawing/2014/main" id="{68FBF8C5-BF57-3FFE-7F1F-C904A364334F}"/>
              </a:ext>
            </a:extLst>
          </p:cNvPr>
          <p:cNvSpPr txBox="1"/>
          <p:nvPr/>
        </p:nvSpPr>
        <p:spPr>
          <a:xfrm>
            <a:off x="545827" y="4375390"/>
            <a:ext cx="8512447" cy="1815882"/>
          </a:xfrm>
          <a:prstGeom prst="rect">
            <a:avLst/>
          </a:prstGeom>
          <a:noFill/>
        </p:spPr>
        <p:txBody>
          <a:bodyPr wrap="square">
            <a:spAutoFit/>
          </a:bodyPr>
          <a:lstStyle/>
          <a:p>
            <a:r>
              <a:rPr lang="en-US" sz="40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7200" b="1" dirty="0">
                <a:solidFill>
                  <a:srgbClr val="F9A428"/>
                </a:solidFill>
                <a:latin typeface="Open Sans" panose="020B0606030504020204" pitchFamily="34" charset="0"/>
                <a:ea typeface="Open Sans" panose="020B0606030504020204" pitchFamily="34" charset="0"/>
                <a:cs typeface="Open Sans" panose="020B0606030504020204" pitchFamily="34" charset="0"/>
              </a:rPr>
              <a:t>Tools</a:t>
            </a:r>
            <a:endParaRPr lang="en-PK" sz="4000" b="1" dirty="0">
              <a:solidFill>
                <a:srgbClr val="F9A42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51">
            <a:extLst>
              <a:ext uri="{FF2B5EF4-FFF2-40B4-BE49-F238E27FC236}">
                <a16:creationId xmlns:a16="http://schemas.microsoft.com/office/drawing/2014/main" id="{63E6BC42-7FC0-A638-B920-48808DD4FA36}"/>
              </a:ext>
            </a:extLst>
          </p:cNvPr>
          <p:cNvGrpSpPr/>
          <p:nvPr/>
        </p:nvGrpSpPr>
        <p:grpSpPr>
          <a:xfrm>
            <a:off x="11562000" y="0"/>
            <a:ext cx="630000" cy="6858000"/>
            <a:chOff x="0" y="0"/>
            <a:chExt cx="630000" cy="6858000"/>
          </a:xfrm>
        </p:grpSpPr>
        <p:sp>
          <p:nvSpPr>
            <p:cNvPr id="16" name="Rectangle 52">
              <a:extLst>
                <a:ext uri="{FF2B5EF4-FFF2-40B4-BE49-F238E27FC236}">
                  <a16:creationId xmlns:a16="http://schemas.microsoft.com/office/drawing/2014/main" id="{0F526DAF-0B15-B7DE-159B-D88DCF39823B}"/>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1" name="TextBox 53">
              <a:extLst>
                <a:ext uri="{FF2B5EF4-FFF2-40B4-BE49-F238E27FC236}">
                  <a16:creationId xmlns:a16="http://schemas.microsoft.com/office/drawing/2014/main" id="{67B83108-8821-261E-06C8-AB8B5338687E}"/>
                </a:ext>
              </a:extLst>
            </p:cNvPr>
            <p:cNvSpPr txBox="1"/>
            <p:nvPr/>
          </p:nvSpPr>
          <p:spPr>
            <a:xfrm rot="5400000">
              <a:off x="-158047" y="1015133"/>
              <a:ext cx="946093" cy="27699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Outpost24</a:t>
              </a:r>
            </a:p>
          </p:txBody>
        </p:sp>
        <p:grpSp>
          <p:nvGrpSpPr>
            <p:cNvPr id="22" name="Group 54">
              <a:extLst>
                <a:ext uri="{FF2B5EF4-FFF2-40B4-BE49-F238E27FC236}">
                  <a16:creationId xmlns:a16="http://schemas.microsoft.com/office/drawing/2014/main" id="{94CDE77F-AD71-E204-27E1-E923232A72BF}"/>
                </a:ext>
              </a:extLst>
            </p:cNvPr>
            <p:cNvGrpSpPr/>
            <p:nvPr/>
          </p:nvGrpSpPr>
          <p:grpSpPr>
            <a:xfrm>
              <a:off x="191719" y="5734874"/>
              <a:ext cx="246562" cy="1123126"/>
              <a:chOff x="211017" y="5715000"/>
              <a:chExt cx="246562" cy="1123126"/>
            </a:xfrm>
          </p:grpSpPr>
          <p:sp>
            <p:nvSpPr>
              <p:cNvPr id="23" name="Rectangle 60">
                <a:extLst>
                  <a:ext uri="{FF2B5EF4-FFF2-40B4-BE49-F238E27FC236}">
                    <a16:creationId xmlns:a16="http://schemas.microsoft.com/office/drawing/2014/main" id="{5A29327B-29D8-9347-C5A3-DCA7614CFB19}"/>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4" name="Oval 23">
                <a:extLst>
                  <a:ext uri="{FF2B5EF4-FFF2-40B4-BE49-F238E27FC236}">
                    <a16:creationId xmlns:a16="http://schemas.microsoft.com/office/drawing/2014/main" id="{DA666BDC-7898-18C1-180C-E3457121464E}"/>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5" name="Arrow: Chevron 62">
                <a:extLst>
                  <a:ext uri="{FF2B5EF4-FFF2-40B4-BE49-F238E27FC236}">
                    <a16:creationId xmlns:a16="http://schemas.microsoft.com/office/drawing/2014/main" id="{435AEA00-4BCF-126E-C258-4C7571448036}"/>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spTree>
    <p:extLst>
      <p:ext uri="{BB962C8B-B14F-4D97-AF65-F5344CB8AC3E}">
        <p14:creationId xmlns:p14="http://schemas.microsoft.com/office/powerpoint/2010/main" val="1687830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6D559-AF83-95EF-2E3C-56B17FDC40D4}"/>
            </a:ext>
          </a:extLst>
        </p:cNvPr>
        <p:cNvGrpSpPr/>
        <p:nvPr/>
      </p:nvGrpSpPr>
      <p:grpSpPr>
        <a:xfrm>
          <a:off x="0" y="0"/>
          <a:ext cx="0" cy="0"/>
          <a:chOff x="0" y="0"/>
          <a:chExt cx="0" cy="0"/>
        </a:xfrm>
      </p:grpSpPr>
      <p:grpSp>
        <p:nvGrpSpPr>
          <p:cNvPr id="2" name="Group 51">
            <a:extLst>
              <a:ext uri="{FF2B5EF4-FFF2-40B4-BE49-F238E27FC236}">
                <a16:creationId xmlns:a16="http://schemas.microsoft.com/office/drawing/2014/main" id="{A8396063-BC2B-B682-9234-E1AE96BC09E3}"/>
              </a:ext>
            </a:extLst>
          </p:cNvPr>
          <p:cNvGrpSpPr/>
          <p:nvPr/>
        </p:nvGrpSpPr>
        <p:grpSpPr>
          <a:xfrm>
            <a:off x="11592232" y="210999"/>
            <a:ext cx="630000" cy="6647002"/>
            <a:chOff x="0" y="-1787485"/>
            <a:chExt cx="630000" cy="8645485"/>
          </a:xfrm>
        </p:grpSpPr>
        <p:sp>
          <p:nvSpPr>
            <p:cNvPr id="3" name="Rectangle 52">
              <a:extLst>
                <a:ext uri="{FF2B5EF4-FFF2-40B4-BE49-F238E27FC236}">
                  <a16:creationId xmlns:a16="http://schemas.microsoft.com/office/drawing/2014/main" id="{AC99DA53-823F-BFE3-4A32-09BAC9D2814C}"/>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4" name="TextBox 53">
              <a:extLst>
                <a:ext uri="{FF2B5EF4-FFF2-40B4-BE49-F238E27FC236}">
                  <a16:creationId xmlns:a16="http://schemas.microsoft.com/office/drawing/2014/main" id="{90961672-7C30-541E-9788-9BA84266E3F4}"/>
                </a:ext>
              </a:extLst>
            </p:cNvPr>
            <p:cNvSpPr txBox="1"/>
            <p:nvPr/>
          </p:nvSpPr>
          <p:spPr>
            <a:xfrm rot="5400000">
              <a:off x="-2306168" y="695182"/>
              <a:ext cx="5242333" cy="276999"/>
            </a:xfrm>
            <a:prstGeom prst="rect">
              <a:avLst/>
            </a:prstGeom>
            <a:noFill/>
          </p:spPr>
          <p:txBody>
            <a:bodyPr vert="horz" wrap="none" rtlCol="0">
              <a:spAutoFit/>
            </a:bodyPr>
            <a:lstStyle/>
            <a:p>
              <a:pPr>
                <a:defRPr/>
              </a:pPr>
              <a:r>
                <a:rPr lang="en-US" sz="1200" dirty="0"/>
                <a:t>https://www.zscaler.com/zpedia/what-is-ai-security-posture-management-aispm</a:t>
              </a:r>
            </a:p>
          </p:txBody>
        </p:sp>
        <p:grpSp>
          <p:nvGrpSpPr>
            <p:cNvPr id="5" name="Group 54">
              <a:extLst>
                <a:ext uri="{FF2B5EF4-FFF2-40B4-BE49-F238E27FC236}">
                  <a16:creationId xmlns:a16="http://schemas.microsoft.com/office/drawing/2014/main" id="{D95096DB-33C1-79D9-721E-C007D9E04760}"/>
                </a:ext>
              </a:extLst>
            </p:cNvPr>
            <p:cNvGrpSpPr/>
            <p:nvPr/>
          </p:nvGrpSpPr>
          <p:grpSpPr>
            <a:xfrm>
              <a:off x="191719" y="5734874"/>
              <a:ext cx="246562" cy="1123126"/>
              <a:chOff x="211017" y="5715000"/>
              <a:chExt cx="246562" cy="1123126"/>
            </a:xfrm>
          </p:grpSpPr>
          <p:sp>
            <p:nvSpPr>
              <p:cNvPr id="6" name="Rectangle 60">
                <a:extLst>
                  <a:ext uri="{FF2B5EF4-FFF2-40B4-BE49-F238E27FC236}">
                    <a16:creationId xmlns:a16="http://schemas.microsoft.com/office/drawing/2014/main" id="{86B3B89E-EEA7-8608-0FDC-1541ADDB03F1}"/>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7" name="Oval 6">
                <a:extLst>
                  <a:ext uri="{FF2B5EF4-FFF2-40B4-BE49-F238E27FC236}">
                    <a16:creationId xmlns:a16="http://schemas.microsoft.com/office/drawing/2014/main" id="{3C7D8A57-23D5-9BF8-8D25-E0C32F5DA689}"/>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8" name="Arrow: Chevron 62">
                <a:extLst>
                  <a:ext uri="{FF2B5EF4-FFF2-40B4-BE49-F238E27FC236}">
                    <a16:creationId xmlns:a16="http://schemas.microsoft.com/office/drawing/2014/main" id="{4E9F169C-F56B-6507-5827-B287839471FC}"/>
                  </a:ext>
                </a:extLst>
              </p:cNvPr>
              <p:cNvSpPr/>
              <p:nvPr/>
            </p:nvSpPr>
            <p:spPr>
              <a:xfrm rot="5400000">
                <a:off x="296938" y="5799419"/>
                <a:ext cx="74721" cy="99510"/>
              </a:xfrm>
              <a:prstGeom prst="chevron">
                <a:avLst>
                  <a:gd name="adj" fmla="val 71242"/>
                </a:avLst>
              </a:prstGeom>
              <a:solidFill>
                <a:srgbClr val="FC6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9" name="Google Shape;63;p28">
            <a:extLst>
              <a:ext uri="{FF2B5EF4-FFF2-40B4-BE49-F238E27FC236}">
                <a16:creationId xmlns:a16="http://schemas.microsoft.com/office/drawing/2014/main" id="{83562A7C-EDC9-8000-3E4F-1B083300A6D3}"/>
              </a:ext>
            </a:extLst>
          </p:cNvPr>
          <p:cNvPicPr preferRelativeResize="0"/>
          <p:nvPr/>
        </p:nvPicPr>
        <p:blipFill rotWithShape="1">
          <a:blip r:embed="rId3">
            <a:alphaModFix/>
          </a:blip>
          <a:srcRect/>
          <a:stretch/>
        </p:blipFill>
        <p:spPr>
          <a:xfrm>
            <a:off x="345768" y="310228"/>
            <a:ext cx="1511999" cy="316905"/>
          </a:xfrm>
          <a:prstGeom prst="rect">
            <a:avLst/>
          </a:prstGeom>
          <a:noFill/>
          <a:ln>
            <a:noFill/>
          </a:ln>
        </p:spPr>
      </p:pic>
      <p:sp>
        <p:nvSpPr>
          <p:cNvPr id="29" name="TextBox 28">
            <a:extLst>
              <a:ext uri="{FF2B5EF4-FFF2-40B4-BE49-F238E27FC236}">
                <a16:creationId xmlns:a16="http://schemas.microsoft.com/office/drawing/2014/main" id="{3D046412-61FF-7D81-E175-A6DE994EBB48}"/>
              </a:ext>
            </a:extLst>
          </p:cNvPr>
          <p:cNvSpPr txBox="1"/>
          <p:nvPr/>
        </p:nvSpPr>
        <p:spPr>
          <a:xfrm>
            <a:off x="599768" y="1394575"/>
            <a:ext cx="5496232" cy="323165"/>
          </a:xfrm>
          <a:prstGeom prst="rect">
            <a:avLst/>
          </a:prstGeom>
          <a:noFill/>
        </p:spPr>
        <p:txBody>
          <a:bodyPr wrap="square">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Discover </a:t>
            </a:r>
          </a:p>
        </p:txBody>
      </p:sp>
      <p:sp>
        <p:nvSpPr>
          <p:cNvPr id="11" name="TextBox 10">
            <a:extLst>
              <a:ext uri="{FF2B5EF4-FFF2-40B4-BE49-F238E27FC236}">
                <a16:creationId xmlns:a16="http://schemas.microsoft.com/office/drawing/2014/main" id="{67245756-BFAA-F799-19A6-6D5CE5A80D97}"/>
              </a:ext>
            </a:extLst>
          </p:cNvPr>
          <p:cNvSpPr txBox="1"/>
          <p:nvPr/>
        </p:nvSpPr>
        <p:spPr>
          <a:xfrm>
            <a:off x="599768" y="833682"/>
            <a:ext cx="7139638" cy="523220"/>
          </a:xfrm>
          <a:prstGeom prst="rect">
            <a:avLst/>
          </a:prstGeom>
          <a:noFill/>
        </p:spPr>
        <p:txBody>
          <a:bodyPr wrap="square" lIns="91440" tIns="45720" rIns="91440" bIns="45720" anchor="t">
            <a:spAutoFit/>
          </a:bodyPr>
          <a:lstStyle/>
          <a:p>
            <a:r>
              <a:rPr lang="en-US" sz="2800" b="1" dirty="0">
                <a:solidFill>
                  <a:srgbClr val="104E6B"/>
                </a:solidFill>
                <a:latin typeface="Open Sans"/>
                <a:ea typeface="Open Sans"/>
                <a:cs typeface="Open Sans"/>
              </a:rPr>
              <a:t>AI-SPM Comparison</a:t>
            </a:r>
            <a:endParaRPr lang="en-PK" sz="2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E7D2BE25-66F4-916D-98B2-9111502B32A8}"/>
              </a:ext>
            </a:extLst>
          </p:cNvPr>
          <p:cNvPicPr>
            <a:picLocks noChangeAspect="1"/>
          </p:cNvPicPr>
          <p:nvPr/>
        </p:nvPicPr>
        <p:blipFill>
          <a:blip r:embed="rId4"/>
          <a:srcRect l="-438" t="18737" r="-950" b="9943"/>
          <a:stretch>
            <a:fillRect/>
          </a:stretch>
        </p:blipFill>
        <p:spPr>
          <a:xfrm>
            <a:off x="599768" y="1356902"/>
            <a:ext cx="10000549" cy="5524313"/>
          </a:xfrm>
          <a:prstGeom prst="rect">
            <a:avLst/>
          </a:prstGeom>
        </p:spPr>
      </p:pic>
    </p:spTree>
    <p:extLst>
      <p:ext uri="{BB962C8B-B14F-4D97-AF65-F5344CB8AC3E}">
        <p14:creationId xmlns:p14="http://schemas.microsoft.com/office/powerpoint/2010/main" val="129564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2B8B7-2129-9D08-875A-8287EAC70703}"/>
            </a:ext>
          </a:extLst>
        </p:cNvPr>
        <p:cNvGrpSpPr/>
        <p:nvPr/>
      </p:nvGrpSpPr>
      <p:grpSpPr>
        <a:xfrm>
          <a:off x="0" y="0"/>
          <a:ext cx="0" cy="0"/>
          <a:chOff x="0" y="0"/>
          <a:chExt cx="0" cy="0"/>
        </a:xfrm>
      </p:grpSpPr>
      <p:grpSp>
        <p:nvGrpSpPr>
          <p:cNvPr id="25" name="Group 51">
            <a:extLst>
              <a:ext uri="{FF2B5EF4-FFF2-40B4-BE49-F238E27FC236}">
                <a16:creationId xmlns:a16="http://schemas.microsoft.com/office/drawing/2014/main" id="{18982273-8E02-EB60-C931-EBF8E999D6C4}"/>
              </a:ext>
            </a:extLst>
          </p:cNvPr>
          <p:cNvGrpSpPr/>
          <p:nvPr/>
        </p:nvGrpSpPr>
        <p:grpSpPr>
          <a:xfrm>
            <a:off x="11562000" y="0"/>
            <a:ext cx="630000" cy="6858000"/>
            <a:chOff x="0" y="0"/>
            <a:chExt cx="630000" cy="6858000"/>
          </a:xfrm>
        </p:grpSpPr>
        <p:sp>
          <p:nvSpPr>
            <p:cNvPr id="26" name="Rectangle 52">
              <a:extLst>
                <a:ext uri="{FF2B5EF4-FFF2-40B4-BE49-F238E27FC236}">
                  <a16:creationId xmlns:a16="http://schemas.microsoft.com/office/drawing/2014/main" id="{7A35536E-AD47-CC0D-5F85-68C1C069D9A4}"/>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pitchFamily="2" charset="0"/>
                <a:ea typeface="+mn-ea"/>
                <a:cs typeface="Poppins" pitchFamily="2" charset="0"/>
              </a:endParaRPr>
            </a:p>
          </p:txBody>
        </p:sp>
        <p:sp>
          <p:nvSpPr>
            <p:cNvPr id="27" name="TextBox 53">
              <a:extLst>
                <a:ext uri="{FF2B5EF4-FFF2-40B4-BE49-F238E27FC236}">
                  <a16:creationId xmlns:a16="http://schemas.microsoft.com/office/drawing/2014/main" id="{4BF7FE90-1693-2333-4ECD-941F8B6ADA40}"/>
                </a:ext>
              </a:extLst>
            </p:cNvPr>
            <p:cNvSpPr txBox="1"/>
            <p:nvPr/>
          </p:nvSpPr>
          <p:spPr>
            <a:xfrm rot="5400000">
              <a:off x="222627" y="2447029"/>
              <a:ext cx="184731" cy="276999"/>
            </a:xfrm>
            <a:prstGeom prst="rect">
              <a:avLst/>
            </a:prstGeom>
            <a:noFill/>
          </p:spPr>
          <p:txBody>
            <a:bodyPr vert="horz" wrap="none" rtlCol="0">
              <a:spAutoFit/>
            </a:bodyPr>
            <a:lstStyle/>
            <a:p>
              <a:pPr lvl="0">
                <a:defRPr/>
              </a:pPr>
              <a:endPar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Group 54">
              <a:extLst>
                <a:ext uri="{FF2B5EF4-FFF2-40B4-BE49-F238E27FC236}">
                  <a16:creationId xmlns:a16="http://schemas.microsoft.com/office/drawing/2014/main" id="{8A870214-1BC3-364B-5700-5C6AB4D9E7EE}"/>
                </a:ext>
              </a:extLst>
            </p:cNvPr>
            <p:cNvGrpSpPr/>
            <p:nvPr/>
          </p:nvGrpSpPr>
          <p:grpSpPr>
            <a:xfrm>
              <a:off x="191719" y="5734874"/>
              <a:ext cx="246562" cy="1123126"/>
              <a:chOff x="211017" y="5715000"/>
              <a:chExt cx="246562" cy="1123126"/>
            </a:xfrm>
          </p:grpSpPr>
          <p:sp>
            <p:nvSpPr>
              <p:cNvPr id="29" name="Rectangle 60">
                <a:extLst>
                  <a:ext uri="{FF2B5EF4-FFF2-40B4-BE49-F238E27FC236}">
                    <a16:creationId xmlns:a16="http://schemas.microsoft.com/office/drawing/2014/main" id="{E6E18A5A-2690-4162-9BA9-0F861D53124C}"/>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30" name="Oval 29">
                <a:extLst>
                  <a:ext uri="{FF2B5EF4-FFF2-40B4-BE49-F238E27FC236}">
                    <a16:creationId xmlns:a16="http://schemas.microsoft.com/office/drawing/2014/main" id="{961A753B-8859-04B6-CADC-120DEBA010F7}"/>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31" name="Arrow: Chevron 62">
                <a:extLst>
                  <a:ext uri="{FF2B5EF4-FFF2-40B4-BE49-F238E27FC236}">
                    <a16:creationId xmlns:a16="http://schemas.microsoft.com/office/drawing/2014/main" id="{2D91276F-376D-5890-CBEA-E2FFEB0E21F1}"/>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33" name="Google Shape;63;p28">
            <a:extLst>
              <a:ext uri="{FF2B5EF4-FFF2-40B4-BE49-F238E27FC236}">
                <a16:creationId xmlns:a16="http://schemas.microsoft.com/office/drawing/2014/main" id="{D43F6F32-3064-CBED-03CD-AAA9AD0D7B07}"/>
              </a:ext>
            </a:extLst>
          </p:cNvPr>
          <p:cNvPicPr preferRelativeResize="0"/>
          <p:nvPr/>
        </p:nvPicPr>
        <p:blipFill rotWithShape="1">
          <a:blip r:embed="rId2">
            <a:alphaModFix/>
          </a:blip>
          <a:srcRect/>
          <a:stretch/>
        </p:blipFill>
        <p:spPr>
          <a:xfrm>
            <a:off x="345768" y="310228"/>
            <a:ext cx="1511999" cy="316905"/>
          </a:xfrm>
          <a:prstGeom prst="rect">
            <a:avLst/>
          </a:prstGeom>
          <a:noFill/>
          <a:ln>
            <a:noFill/>
          </a:ln>
        </p:spPr>
      </p:pic>
      <p:sp>
        <p:nvSpPr>
          <p:cNvPr id="2" name="Title 1">
            <a:extLst>
              <a:ext uri="{FF2B5EF4-FFF2-40B4-BE49-F238E27FC236}">
                <a16:creationId xmlns:a16="http://schemas.microsoft.com/office/drawing/2014/main" id="{0C524E25-032F-BC58-F337-306A6136050D}"/>
              </a:ext>
            </a:extLst>
          </p:cNvPr>
          <p:cNvSpPr>
            <a:spLocks noGrp="1"/>
          </p:cNvSpPr>
          <p:nvPr>
            <p:ph type="ctrTitle"/>
          </p:nvPr>
        </p:nvSpPr>
        <p:spPr>
          <a:xfrm>
            <a:off x="345768" y="865127"/>
            <a:ext cx="3088312" cy="589280"/>
          </a:xfrm>
        </p:spPr>
        <p:txBody>
          <a:bodyPr>
            <a:noAutofit/>
          </a:bodyPr>
          <a:lstStyle/>
          <a:p>
            <a:r>
              <a:rPr lang="en-US" sz="2800" dirty="0"/>
              <a:t>LLM </a:t>
            </a:r>
            <a:br>
              <a:rPr lang="en-US" sz="2800" dirty="0"/>
            </a:br>
            <a:r>
              <a:rPr lang="en-US" sz="2800" dirty="0"/>
              <a:t>Vulnerability </a:t>
            </a:r>
            <a:br>
              <a:rPr lang="en-US" sz="2800" dirty="0"/>
            </a:br>
            <a:r>
              <a:rPr lang="en-US" sz="2800" dirty="0"/>
              <a:t>Scanners</a:t>
            </a:r>
            <a:br>
              <a:rPr lang="en-US" sz="2800" dirty="0"/>
            </a:br>
            <a:br>
              <a:rPr lang="en-US" sz="2800" dirty="0"/>
            </a:br>
            <a:br>
              <a:rPr lang="en-US" sz="2800" dirty="0"/>
            </a:br>
            <a:r>
              <a:rPr lang="en-US" sz="2800" dirty="0"/>
              <a:t> </a:t>
            </a:r>
            <a:br>
              <a:rPr lang="en-US" sz="2800" dirty="0"/>
            </a:br>
            <a:br>
              <a:rPr lang="en-US" sz="2800" dirty="0"/>
            </a:br>
            <a:r>
              <a:rPr lang="en-US" sz="2800" dirty="0"/>
              <a:t>Garak</a:t>
            </a:r>
            <a:br>
              <a:rPr lang="en-US" sz="2800" dirty="0"/>
            </a:br>
            <a:br>
              <a:rPr lang="en-US" sz="2800" dirty="0"/>
            </a:br>
            <a:br>
              <a:rPr lang="en-US" sz="2800" dirty="0"/>
            </a:br>
            <a:endParaRPr lang="en-US" sz="2800" dirty="0"/>
          </a:p>
        </p:txBody>
      </p:sp>
      <p:sp>
        <p:nvSpPr>
          <p:cNvPr id="6" name="Subtitle 5">
            <a:extLst>
              <a:ext uri="{FF2B5EF4-FFF2-40B4-BE49-F238E27FC236}">
                <a16:creationId xmlns:a16="http://schemas.microsoft.com/office/drawing/2014/main" id="{A0566D58-8047-F10D-68E7-40051FF9C9B1}"/>
              </a:ext>
            </a:extLst>
          </p:cNvPr>
          <p:cNvSpPr>
            <a:spLocks noGrp="1"/>
          </p:cNvSpPr>
          <p:nvPr>
            <p:ph type="subTitle" idx="4"/>
          </p:nvPr>
        </p:nvSpPr>
        <p:spPr>
          <a:xfrm>
            <a:off x="340852" y="2308562"/>
            <a:ext cx="5376000" cy="1120438"/>
          </a:xfrm>
        </p:spPr>
        <p:txBody>
          <a:bodyPr>
            <a:normAutofit/>
          </a:bodyPr>
          <a:lstStyle/>
          <a:p>
            <a:r>
              <a:rPr lang="en-US" sz="2000" dirty="0"/>
              <a:t>Probes for hallucination, data leakage, prompt injection, jailbreaks and counting</a:t>
            </a:r>
          </a:p>
        </p:txBody>
      </p:sp>
      <p:pic>
        <p:nvPicPr>
          <p:cNvPr id="9" name="Picture 8">
            <a:extLst>
              <a:ext uri="{FF2B5EF4-FFF2-40B4-BE49-F238E27FC236}">
                <a16:creationId xmlns:a16="http://schemas.microsoft.com/office/drawing/2014/main" id="{8F8E5513-5BC7-3AE0-4E02-CA3A6DCE7371}"/>
              </a:ext>
            </a:extLst>
          </p:cNvPr>
          <p:cNvPicPr>
            <a:picLocks noChangeAspect="1"/>
          </p:cNvPicPr>
          <p:nvPr/>
        </p:nvPicPr>
        <p:blipFill>
          <a:blip r:embed="rId3"/>
          <a:stretch>
            <a:fillRect/>
          </a:stretch>
        </p:blipFill>
        <p:spPr>
          <a:xfrm>
            <a:off x="6157838" y="14290"/>
            <a:ext cx="5465406" cy="6858000"/>
          </a:xfrm>
          <a:prstGeom prst="rect">
            <a:avLst/>
          </a:prstGeom>
        </p:spPr>
      </p:pic>
      <p:sp>
        <p:nvSpPr>
          <p:cNvPr id="12" name="TextBox 53">
            <a:extLst>
              <a:ext uri="{FF2B5EF4-FFF2-40B4-BE49-F238E27FC236}">
                <a16:creationId xmlns:a16="http://schemas.microsoft.com/office/drawing/2014/main" id="{622708F9-5ED7-0DE1-B58D-646DB439A0C0}"/>
              </a:ext>
            </a:extLst>
          </p:cNvPr>
          <p:cNvSpPr txBox="1"/>
          <p:nvPr/>
        </p:nvSpPr>
        <p:spPr>
          <a:xfrm rot="5400000">
            <a:off x="10650100" y="1343931"/>
            <a:ext cx="2533194" cy="276999"/>
          </a:xfrm>
          <a:prstGeom prst="rect">
            <a:avLst/>
          </a:prstGeom>
          <a:noFill/>
        </p:spPr>
        <p:txBody>
          <a:bodyPr vert="horz" wrap="none" rtlCol="0">
            <a:spAutoFit/>
          </a:bodyPr>
          <a:lstStyle/>
          <a:p>
            <a:pPr>
              <a:defRPr/>
            </a:pPr>
            <a:r>
              <a:rPr lang="en-US" sz="1200" dirty="0"/>
              <a:t>https://github.com/NVIDIA/garak</a:t>
            </a:r>
          </a:p>
        </p:txBody>
      </p:sp>
    </p:spTree>
    <p:extLst>
      <p:ext uri="{BB962C8B-B14F-4D97-AF65-F5344CB8AC3E}">
        <p14:creationId xmlns:p14="http://schemas.microsoft.com/office/powerpoint/2010/main" val="1058292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EB5C5-8F5A-8ACD-6E2A-DB856A39E3E4}"/>
            </a:ext>
          </a:extLst>
        </p:cNvPr>
        <p:cNvGrpSpPr/>
        <p:nvPr/>
      </p:nvGrpSpPr>
      <p:grpSpPr>
        <a:xfrm>
          <a:off x="0" y="0"/>
          <a:ext cx="0" cy="0"/>
          <a:chOff x="0" y="0"/>
          <a:chExt cx="0" cy="0"/>
        </a:xfrm>
      </p:grpSpPr>
      <p:grpSp>
        <p:nvGrpSpPr>
          <p:cNvPr id="2" name="Group 51">
            <a:extLst>
              <a:ext uri="{FF2B5EF4-FFF2-40B4-BE49-F238E27FC236}">
                <a16:creationId xmlns:a16="http://schemas.microsoft.com/office/drawing/2014/main" id="{2A27823E-AD94-DEAB-60E2-39A1A4E86EE3}"/>
              </a:ext>
            </a:extLst>
          </p:cNvPr>
          <p:cNvGrpSpPr/>
          <p:nvPr/>
        </p:nvGrpSpPr>
        <p:grpSpPr>
          <a:xfrm>
            <a:off x="11562000" y="0"/>
            <a:ext cx="630000" cy="6858000"/>
            <a:chOff x="0" y="0"/>
            <a:chExt cx="630000" cy="6858000"/>
          </a:xfrm>
        </p:grpSpPr>
        <p:sp>
          <p:nvSpPr>
            <p:cNvPr id="3" name="Rectangle 52">
              <a:extLst>
                <a:ext uri="{FF2B5EF4-FFF2-40B4-BE49-F238E27FC236}">
                  <a16:creationId xmlns:a16="http://schemas.microsoft.com/office/drawing/2014/main" id="{C8D0D7E6-8B58-C9AB-B904-3636631F1724}"/>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4" name="TextBox 53">
              <a:extLst>
                <a:ext uri="{FF2B5EF4-FFF2-40B4-BE49-F238E27FC236}">
                  <a16:creationId xmlns:a16="http://schemas.microsoft.com/office/drawing/2014/main" id="{B909CD06-D6A7-EED9-6E63-83D1FCB77303}"/>
                </a:ext>
              </a:extLst>
            </p:cNvPr>
            <p:cNvSpPr txBox="1"/>
            <p:nvPr/>
          </p:nvSpPr>
          <p:spPr>
            <a:xfrm rot="5400000">
              <a:off x="-1633749" y="1923496"/>
              <a:ext cx="3927935" cy="461665"/>
            </a:xfrm>
            <a:prstGeom prst="rect">
              <a:avLst/>
            </a:prstGeom>
            <a:noFill/>
          </p:spPr>
          <p:txBody>
            <a:bodyPr vert="horz" wrap="none" rtlCol="0">
              <a:spAutoFit/>
            </a:bodyPr>
            <a:lstStyle/>
            <a:p>
              <a:pPr lvl="0">
                <a:defRPr/>
              </a:pPr>
              <a:r>
                <a:rPr lang="en-US" sz="1200" dirty="0">
                  <a:solidFill>
                    <a:prstClr val="white">
                      <a:lumMod val="65000"/>
                    </a:prstClr>
                  </a:solidFill>
                  <a:latin typeface="Open Sans" panose="020B0606030504020204" pitchFamily="34" charset="0"/>
                  <a:ea typeface="Open Sans" panose="020B0606030504020204" pitchFamily="34" charset="0"/>
                  <a:cs typeface="Open Sans" panose="020B0606030504020204" pitchFamily="34" charset="0"/>
                  <a:hlinkClick r:id="rId3"/>
                </a:rPr>
                <a:t>https://www.knostic.ai/blog/find-mcp-server-shodan</a:t>
              </a:r>
              <a:endParaRPr lang="en-US" sz="1200" dirty="0">
                <a:solidFill>
                  <a:prstClr val="white">
                    <a:lumMod val="65000"/>
                  </a:prstClr>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lang="en-US" sz="1200" dirty="0">
                  <a:latin typeface="Open Sans" panose="020B0606030504020204" pitchFamily="34" charset="0"/>
                  <a:ea typeface="Open Sans" panose="020B0606030504020204" pitchFamily="34" charset="0"/>
                  <a:cs typeface="Open Sans" panose="020B0606030504020204" pitchFamily="34" charset="0"/>
                  <a:hlinkClick r:id="rId4"/>
                </a:rPr>
                <a:t>https://github.com/kapilduraphe/mcp-watch</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54">
              <a:extLst>
                <a:ext uri="{FF2B5EF4-FFF2-40B4-BE49-F238E27FC236}">
                  <a16:creationId xmlns:a16="http://schemas.microsoft.com/office/drawing/2014/main" id="{388E7E27-2F0D-C24D-35B6-66B1B6A4DEBE}"/>
                </a:ext>
              </a:extLst>
            </p:cNvPr>
            <p:cNvGrpSpPr/>
            <p:nvPr/>
          </p:nvGrpSpPr>
          <p:grpSpPr>
            <a:xfrm>
              <a:off x="191719" y="5734874"/>
              <a:ext cx="246562" cy="1123126"/>
              <a:chOff x="211017" y="5715000"/>
              <a:chExt cx="246562" cy="1123126"/>
            </a:xfrm>
          </p:grpSpPr>
          <p:sp>
            <p:nvSpPr>
              <p:cNvPr id="6" name="Rectangle 60">
                <a:extLst>
                  <a:ext uri="{FF2B5EF4-FFF2-40B4-BE49-F238E27FC236}">
                    <a16:creationId xmlns:a16="http://schemas.microsoft.com/office/drawing/2014/main" id="{A7FE7120-0CCE-2B20-BA93-B784F8B6A21A}"/>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7" name="Oval 6">
                <a:extLst>
                  <a:ext uri="{FF2B5EF4-FFF2-40B4-BE49-F238E27FC236}">
                    <a16:creationId xmlns:a16="http://schemas.microsoft.com/office/drawing/2014/main" id="{95A95057-8912-0612-D623-706138B5AC12}"/>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8" name="Arrow: Chevron 62">
                <a:extLst>
                  <a:ext uri="{FF2B5EF4-FFF2-40B4-BE49-F238E27FC236}">
                    <a16:creationId xmlns:a16="http://schemas.microsoft.com/office/drawing/2014/main" id="{0CA442D9-54D0-58A5-CFCD-C79737BBEA4A}"/>
                  </a:ext>
                </a:extLst>
              </p:cNvPr>
              <p:cNvSpPr/>
              <p:nvPr/>
            </p:nvSpPr>
            <p:spPr>
              <a:xfrm rot="5400000">
                <a:off x="296938" y="5799419"/>
                <a:ext cx="74721" cy="99510"/>
              </a:xfrm>
              <a:prstGeom prst="chevron">
                <a:avLst>
                  <a:gd name="adj" fmla="val 71242"/>
                </a:avLst>
              </a:prstGeom>
              <a:solidFill>
                <a:srgbClr val="FC6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9" name="Google Shape;63;p28">
            <a:extLst>
              <a:ext uri="{FF2B5EF4-FFF2-40B4-BE49-F238E27FC236}">
                <a16:creationId xmlns:a16="http://schemas.microsoft.com/office/drawing/2014/main" id="{AD9D1494-9457-0920-CEFE-12EDF567A420}"/>
              </a:ext>
            </a:extLst>
          </p:cNvPr>
          <p:cNvPicPr preferRelativeResize="0"/>
          <p:nvPr/>
        </p:nvPicPr>
        <p:blipFill rotWithShape="1">
          <a:blip r:embed="rId5">
            <a:alphaModFix/>
          </a:blip>
          <a:srcRect/>
          <a:stretch/>
        </p:blipFill>
        <p:spPr>
          <a:xfrm>
            <a:off x="345768" y="310228"/>
            <a:ext cx="1511999" cy="316905"/>
          </a:xfrm>
          <a:prstGeom prst="rect">
            <a:avLst/>
          </a:prstGeom>
          <a:noFill/>
          <a:ln>
            <a:noFill/>
          </a:ln>
        </p:spPr>
      </p:pic>
      <p:cxnSp>
        <p:nvCxnSpPr>
          <p:cNvPr id="36" name="Straight Connector 35">
            <a:extLst>
              <a:ext uri="{FF2B5EF4-FFF2-40B4-BE49-F238E27FC236}">
                <a16:creationId xmlns:a16="http://schemas.microsoft.com/office/drawing/2014/main" id="{4697BBF7-F5D8-B5EE-4DC6-EC7F8EE937F0}"/>
              </a:ext>
            </a:extLst>
          </p:cNvPr>
          <p:cNvCxnSpPr>
            <a:cxnSpLocks/>
          </p:cNvCxnSpPr>
          <p:nvPr/>
        </p:nvCxnSpPr>
        <p:spPr>
          <a:xfrm>
            <a:off x="711528" y="2085761"/>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37A8A9D-77F7-773B-6BB7-C573B4D30258}"/>
              </a:ext>
            </a:extLst>
          </p:cNvPr>
          <p:cNvSpPr txBox="1"/>
          <p:nvPr/>
        </p:nvSpPr>
        <p:spPr>
          <a:xfrm>
            <a:off x="4920646" y="2855241"/>
            <a:ext cx="6627416" cy="400110"/>
          </a:xfrm>
          <a:prstGeom prst="rect">
            <a:avLst/>
          </a:prstGeom>
          <a:noFill/>
        </p:spPr>
        <p:txBody>
          <a:bodyPr wrap="square">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MCP Watch</a:t>
            </a:r>
          </a:p>
        </p:txBody>
      </p:sp>
      <p:cxnSp>
        <p:nvCxnSpPr>
          <p:cNvPr id="46" name="Straight Connector 45">
            <a:extLst>
              <a:ext uri="{FF2B5EF4-FFF2-40B4-BE49-F238E27FC236}">
                <a16:creationId xmlns:a16="http://schemas.microsoft.com/office/drawing/2014/main" id="{656130D2-3018-B340-1CAD-4ED06DD16DAC}"/>
              </a:ext>
            </a:extLst>
          </p:cNvPr>
          <p:cNvCxnSpPr>
            <a:cxnSpLocks/>
          </p:cNvCxnSpPr>
          <p:nvPr/>
        </p:nvCxnSpPr>
        <p:spPr>
          <a:xfrm>
            <a:off x="711528" y="3377657"/>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42" name="Grup 28">
            <a:extLst>
              <a:ext uri="{FF2B5EF4-FFF2-40B4-BE49-F238E27FC236}">
                <a16:creationId xmlns:a16="http://schemas.microsoft.com/office/drawing/2014/main" id="{4238C14C-8A8A-74C1-DDA7-55A53BFA4C39}"/>
              </a:ext>
            </a:extLst>
          </p:cNvPr>
          <p:cNvGrpSpPr/>
          <p:nvPr/>
        </p:nvGrpSpPr>
        <p:grpSpPr>
          <a:xfrm>
            <a:off x="2450522" y="1371419"/>
            <a:ext cx="647968" cy="647968"/>
            <a:chOff x="7332414" y="927244"/>
            <a:chExt cx="1654516" cy="1654516"/>
          </a:xfrm>
        </p:grpSpPr>
        <p:sp>
          <p:nvSpPr>
            <p:cNvPr id="43" name="Oval 42">
              <a:extLst>
                <a:ext uri="{FF2B5EF4-FFF2-40B4-BE49-F238E27FC236}">
                  <a16:creationId xmlns:a16="http://schemas.microsoft.com/office/drawing/2014/main" id="{959E26EA-816B-CB52-65AD-83365315470D}"/>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44" name="Oval 43">
              <a:extLst>
                <a:ext uri="{FF2B5EF4-FFF2-40B4-BE49-F238E27FC236}">
                  <a16:creationId xmlns:a16="http://schemas.microsoft.com/office/drawing/2014/main" id="{49176300-ABAE-88F8-BBC7-174CBBB1B8A4}"/>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45" name="TextBox 44">
            <a:extLst>
              <a:ext uri="{FF2B5EF4-FFF2-40B4-BE49-F238E27FC236}">
                <a16:creationId xmlns:a16="http://schemas.microsoft.com/office/drawing/2014/main" id="{6F158166-0A36-1CCC-8F10-0CB0E9EAF1B4}"/>
              </a:ext>
            </a:extLst>
          </p:cNvPr>
          <p:cNvSpPr txBox="1"/>
          <p:nvPr/>
        </p:nvSpPr>
        <p:spPr>
          <a:xfrm>
            <a:off x="3090097" y="4750035"/>
            <a:ext cx="4413979" cy="400110"/>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Assessment</a:t>
            </a:r>
          </a:p>
        </p:txBody>
      </p:sp>
      <p:cxnSp>
        <p:nvCxnSpPr>
          <p:cNvPr id="52" name="Straight Connector 51">
            <a:extLst>
              <a:ext uri="{FF2B5EF4-FFF2-40B4-BE49-F238E27FC236}">
                <a16:creationId xmlns:a16="http://schemas.microsoft.com/office/drawing/2014/main" id="{50F6DD0E-3ACA-3838-2F7C-4959DC70D892}"/>
              </a:ext>
            </a:extLst>
          </p:cNvPr>
          <p:cNvCxnSpPr>
            <a:cxnSpLocks/>
          </p:cNvCxnSpPr>
          <p:nvPr/>
        </p:nvCxnSpPr>
        <p:spPr>
          <a:xfrm>
            <a:off x="711528" y="4869608"/>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48" name="Grup 28">
            <a:extLst>
              <a:ext uri="{FF2B5EF4-FFF2-40B4-BE49-F238E27FC236}">
                <a16:creationId xmlns:a16="http://schemas.microsoft.com/office/drawing/2014/main" id="{9076B4A5-AAD1-F105-11A7-79C786D04765}"/>
              </a:ext>
            </a:extLst>
          </p:cNvPr>
          <p:cNvGrpSpPr/>
          <p:nvPr/>
        </p:nvGrpSpPr>
        <p:grpSpPr>
          <a:xfrm>
            <a:off x="2448977" y="4626106"/>
            <a:ext cx="647968" cy="647968"/>
            <a:chOff x="7332414" y="927244"/>
            <a:chExt cx="1654516" cy="1654516"/>
          </a:xfrm>
        </p:grpSpPr>
        <p:sp>
          <p:nvSpPr>
            <p:cNvPr id="49" name="Oval 48">
              <a:extLst>
                <a:ext uri="{FF2B5EF4-FFF2-40B4-BE49-F238E27FC236}">
                  <a16:creationId xmlns:a16="http://schemas.microsoft.com/office/drawing/2014/main" id="{97946B96-CD99-DF6A-6AFE-6F250E4DD86E}"/>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50" name="Oval 49">
              <a:extLst>
                <a:ext uri="{FF2B5EF4-FFF2-40B4-BE49-F238E27FC236}">
                  <a16:creationId xmlns:a16="http://schemas.microsoft.com/office/drawing/2014/main" id="{8F2E5418-622D-69E4-ADC7-47773C3A6B11}"/>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51" name="TextBox 50">
            <a:extLst>
              <a:ext uri="{FF2B5EF4-FFF2-40B4-BE49-F238E27FC236}">
                <a16:creationId xmlns:a16="http://schemas.microsoft.com/office/drawing/2014/main" id="{FC5614DB-2FE2-B8ED-6E6A-F2572575A86D}"/>
              </a:ext>
            </a:extLst>
          </p:cNvPr>
          <p:cNvSpPr txBox="1"/>
          <p:nvPr/>
        </p:nvSpPr>
        <p:spPr>
          <a:xfrm>
            <a:off x="3098490" y="1520917"/>
            <a:ext cx="4413979" cy="707886"/>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Discovery</a:t>
            </a: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a:extLst>
              <a:ext uri="{FF2B5EF4-FFF2-40B4-BE49-F238E27FC236}">
                <a16:creationId xmlns:a16="http://schemas.microsoft.com/office/drawing/2014/main" id="{9B8A152B-67E7-E820-89F9-871801DC22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5349" y="1832592"/>
            <a:ext cx="287150" cy="287150"/>
          </a:xfrm>
          <a:prstGeom prst="rect">
            <a:avLst/>
          </a:prstGeom>
        </p:spPr>
      </p:pic>
      <p:pic>
        <p:nvPicPr>
          <p:cNvPr id="15" name="Graphic 14">
            <a:extLst>
              <a:ext uri="{FF2B5EF4-FFF2-40B4-BE49-F238E27FC236}">
                <a16:creationId xmlns:a16="http://schemas.microsoft.com/office/drawing/2014/main" id="{41932A61-0418-24F0-3FC1-7E7CC05CC45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36076" y="1556973"/>
            <a:ext cx="276860" cy="276860"/>
          </a:xfrm>
          <a:prstGeom prst="rect">
            <a:avLst/>
          </a:prstGeom>
        </p:spPr>
      </p:pic>
      <p:pic>
        <p:nvPicPr>
          <p:cNvPr id="16" name="Graphic 15">
            <a:extLst>
              <a:ext uri="{FF2B5EF4-FFF2-40B4-BE49-F238E27FC236}">
                <a16:creationId xmlns:a16="http://schemas.microsoft.com/office/drawing/2014/main" id="{E3B6039E-3BC4-D94E-0B6C-1530A7CE346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645502" y="4822631"/>
            <a:ext cx="254919" cy="254919"/>
          </a:xfrm>
          <a:prstGeom prst="rect">
            <a:avLst/>
          </a:prstGeom>
        </p:spPr>
      </p:pic>
      <p:sp>
        <p:nvSpPr>
          <p:cNvPr id="11" name="TextBox 10">
            <a:extLst>
              <a:ext uri="{FF2B5EF4-FFF2-40B4-BE49-F238E27FC236}">
                <a16:creationId xmlns:a16="http://schemas.microsoft.com/office/drawing/2014/main" id="{713EC74B-E6FB-C91C-4976-C3DC16AC2A40}"/>
              </a:ext>
            </a:extLst>
          </p:cNvPr>
          <p:cNvSpPr txBox="1"/>
          <p:nvPr/>
        </p:nvSpPr>
        <p:spPr>
          <a:xfrm>
            <a:off x="599769" y="833682"/>
            <a:ext cx="1861014" cy="2985433"/>
          </a:xfrm>
          <a:prstGeom prst="rect">
            <a:avLst/>
          </a:prstGeom>
          <a:noFill/>
        </p:spPr>
        <p:txBody>
          <a:bodyPr wrap="square" lIns="91440" tIns="45720" rIns="91440" bIns="45720" anchor="t">
            <a:spAutoFit/>
          </a:bodyPr>
          <a:lstStyle/>
          <a:p>
            <a:endParaRPr lang="en-US" sz="2800" b="1" dirty="0">
              <a:solidFill>
                <a:srgbClr val="104E6B"/>
              </a:solidFill>
              <a:latin typeface="Open Sans"/>
              <a:ea typeface="Open Sans"/>
              <a:cs typeface="Open Sans"/>
            </a:endParaRPr>
          </a:p>
          <a:p>
            <a:r>
              <a:rPr lang="en-US" sz="2800" b="1" dirty="0">
                <a:solidFill>
                  <a:srgbClr val="104E6B"/>
                </a:solidFill>
                <a:latin typeface="Open Sans"/>
                <a:ea typeface="Open Sans"/>
                <a:cs typeface="Open Sans"/>
              </a:rPr>
              <a:t>Model </a:t>
            </a:r>
          </a:p>
          <a:p>
            <a:r>
              <a:rPr lang="en-US" sz="2800" b="1" dirty="0">
                <a:solidFill>
                  <a:srgbClr val="104E6B"/>
                </a:solidFill>
                <a:latin typeface="Open Sans"/>
                <a:ea typeface="Open Sans"/>
                <a:cs typeface="Open Sans"/>
              </a:rPr>
              <a:t>Context </a:t>
            </a:r>
          </a:p>
          <a:p>
            <a:r>
              <a:rPr lang="en-US" sz="2800" b="1" dirty="0">
                <a:solidFill>
                  <a:srgbClr val="104E6B"/>
                </a:solidFill>
                <a:latin typeface="Open Sans"/>
                <a:ea typeface="Open Sans"/>
                <a:cs typeface="Open Sans"/>
              </a:rPr>
              <a:t>Protocol </a:t>
            </a:r>
          </a:p>
          <a:p>
            <a:endParaRPr lang="en-US" sz="2800" b="1" dirty="0">
              <a:solidFill>
                <a:srgbClr val="104E6B"/>
              </a:solidFill>
              <a:latin typeface="Open Sans"/>
              <a:ea typeface="Open Sans"/>
              <a:cs typeface="Open Sans"/>
            </a:endParaRPr>
          </a:p>
          <a:p>
            <a:r>
              <a:rPr lang="en-US" sz="4800" b="1" dirty="0">
                <a:solidFill>
                  <a:srgbClr val="104E6B"/>
                </a:solidFill>
                <a:latin typeface="Open Sans"/>
                <a:ea typeface="Open Sans"/>
                <a:cs typeface="Open Sans"/>
              </a:rPr>
              <a:t>MCP</a:t>
            </a:r>
            <a:endParaRPr lang="en-PK" sz="4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6A39CE5C-5A3D-CDE9-FD24-570DCD424850}"/>
              </a:ext>
            </a:extLst>
          </p:cNvPr>
          <p:cNvPicPr>
            <a:picLocks noChangeAspect="1"/>
          </p:cNvPicPr>
          <p:nvPr/>
        </p:nvPicPr>
        <p:blipFill>
          <a:blip r:embed="rId12"/>
          <a:srcRect r="7691"/>
          <a:stretch>
            <a:fillRect/>
          </a:stretch>
        </p:blipFill>
        <p:spPr>
          <a:xfrm>
            <a:off x="4834394" y="3362144"/>
            <a:ext cx="6691048" cy="3219450"/>
          </a:xfrm>
          <a:prstGeom prst="rect">
            <a:avLst/>
          </a:prstGeom>
        </p:spPr>
      </p:pic>
      <p:pic>
        <p:nvPicPr>
          <p:cNvPr id="20" name="Picture 19">
            <a:extLst>
              <a:ext uri="{FF2B5EF4-FFF2-40B4-BE49-F238E27FC236}">
                <a16:creationId xmlns:a16="http://schemas.microsoft.com/office/drawing/2014/main" id="{3B630D8F-FE6E-5802-36A7-6C2FE3189881}"/>
              </a:ext>
            </a:extLst>
          </p:cNvPr>
          <p:cNvPicPr>
            <a:picLocks noChangeAspect="1"/>
          </p:cNvPicPr>
          <p:nvPr/>
        </p:nvPicPr>
        <p:blipFill>
          <a:blip r:embed="rId13"/>
          <a:srcRect r="15940"/>
          <a:stretch>
            <a:fillRect/>
          </a:stretch>
        </p:blipFill>
        <p:spPr>
          <a:xfrm>
            <a:off x="4884327" y="655712"/>
            <a:ext cx="6641115" cy="2034795"/>
          </a:xfrm>
          <a:prstGeom prst="rect">
            <a:avLst/>
          </a:prstGeom>
        </p:spPr>
      </p:pic>
      <p:sp>
        <p:nvSpPr>
          <p:cNvPr id="21" name="TextBox 20">
            <a:extLst>
              <a:ext uri="{FF2B5EF4-FFF2-40B4-BE49-F238E27FC236}">
                <a16:creationId xmlns:a16="http://schemas.microsoft.com/office/drawing/2014/main" id="{E859F052-0CBF-891D-B1B0-CA0C6A856B68}"/>
              </a:ext>
            </a:extLst>
          </p:cNvPr>
          <p:cNvSpPr txBox="1"/>
          <p:nvPr/>
        </p:nvSpPr>
        <p:spPr>
          <a:xfrm>
            <a:off x="4857014" y="221106"/>
            <a:ext cx="6627416" cy="400110"/>
          </a:xfrm>
          <a:prstGeom prst="rect">
            <a:avLst/>
          </a:prstGeom>
          <a:noFill/>
        </p:spPr>
        <p:txBody>
          <a:bodyPr wrap="square">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MCP Scanner</a:t>
            </a:r>
          </a:p>
        </p:txBody>
      </p:sp>
    </p:spTree>
    <p:extLst>
      <p:ext uri="{BB962C8B-B14F-4D97-AF65-F5344CB8AC3E}">
        <p14:creationId xmlns:p14="http://schemas.microsoft.com/office/powerpoint/2010/main" val="2946252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BD94-BFA6-B6BD-AF67-B350EB20409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4523222-9F09-3D31-29C3-2A2FF55C33E9}"/>
              </a:ext>
            </a:extLst>
          </p:cNvPr>
          <p:cNvPicPr>
            <a:picLocks noChangeAspect="1"/>
          </p:cNvPicPr>
          <p:nvPr/>
        </p:nvPicPr>
        <p:blipFill>
          <a:blip r:embed="rId2">
            <a:duotone>
              <a:prstClr val="black"/>
              <a:srgbClr val="18B2BA">
                <a:tint val="45000"/>
                <a:satMod val="400000"/>
              </a:srgbClr>
            </a:duotone>
          </a:blip>
          <a:srcRect t="12500" b="12500"/>
          <a:stretch/>
        </p:blipFill>
        <p:spPr>
          <a:xfrm>
            <a:off x="0" y="0"/>
            <a:ext cx="12192000" cy="6858000"/>
          </a:xfrm>
          <a:prstGeom prst="rect">
            <a:avLst/>
          </a:prstGeom>
        </p:spPr>
      </p:pic>
      <p:sp>
        <p:nvSpPr>
          <p:cNvPr id="7" name="Dikdörtgen 33">
            <a:extLst>
              <a:ext uri="{FF2B5EF4-FFF2-40B4-BE49-F238E27FC236}">
                <a16:creationId xmlns:a16="http://schemas.microsoft.com/office/drawing/2014/main" id="{CAE936CC-AD5D-C4A9-978E-019E70AC15A7}"/>
              </a:ext>
            </a:extLst>
          </p:cNvPr>
          <p:cNvSpPr/>
          <p:nvPr/>
        </p:nvSpPr>
        <p:spPr>
          <a:xfrm>
            <a:off x="0" y="0"/>
            <a:ext cx="12192000" cy="6858000"/>
          </a:xfrm>
          <a:prstGeom prst="rect">
            <a:avLst/>
          </a:prstGeom>
          <a:solidFill>
            <a:srgbClr val="104E6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object 7">
            <a:extLst>
              <a:ext uri="{FF2B5EF4-FFF2-40B4-BE49-F238E27FC236}">
                <a16:creationId xmlns:a16="http://schemas.microsoft.com/office/drawing/2014/main" id="{442FCBB8-5B84-1727-9686-EC5FCE348073}"/>
              </a:ext>
            </a:extLst>
          </p:cNvPr>
          <p:cNvPicPr/>
          <p:nvPr/>
        </p:nvPicPr>
        <p:blipFill>
          <a:blip r:embed="rId3" cstate="screen">
            <a:extLst>
              <a:ext uri="{28A0092B-C50C-407E-A947-70E740481C1C}">
                <a14:useLocalDpi xmlns:a14="http://schemas.microsoft.com/office/drawing/2010/main"/>
              </a:ext>
            </a:extLst>
          </a:blip>
          <a:stretch>
            <a:fillRect/>
          </a:stretch>
        </p:blipFill>
        <p:spPr>
          <a:xfrm>
            <a:off x="545828" y="535547"/>
            <a:ext cx="2625997" cy="550392"/>
          </a:xfrm>
          <a:prstGeom prst="rect">
            <a:avLst/>
          </a:prstGeom>
        </p:spPr>
      </p:pic>
      <p:sp>
        <p:nvSpPr>
          <p:cNvPr id="13" name="TextBox 12">
            <a:extLst>
              <a:ext uri="{FF2B5EF4-FFF2-40B4-BE49-F238E27FC236}">
                <a16:creationId xmlns:a16="http://schemas.microsoft.com/office/drawing/2014/main" id="{21A1EAB1-90E2-CA71-2BE7-06C2F74BE62E}"/>
              </a:ext>
            </a:extLst>
          </p:cNvPr>
          <p:cNvSpPr txBox="1"/>
          <p:nvPr/>
        </p:nvSpPr>
        <p:spPr>
          <a:xfrm>
            <a:off x="545827" y="4430544"/>
            <a:ext cx="6935627" cy="1754326"/>
          </a:xfrm>
          <a:prstGeom prst="rect">
            <a:avLst/>
          </a:prstGeom>
          <a:noFill/>
        </p:spPr>
        <p:txBody>
          <a:bodyPr wrap="square">
            <a:spAutoFit/>
          </a:bodyPr>
          <a:lstStyle/>
          <a:p>
            <a:r>
              <a:rPr lang="en-US" sz="5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Actionable Playbook for </a:t>
            </a:r>
            <a:r>
              <a:rPr lang="en-US" sz="5400" b="1" dirty="0">
                <a:solidFill>
                  <a:srgbClr val="F9A428"/>
                </a:solidFill>
                <a:latin typeface="Open Sans" panose="020B0606030504020204" pitchFamily="34" charset="0"/>
                <a:ea typeface="Open Sans" panose="020B0606030504020204" pitchFamily="34" charset="0"/>
                <a:cs typeface="Open Sans" panose="020B0606030504020204" pitchFamily="34" charset="0"/>
              </a:rPr>
              <a:t>CISOs</a:t>
            </a:r>
            <a:endParaRPr lang="en-PK" sz="5400" b="1" dirty="0">
              <a:solidFill>
                <a:srgbClr val="F9A42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54">
            <a:extLst>
              <a:ext uri="{FF2B5EF4-FFF2-40B4-BE49-F238E27FC236}">
                <a16:creationId xmlns:a16="http://schemas.microsoft.com/office/drawing/2014/main" id="{34BE93F4-652F-869E-0635-C32C75D955CE}"/>
              </a:ext>
            </a:extLst>
          </p:cNvPr>
          <p:cNvGrpSpPr/>
          <p:nvPr/>
        </p:nvGrpSpPr>
        <p:grpSpPr>
          <a:xfrm>
            <a:off x="11646172" y="5472893"/>
            <a:ext cx="246562" cy="1123126"/>
            <a:chOff x="211017" y="5715000"/>
            <a:chExt cx="246562" cy="1123126"/>
          </a:xfrm>
        </p:grpSpPr>
        <p:sp>
          <p:nvSpPr>
            <p:cNvPr id="18" name="Rectangle 60">
              <a:extLst>
                <a:ext uri="{FF2B5EF4-FFF2-40B4-BE49-F238E27FC236}">
                  <a16:creationId xmlns:a16="http://schemas.microsoft.com/office/drawing/2014/main" id="{4BF0A60F-09D0-B918-8CD4-2E0D7E9F9A7E}"/>
                </a:ext>
              </a:extLst>
            </p:cNvPr>
            <p:cNvSpPr/>
            <p:nvPr/>
          </p:nvSpPr>
          <p:spPr>
            <a:xfrm>
              <a:off x="312419" y="5849174"/>
              <a:ext cx="45719" cy="988952"/>
            </a:xfrm>
            <a:prstGeom prst="rect">
              <a:avLst/>
            </a:prstGeom>
            <a:gradFill>
              <a:gsLst>
                <a:gs pos="0">
                  <a:srgbClr val="1AC0C7">
                    <a:alpha val="0"/>
                  </a:srgbClr>
                </a:gs>
                <a:gs pos="100000">
                  <a:srgbClr val="1AC0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19" name="Oval 18">
              <a:extLst>
                <a:ext uri="{FF2B5EF4-FFF2-40B4-BE49-F238E27FC236}">
                  <a16:creationId xmlns:a16="http://schemas.microsoft.com/office/drawing/2014/main" id="{0F46EFEC-0B5A-6AD6-422A-BDEDCED59DD1}"/>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0" name="Arrow: Chevron 62">
              <a:extLst>
                <a:ext uri="{FF2B5EF4-FFF2-40B4-BE49-F238E27FC236}">
                  <a16:creationId xmlns:a16="http://schemas.microsoft.com/office/drawing/2014/main" id="{8F41E373-03D5-C868-1EFC-CDC412443938}"/>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spTree>
    <p:extLst>
      <p:ext uri="{BB962C8B-B14F-4D97-AF65-F5344CB8AC3E}">
        <p14:creationId xmlns:p14="http://schemas.microsoft.com/office/powerpoint/2010/main" val="878688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05E1A7-23DC-D623-128C-936C7435AF3D}"/>
              </a:ext>
            </a:extLst>
          </p:cNvPr>
          <p:cNvSpPr txBox="1"/>
          <p:nvPr/>
        </p:nvSpPr>
        <p:spPr>
          <a:xfrm>
            <a:off x="599768" y="752029"/>
            <a:ext cx="11326988" cy="523220"/>
          </a:xfrm>
          <a:prstGeom prst="rect">
            <a:avLst/>
          </a:prstGeom>
          <a:noFill/>
        </p:spPr>
        <p:txBody>
          <a:bodyPr wrap="square" lIns="91440" tIns="45720" rIns="91440" bIns="45720" anchor="t">
            <a:spAutoFit/>
          </a:bodyPr>
          <a:lstStyle/>
          <a:p>
            <a:r>
              <a:rPr lang="en-US" sz="2800" b="1" dirty="0">
                <a:solidFill>
                  <a:srgbClr val="104E6B"/>
                </a:solidFill>
                <a:latin typeface="Open Sans"/>
                <a:ea typeface="Open Sans"/>
                <a:cs typeface="Open Sans"/>
              </a:rPr>
              <a:t>Top 6 actions for reducing risk from enterprise AI deployments</a:t>
            </a:r>
          </a:p>
        </p:txBody>
      </p:sp>
      <p:grpSp>
        <p:nvGrpSpPr>
          <p:cNvPr id="3" name="Group 51">
            <a:extLst>
              <a:ext uri="{FF2B5EF4-FFF2-40B4-BE49-F238E27FC236}">
                <a16:creationId xmlns:a16="http://schemas.microsoft.com/office/drawing/2014/main" id="{A0EC90F1-D89C-AB1E-A33B-3566962B3401}"/>
              </a:ext>
            </a:extLst>
          </p:cNvPr>
          <p:cNvGrpSpPr/>
          <p:nvPr/>
        </p:nvGrpSpPr>
        <p:grpSpPr>
          <a:xfrm>
            <a:off x="11562000" y="0"/>
            <a:ext cx="630000" cy="6858000"/>
            <a:chOff x="0" y="0"/>
            <a:chExt cx="630000" cy="6858000"/>
          </a:xfrm>
        </p:grpSpPr>
        <p:sp>
          <p:nvSpPr>
            <p:cNvPr id="4" name="Rectangle 52">
              <a:extLst>
                <a:ext uri="{FF2B5EF4-FFF2-40B4-BE49-F238E27FC236}">
                  <a16:creationId xmlns:a16="http://schemas.microsoft.com/office/drawing/2014/main" id="{9D9E90AF-149C-C46A-3C69-CFA77A22E60E}"/>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5" name="TextBox 53">
              <a:extLst>
                <a:ext uri="{FF2B5EF4-FFF2-40B4-BE49-F238E27FC236}">
                  <a16:creationId xmlns:a16="http://schemas.microsoft.com/office/drawing/2014/main" id="{9DEF0C5D-34FF-B24F-467E-D3B36109BB23}"/>
                </a:ext>
              </a:extLst>
            </p:cNvPr>
            <p:cNvSpPr txBox="1"/>
            <p:nvPr/>
          </p:nvSpPr>
          <p:spPr>
            <a:xfrm rot="5400000">
              <a:off x="-158047" y="1015133"/>
              <a:ext cx="946093" cy="27699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Outpost24</a:t>
              </a:r>
            </a:p>
          </p:txBody>
        </p:sp>
        <p:grpSp>
          <p:nvGrpSpPr>
            <p:cNvPr id="6" name="Group 54">
              <a:extLst>
                <a:ext uri="{FF2B5EF4-FFF2-40B4-BE49-F238E27FC236}">
                  <a16:creationId xmlns:a16="http://schemas.microsoft.com/office/drawing/2014/main" id="{659403F5-0A8A-3219-A834-B7CD0BE511B6}"/>
                </a:ext>
              </a:extLst>
            </p:cNvPr>
            <p:cNvGrpSpPr/>
            <p:nvPr/>
          </p:nvGrpSpPr>
          <p:grpSpPr>
            <a:xfrm>
              <a:off x="191719" y="5734874"/>
              <a:ext cx="246562" cy="1123126"/>
              <a:chOff x="211017" y="5715000"/>
              <a:chExt cx="246562" cy="1123126"/>
            </a:xfrm>
          </p:grpSpPr>
          <p:sp>
            <p:nvSpPr>
              <p:cNvPr id="7" name="Rectangle 60">
                <a:extLst>
                  <a:ext uri="{FF2B5EF4-FFF2-40B4-BE49-F238E27FC236}">
                    <a16:creationId xmlns:a16="http://schemas.microsoft.com/office/drawing/2014/main" id="{B01FD655-8DE0-BF8E-F67E-1FA87730366F}"/>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8" name="Oval 7">
                <a:extLst>
                  <a:ext uri="{FF2B5EF4-FFF2-40B4-BE49-F238E27FC236}">
                    <a16:creationId xmlns:a16="http://schemas.microsoft.com/office/drawing/2014/main" id="{9F8CD7D0-D27A-1B12-1575-614B47F88A6A}"/>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9" name="Arrow: Chevron 62">
                <a:extLst>
                  <a:ext uri="{FF2B5EF4-FFF2-40B4-BE49-F238E27FC236}">
                    <a16:creationId xmlns:a16="http://schemas.microsoft.com/office/drawing/2014/main" id="{F2BCA2CF-CEF5-8D73-86E6-35BDFB735C10}"/>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10" name="Google Shape;63;p28">
            <a:extLst>
              <a:ext uri="{FF2B5EF4-FFF2-40B4-BE49-F238E27FC236}">
                <a16:creationId xmlns:a16="http://schemas.microsoft.com/office/drawing/2014/main" id="{6FC09EFC-4009-2184-DA5E-2186AD2F683D}"/>
              </a:ext>
            </a:extLst>
          </p:cNvPr>
          <p:cNvPicPr preferRelativeResize="0"/>
          <p:nvPr/>
        </p:nvPicPr>
        <p:blipFill rotWithShape="1">
          <a:blip r:embed="rId3">
            <a:alphaModFix/>
          </a:blip>
          <a:srcRect/>
          <a:stretch/>
        </p:blipFill>
        <p:spPr>
          <a:xfrm>
            <a:off x="345768" y="310228"/>
            <a:ext cx="1511999" cy="316905"/>
          </a:xfrm>
          <a:prstGeom prst="rect">
            <a:avLst/>
          </a:prstGeom>
          <a:noFill/>
          <a:ln>
            <a:noFill/>
          </a:ln>
        </p:spPr>
      </p:pic>
      <p:grpSp>
        <p:nvGrpSpPr>
          <p:cNvPr id="12" name="Grup 28">
            <a:extLst>
              <a:ext uri="{FF2B5EF4-FFF2-40B4-BE49-F238E27FC236}">
                <a16:creationId xmlns:a16="http://schemas.microsoft.com/office/drawing/2014/main" id="{59A25EB5-DE73-677F-3178-08634D9989C4}"/>
              </a:ext>
            </a:extLst>
          </p:cNvPr>
          <p:cNvGrpSpPr/>
          <p:nvPr/>
        </p:nvGrpSpPr>
        <p:grpSpPr>
          <a:xfrm>
            <a:off x="709687" y="2496217"/>
            <a:ext cx="647968" cy="647968"/>
            <a:chOff x="7332414" y="927244"/>
            <a:chExt cx="1654516" cy="1654516"/>
          </a:xfrm>
        </p:grpSpPr>
        <p:sp>
          <p:nvSpPr>
            <p:cNvPr id="13" name="Oval 12">
              <a:extLst>
                <a:ext uri="{FF2B5EF4-FFF2-40B4-BE49-F238E27FC236}">
                  <a16:creationId xmlns:a16="http://schemas.microsoft.com/office/drawing/2014/main" id="{32D8CAB3-69CF-CC21-9F12-9284BB25107E}"/>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14" name="Oval 13">
              <a:extLst>
                <a:ext uri="{FF2B5EF4-FFF2-40B4-BE49-F238E27FC236}">
                  <a16:creationId xmlns:a16="http://schemas.microsoft.com/office/drawing/2014/main" id="{1850980C-2857-4445-2F33-4275CD3DBD3F}"/>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dirty="0"/>
            </a:p>
          </p:txBody>
        </p:sp>
      </p:grpSp>
      <p:sp>
        <p:nvSpPr>
          <p:cNvPr id="15" name="TextBox 14">
            <a:extLst>
              <a:ext uri="{FF2B5EF4-FFF2-40B4-BE49-F238E27FC236}">
                <a16:creationId xmlns:a16="http://schemas.microsoft.com/office/drawing/2014/main" id="{17E62302-512D-F10F-5457-07D16010CDD2}"/>
              </a:ext>
            </a:extLst>
          </p:cNvPr>
          <p:cNvSpPr txBox="1"/>
          <p:nvPr/>
        </p:nvSpPr>
        <p:spPr>
          <a:xfrm>
            <a:off x="1442072" y="2604758"/>
            <a:ext cx="5459548" cy="400110"/>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Scope Strategic and Incremental AI adoption</a:t>
            </a:r>
            <a:endParaRPr lang="en-PK" sz="2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up 28">
            <a:extLst>
              <a:ext uri="{FF2B5EF4-FFF2-40B4-BE49-F238E27FC236}">
                <a16:creationId xmlns:a16="http://schemas.microsoft.com/office/drawing/2014/main" id="{514BA114-5020-A677-7691-7789920BB787}"/>
              </a:ext>
            </a:extLst>
          </p:cNvPr>
          <p:cNvGrpSpPr/>
          <p:nvPr/>
        </p:nvGrpSpPr>
        <p:grpSpPr>
          <a:xfrm>
            <a:off x="709687" y="3282529"/>
            <a:ext cx="647968" cy="647968"/>
            <a:chOff x="7332414" y="927244"/>
            <a:chExt cx="1654516" cy="1654516"/>
          </a:xfrm>
        </p:grpSpPr>
        <p:sp>
          <p:nvSpPr>
            <p:cNvPr id="17" name="Oval 16">
              <a:extLst>
                <a:ext uri="{FF2B5EF4-FFF2-40B4-BE49-F238E27FC236}">
                  <a16:creationId xmlns:a16="http://schemas.microsoft.com/office/drawing/2014/main" id="{168D9F26-9DC8-CDDF-505E-26350B839B39}"/>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18" name="Oval 17">
              <a:extLst>
                <a:ext uri="{FF2B5EF4-FFF2-40B4-BE49-F238E27FC236}">
                  <a16:creationId xmlns:a16="http://schemas.microsoft.com/office/drawing/2014/main" id="{3747866B-3A65-E433-017E-B4460EFFC4E8}"/>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19" name="TextBox 18">
            <a:extLst>
              <a:ext uri="{FF2B5EF4-FFF2-40B4-BE49-F238E27FC236}">
                <a16:creationId xmlns:a16="http://schemas.microsoft.com/office/drawing/2014/main" id="{1A26BDF7-5BC1-0877-7F15-CF1C8E8F1C69}"/>
              </a:ext>
            </a:extLst>
          </p:cNvPr>
          <p:cNvSpPr txBox="1"/>
          <p:nvPr/>
        </p:nvSpPr>
        <p:spPr>
          <a:xfrm>
            <a:off x="1442072" y="3317973"/>
            <a:ext cx="4413979" cy="707886"/>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Implement AI-Specific Guardrails and Firewalls</a:t>
            </a:r>
          </a:p>
        </p:txBody>
      </p:sp>
      <p:grpSp>
        <p:nvGrpSpPr>
          <p:cNvPr id="20" name="Grup 28">
            <a:extLst>
              <a:ext uri="{FF2B5EF4-FFF2-40B4-BE49-F238E27FC236}">
                <a16:creationId xmlns:a16="http://schemas.microsoft.com/office/drawing/2014/main" id="{9619EF4B-F9BF-2D60-D298-EE7157448E99}"/>
              </a:ext>
            </a:extLst>
          </p:cNvPr>
          <p:cNvGrpSpPr/>
          <p:nvPr/>
        </p:nvGrpSpPr>
        <p:grpSpPr>
          <a:xfrm>
            <a:off x="709687" y="4068841"/>
            <a:ext cx="647968" cy="647968"/>
            <a:chOff x="7332414" y="927244"/>
            <a:chExt cx="1654516" cy="1654516"/>
          </a:xfrm>
        </p:grpSpPr>
        <p:sp>
          <p:nvSpPr>
            <p:cNvPr id="21" name="Oval 20">
              <a:extLst>
                <a:ext uri="{FF2B5EF4-FFF2-40B4-BE49-F238E27FC236}">
                  <a16:creationId xmlns:a16="http://schemas.microsoft.com/office/drawing/2014/main" id="{189727EE-A296-DF23-ED2C-7EB6CD3DC90D}"/>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22" name="Oval 21">
              <a:extLst>
                <a:ext uri="{FF2B5EF4-FFF2-40B4-BE49-F238E27FC236}">
                  <a16:creationId xmlns:a16="http://schemas.microsoft.com/office/drawing/2014/main" id="{997591C2-3DA2-AF32-5151-6E283F91862C}"/>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23" name="TextBox 22">
            <a:extLst>
              <a:ext uri="{FF2B5EF4-FFF2-40B4-BE49-F238E27FC236}">
                <a16:creationId xmlns:a16="http://schemas.microsoft.com/office/drawing/2014/main" id="{BDCCA96B-2AE9-89CA-9136-3F077FB1C8DB}"/>
              </a:ext>
            </a:extLst>
          </p:cNvPr>
          <p:cNvSpPr txBox="1"/>
          <p:nvPr/>
        </p:nvSpPr>
        <p:spPr>
          <a:xfrm>
            <a:off x="1442072" y="4177382"/>
            <a:ext cx="4413979" cy="707886"/>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Emphasize Data Segmentation and Access Control for AI tools</a:t>
            </a:r>
          </a:p>
        </p:txBody>
      </p:sp>
      <p:grpSp>
        <p:nvGrpSpPr>
          <p:cNvPr id="24" name="Grup 28">
            <a:extLst>
              <a:ext uri="{FF2B5EF4-FFF2-40B4-BE49-F238E27FC236}">
                <a16:creationId xmlns:a16="http://schemas.microsoft.com/office/drawing/2014/main" id="{15764EBB-1DB5-29D6-C5D3-D605B4532AB4}"/>
              </a:ext>
            </a:extLst>
          </p:cNvPr>
          <p:cNvGrpSpPr/>
          <p:nvPr/>
        </p:nvGrpSpPr>
        <p:grpSpPr>
          <a:xfrm>
            <a:off x="709687" y="4855153"/>
            <a:ext cx="647968" cy="647968"/>
            <a:chOff x="7332414" y="927244"/>
            <a:chExt cx="1654516" cy="1654516"/>
          </a:xfrm>
        </p:grpSpPr>
        <p:sp>
          <p:nvSpPr>
            <p:cNvPr id="25" name="Oval 24">
              <a:extLst>
                <a:ext uri="{FF2B5EF4-FFF2-40B4-BE49-F238E27FC236}">
                  <a16:creationId xmlns:a16="http://schemas.microsoft.com/office/drawing/2014/main" id="{8048C8E9-1227-08C3-ABBD-03BFB850224A}"/>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26" name="Oval 25">
              <a:extLst>
                <a:ext uri="{FF2B5EF4-FFF2-40B4-BE49-F238E27FC236}">
                  <a16:creationId xmlns:a16="http://schemas.microsoft.com/office/drawing/2014/main" id="{B9FD6096-5712-3887-373D-8E2F75686A13}"/>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27" name="TextBox 26">
            <a:extLst>
              <a:ext uri="{FF2B5EF4-FFF2-40B4-BE49-F238E27FC236}">
                <a16:creationId xmlns:a16="http://schemas.microsoft.com/office/drawing/2014/main" id="{A5D6A5B5-BA6E-F4F6-B80C-3DE16A432F59}"/>
              </a:ext>
            </a:extLst>
          </p:cNvPr>
          <p:cNvSpPr txBox="1"/>
          <p:nvPr/>
        </p:nvSpPr>
        <p:spPr>
          <a:xfrm>
            <a:off x="1442072" y="4963694"/>
            <a:ext cx="4413979" cy="707886"/>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Cultivate advanced Threat Intelligence and Vigilance</a:t>
            </a:r>
          </a:p>
        </p:txBody>
      </p:sp>
      <p:grpSp>
        <p:nvGrpSpPr>
          <p:cNvPr id="28" name="Grup 28">
            <a:extLst>
              <a:ext uri="{FF2B5EF4-FFF2-40B4-BE49-F238E27FC236}">
                <a16:creationId xmlns:a16="http://schemas.microsoft.com/office/drawing/2014/main" id="{F20CE8D6-D599-0DDF-1CEC-5A60E1906CB5}"/>
              </a:ext>
            </a:extLst>
          </p:cNvPr>
          <p:cNvGrpSpPr/>
          <p:nvPr/>
        </p:nvGrpSpPr>
        <p:grpSpPr>
          <a:xfrm>
            <a:off x="709687" y="5641467"/>
            <a:ext cx="647968" cy="647968"/>
            <a:chOff x="7332414" y="927244"/>
            <a:chExt cx="1654516" cy="1654516"/>
          </a:xfrm>
        </p:grpSpPr>
        <p:sp>
          <p:nvSpPr>
            <p:cNvPr id="29" name="Oval 28">
              <a:extLst>
                <a:ext uri="{FF2B5EF4-FFF2-40B4-BE49-F238E27FC236}">
                  <a16:creationId xmlns:a16="http://schemas.microsoft.com/office/drawing/2014/main" id="{A22F687A-DFC2-AB9E-05E6-7C96DD0CACD1}"/>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30" name="Oval 29">
              <a:extLst>
                <a:ext uri="{FF2B5EF4-FFF2-40B4-BE49-F238E27FC236}">
                  <a16:creationId xmlns:a16="http://schemas.microsoft.com/office/drawing/2014/main" id="{22E24CCB-1127-9ECE-B1BA-79087BC92D8D}"/>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31" name="TextBox 30">
            <a:extLst>
              <a:ext uri="{FF2B5EF4-FFF2-40B4-BE49-F238E27FC236}">
                <a16:creationId xmlns:a16="http://schemas.microsoft.com/office/drawing/2014/main" id="{A3C7357A-88D9-8F13-791D-351594AED94E}"/>
              </a:ext>
            </a:extLst>
          </p:cNvPr>
          <p:cNvSpPr txBox="1"/>
          <p:nvPr/>
        </p:nvSpPr>
        <p:spPr>
          <a:xfrm>
            <a:off x="1442072" y="5750008"/>
            <a:ext cx="4413979" cy="707886"/>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Invest in AI assisted Investigation and Analysis</a:t>
            </a:r>
          </a:p>
        </p:txBody>
      </p:sp>
      <p:cxnSp>
        <p:nvCxnSpPr>
          <p:cNvPr id="43" name="Straight Connector 42">
            <a:extLst>
              <a:ext uri="{FF2B5EF4-FFF2-40B4-BE49-F238E27FC236}">
                <a16:creationId xmlns:a16="http://schemas.microsoft.com/office/drawing/2014/main" id="{714B5FF3-CE82-1DB6-58E7-637F1DCA6402}"/>
              </a:ext>
            </a:extLst>
          </p:cNvPr>
          <p:cNvCxnSpPr>
            <a:cxnSpLocks/>
          </p:cNvCxnSpPr>
          <p:nvPr/>
        </p:nvCxnSpPr>
        <p:spPr>
          <a:xfrm>
            <a:off x="711528" y="3213357"/>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B496C7D-6CED-E901-73B8-04AF667270FE}"/>
              </a:ext>
            </a:extLst>
          </p:cNvPr>
          <p:cNvCxnSpPr>
            <a:cxnSpLocks/>
          </p:cNvCxnSpPr>
          <p:nvPr/>
        </p:nvCxnSpPr>
        <p:spPr>
          <a:xfrm>
            <a:off x="711528" y="2427045"/>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89A55A9-FA78-7D08-3760-C0B6DFC37E97}"/>
              </a:ext>
            </a:extLst>
          </p:cNvPr>
          <p:cNvCxnSpPr>
            <a:cxnSpLocks/>
          </p:cNvCxnSpPr>
          <p:nvPr/>
        </p:nvCxnSpPr>
        <p:spPr>
          <a:xfrm>
            <a:off x="711528" y="3999669"/>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71658D6-7BF6-3BB4-5D92-356A62467BEB}"/>
              </a:ext>
            </a:extLst>
          </p:cNvPr>
          <p:cNvCxnSpPr>
            <a:cxnSpLocks/>
          </p:cNvCxnSpPr>
          <p:nvPr/>
        </p:nvCxnSpPr>
        <p:spPr>
          <a:xfrm>
            <a:off x="711528" y="4785981"/>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04B2FFB-28F6-8234-9660-627EFCC7BF06}"/>
              </a:ext>
            </a:extLst>
          </p:cNvPr>
          <p:cNvCxnSpPr>
            <a:cxnSpLocks/>
          </p:cNvCxnSpPr>
          <p:nvPr/>
        </p:nvCxnSpPr>
        <p:spPr>
          <a:xfrm>
            <a:off x="711528" y="5572293"/>
            <a:ext cx="52562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 name="Freeform 5">
            <a:extLst>
              <a:ext uri="{FF2B5EF4-FFF2-40B4-BE49-F238E27FC236}">
                <a16:creationId xmlns:a16="http://schemas.microsoft.com/office/drawing/2014/main" id="{9DBABEFC-BF7B-6334-452E-5A8B1608E5AE}"/>
              </a:ext>
            </a:extLst>
          </p:cNvPr>
          <p:cNvSpPr>
            <a:spLocks/>
          </p:cNvSpPr>
          <p:nvPr/>
        </p:nvSpPr>
        <p:spPr bwMode="auto">
          <a:xfrm>
            <a:off x="8107062" y="1457312"/>
            <a:ext cx="2040988" cy="1526429"/>
          </a:xfrm>
          <a:custGeom>
            <a:avLst/>
            <a:gdLst>
              <a:gd name="T0" fmla="*/ 150 w 305"/>
              <a:gd name="T1" fmla="*/ 212 h 228"/>
              <a:gd name="T2" fmla="*/ 207 w 305"/>
              <a:gd name="T3" fmla="*/ 223 h 228"/>
              <a:gd name="T4" fmla="*/ 231 w 305"/>
              <a:gd name="T5" fmla="*/ 202 h 228"/>
              <a:gd name="T6" fmla="*/ 297 w 305"/>
              <a:gd name="T7" fmla="*/ 86 h 228"/>
              <a:gd name="T8" fmla="*/ 266 w 305"/>
              <a:gd name="T9" fmla="*/ 54 h 228"/>
              <a:gd name="T10" fmla="*/ 186 w 305"/>
              <a:gd name="T11" fmla="*/ 37 h 228"/>
              <a:gd name="T12" fmla="*/ 152 w 305"/>
              <a:gd name="T13" fmla="*/ 0 h 228"/>
              <a:gd name="T14" fmla="*/ 117 w 305"/>
              <a:gd name="T15" fmla="*/ 37 h 228"/>
              <a:gd name="T16" fmla="*/ 42 w 305"/>
              <a:gd name="T17" fmla="*/ 54 h 228"/>
              <a:gd name="T18" fmla="*/ 8 w 305"/>
              <a:gd name="T19" fmla="*/ 86 h 228"/>
              <a:gd name="T20" fmla="*/ 77 w 305"/>
              <a:gd name="T21" fmla="*/ 207 h 228"/>
              <a:gd name="T22" fmla="*/ 102 w 305"/>
              <a:gd name="T23" fmla="*/ 222 h 228"/>
              <a:gd name="T24" fmla="*/ 150 w 305"/>
              <a:gd name="T25" fmla="*/ 21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228">
                <a:moveTo>
                  <a:pt x="150" y="212"/>
                </a:moveTo>
                <a:cubicBezTo>
                  <a:pt x="179" y="212"/>
                  <a:pt x="202" y="221"/>
                  <a:pt x="207" y="223"/>
                </a:cubicBezTo>
                <a:cubicBezTo>
                  <a:pt x="217" y="227"/>
                  <a:pt x="220" y="222"/>
                  <a:pt x="231" y="202"/>
                </a:cubicBezTo>
                <a:cubicBezTo>
                  <a:pt x="242" y="184"/>
                  <a:pt x="292" y="96"/>
                  <a:pt x="297" y="86"/>
                </a:cubicBezTo>
                <a:cubicBezTo>
                  <a:pt x="305" y="73"/>
                  <a:pt x="295" y="65"/>
                  <a:pt x="266" y="54"/>
                </a:cubicBezTo>
                <a:cubicBezTo>
                  <a:pt x="233" y="41"/>
                  <a:pt x="200" y="37"/>
                  <a:pt x="186" y="37"/>
                </a:cubicBezTo>
                <a:cubicBezTo>
                  <a:pt x="186" y="24"/>
                  <a:pt x="182" y="0"/>
                  <a:pt x="152" y="0"/>
                </a:cubicBezTo>
                <a:cubicBezTo>
                  <a:pt x="124" y="0"/>
                  <a:pt x="117" y="22"/>
                  <a:pt x="117" y="37"/>
                </a:cubicBezTo>
                <a:cubicBezTo>
                  <a:pt x="84" y="39"/>
                  <a:pt x="62" y="46"/>
                  <a:pt x="42" y="54"/>
                </a:cubicBezTo>
                <a:cubicBezTo>
                  <a:pt x="9" y="67"/>
                  <a:pt x="0" y="71"/>
                  <a:pt x="8" y="86"/>
                </a:cubicBezTo>
                <a:cubicBezTo>
                  <a:pt x="17" y="104"/>
                  <a:pt x="71" y="197"/>
                  <a:pt x="77" y="207"/>
                </a:cubicBezTo>
                <a:cubicBezTo>
                  <a:pt x="83" y="217"/>
                  <a:pt x="90" y="228"/>
                  <a:pt x="102" y="222"/>
                </a:cubicBezTo>
                <a:cubicBezTo>
                  <a:pt x="113" y="217"/>
                  <a:pt x="137" y="212"/>
                  <a:pt x="150" y="212"/>
                </a:cubicBezTo>
                <a:close/>
              </a:path>
            </a:pathLst>
          </a:custGeom>
          <a:solidFill>
            <a:schemeClr val="bg1"/>
          </a:solidFill>
          <a:ln>
            <a:solidFill>
              <a:schemeClr val="bg1">
                <a:lumMod val="95000"/>
              </a:schemeClr>
            </a:solidFill>
          </a:ln>
          <a:effectLst>
            <a:outerShdw blurRad="127000" dist="50800" dir="5400000" algn="ctr" rotWithShape="0">
              <a:srgbClr val="000000">
                <a:alpha val="15000"/>
              </a:srgb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
            <a:extLst>
              <a:ext uri="{FF2B5EF4-FFF2-40B4-BE49-F238E27FC236}">
                <a16:creationId xmlns:a16="http://schemas.microsoft.com/office/drawing/2014/main" id="{A7A64642-4017-4A99-537F-1374EEA6F588}"/>
              </a:ext>
            </a:extLst>
          </p:cNvPr>
          <p:cNvSpPr>
            <a:spLocks/>
          </p:cNvSpPr>
          <p:nvPr/>
        </p:nvSpPr>
        <p:spPr bwMode="auto">
          <a:xfrm>
            <a:off x="8107062" y="1457312"/>
            <a:ext cx="2040988" cy="715784"/>
          </a:xfrm>
          <a:custGeom>
            <a:avLst/>
            <a:gdLst>
              <a:gd name="T0" fmla="*/ 266 w 305"/>
              <a:gd name="T1" fmla="*/ 54 h 107"/>
              <a:gd name="T2" fmla="*/ 186 w 305"/>
              <a:gd name="T3" fmla="*/ 37 h 107"/>
              <a:gd name="T4" fmla="*/ 152 w 305"/>
              <a:gd name="T5" fmla="*/ 0 h 107"/>
              <a:gd name="T6" fmla="*/ 117 w 305"/>
              <a:gd name="T7" fmla="*/ 37 h 107"/>
              <a:gd name="T8" fmla="*/ 42 w 305"/>
              <a:gd name="T9" fmla="*/ 54 h 107"/>
              <a:gd name="T10" fmla="*/ 8 w 305"/>
              <a:gd name="T11" fmla="*/ 86 h 107"/>
              <a:gd name="T12" fmla="*/ 19 w 305"/>
              <a:gd name="T13" fmla="*/ 107 h 107"/>
              <a:gd name="T14" fmla="*/ 151 w 305"/>
              <a:gd name="T15" fmla="*/ 71 h 107"/>
              <a:gd name="T16" fmla="*/ 286 w 305"/>
              <a:gd name="T17" fmla="*/ 107 h 107"/>
              <a:gd name="T18" fmla="*/ 297 w 305"/>
              <a:gd name="T19" fmla="*/ 86 h 107"/>
              <a:gd name="T20" fmla="*/ 266 w 305"/>
              <a:gd name="T21" fmla="*/ 5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07">
                <a:moveTo>
                  <a:pt x="266" y="54"/>
                </a:moveTo>
                <a:cubicBezTo>
                  <a:pt x="233" y="41"/>
                  <a:pt x="200" y="37"/>
                  <a:pt x="186" y="37"/>
                </a:cubicBezTo>
                <a:cubicBezTo>
                  <a:pt x="186" y="24"/>
                  <a:pt x="182" y="0"/>
                  <a:pt x="152" y="0"/>
                </a:cubicBezTo>
                <a:cubicBezTo>
                  <a:pt x="124" y="0"/>
                  <a:pt x="117" y="22"/>
                  <a:pt x="117" y="37"/>
                </a:cubicBezTo>
                <a:cubicBezTo>
                  <a:pt x="84" y="39"/>
                  <a:pt x="62" y="46"/>
                  <a:pt x="42" y="54"/>
                </a:cubicBezTo>
                <a:cubicBezTo>
                  <a:pt x="9" y="67"/>
                  <a:pt x="0" y="71"/>
                  <a:pt x="8" y="86"/>
                </a:cubicBezTo>
                <a:cubicBezTo>
                  <a:pt x="10" y="90"/>
                  <a:pt x="14" y="97"/>
                  <a:pt x="19" y="107"/>
                </a:cubicBezTo>
                <a:cubicBezTo>
                  <a:pt x="19" y="107"/>
                  <a:pt x="74" y="71"/>
                  <a:pt x="151" y="71"/>
                </a:cubicBezTo>
                <a:cubicBezTo>
                  <a:pt x="225" y="71"/>
                  <a:pt x="286" y="107"/>
                  <a:pt x="286" y="107"/>
                </a:cubicBezTo>
                <a:cubicBezTo>
                  <a:pt x="292" y="97"/>
                  <a:pt x="296" y="89"/>
                  <a:pt x="297" y="86"/>
                </a:cubicBezTo>
                <a:cubicBezTo>
                  <a:pt x="305" y="73"/>
                  <a:pt x="295" y="65"/>
                  <a:pt x="266" y="54"/>
                </a:cubicBezTo>
                <a:close/>
              </a:path>
            </a:pathLst>
          </a:custGeom>
          <a:solidFill>
            <a:srgbClr val="F9BE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
            <a:extLst>
              <a:ext uri="{FF2B5EF4-FFF2-40B4-BE49-F238E27FC236}">
                <a16:creationId xmlns:a16="http://schemas.microsoft.com/office/drawing/2014/main" id="{87FEBFC9-AC7B-4657-7882-375A75E9C193}"/>
              </a:ext>
            </a:extLst>
          </p:cNvPr>
          <p:cNvSpPr>
            <a:spLocks/>
          </p:cNvSpPr>
          <p:nvPr/>
        </p:nvSpPr>
        <p:spPr bwMode="auto">
          <a:xfrm>
            <a:off x="9627740" y="1986243"/>
            <a:ext cx="1632791" cy="1782270"/>
          </a:xfrm>
          <a:custGeom>
            <a:avLst/>
            <a:gdLst>
              <a:gd name="T0" fmla="*/ 44 w 244"/>
              <a:gd name="T1" fmla="*/ 200 h 266"/>
              <a:gd name="T2" fmla="*/ 63 w 244"/>
              <a:gd name="T3" fmla="*/ 255 h 266"/>
              <a:gd name="T4" fmla="*/ 93 w 244"/>
              <a:gd name="T5" fmla="*/ 265 h 266"/>
              <a:gd name="T6" fmla="*/ 226 w 244"/>
              <a:gd name="T7" fmla="*/ 264 h 266"/>
              <a:gd name="T8" fmla="*/ 239 w 244"/>
              <a:gd name="T9" fmla="*/ 221 h 266"/>
              <a:gd name="T10" fmla="*/ 213 w 244"/>
              <a:gd name="T11" fmla="*/ 143 h 266"/>
              <a:gd name="T12" fmla="*/ 228 w 244"/>
              <a:gd name="T13" fmla="*/ 95 h 266"/>
              <a:gd name="T14" fmla="*/ 179 w 244"/>
              <a:gd name="T15" fmla="*/ 84 h 266"/>
              <a:gd name="T16" fmla="*/ 126 w 244"/>
              <a:gd name="T17" fmla="*/ 27 h 266"/>
              <a:gd name="T18" fmla="*/ 81 w 244"/>
              <a:gd name="T19" fmla="*/ 14 h 266"/>
              <a:gd name="T20" fmla="*/ 11 w 244"/>
              <a:gd name="T21" fmla="*/ 135 h 266"/>
              <a:gd name="T22" fmla="*/ 11 w 244"/>
              <a:gd name="T23" fmla="*/ 163 h 266"/>
              <a:gd name="T24" fmla="*/ 44 w 244"/>
              <a:gd name="T25" fmla="*/ 20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66">
                <a:moveTo>
                  <a:pt x="44" y="200"/>
                </a:moveTo>
                <a:cubicBezTo>
                  <a:pt x="59" y="225"/>
                  <a:pt x="62" y="250"/>
                  <a:pt x="63" y="255"/>
                </a:cubicBezTo>
                <a:cubicBezTo>
                  <a:pt x="65" y="265"/>
                  <a:pt x="70" y="266"/>
                  <a:pt x="93" y="265"/>
                </a:cubicBezTo>
                <a:cubicBezTo>
                  <a:pt x="114" y="265"/>
                  <a:pt x="215" y="265"/>
                  <a:pt x="226" y="264"/>
                </a:cubicBezTo>
                <a:cubicBezTo>
                  <a:pt x="241" y="264"/>
                  <a:pt x="244" y="252"/>
                  <a:pt x="239" y="221"/>
                </a:cubicBezTo>
                <a:cubicBezTo>
                  <a:pt x="234" y="186"/>
                  <a:pt x="220" y="155"/>
                  <a:pt x="213" y="143"/>
                </a:cubicBezTo>
                <a:cubicBezTo>
                  <a:pt x="224" y="137"/>
                  <a:pt x="243" y="121"/>
                  <a:pt x="228" y="95"/>
                </a:cubicBezTo>
                <a:cubicBezTo>
                  <a:pt x="213" y="71"/>
                  <a:pt x="191" y="76"/>
                  <a:pt x="179" y="84"/>
                </a:cubicBezTo>
                <a:cubicBezTo>
                  <a:pt x="160" y="56"/>
                  <a:pt x="143" y="41"/>
                  <a:pt x="126" y="27"/>
                </a:cubicBezTo>
                <a:cubicBezTo>
                  <a:pt x="98" y="6"/>
                  <a:pt x="90" y="0"/>
                  <a:pt x="81" y="14"/>
                </a:cubicBezTo>
                <a:cubicBezTo>
                  <a:pt x="70" y="31"/>
                  <a:pt x="17" y="124"/>
                  <a:pt x="11" y="135"/>
                </a:cubicBezTo>
                <a:cubicBezTo>
                  <a:pt x="6" y="145"/>
                  <a:pt x="0" y="156"/>
                  <a:pt x="11" y="163"/>
                </a:cubicBezTo>
                <a:cubicBezTo>
                  <a:pt x="21" y="171"/>
                  <a:pt x="37" y="188"/>
                  <a:pt x="44" y="200"/>
                </a:cubicBezTo>
                <a:close/>
              </a:path>
            </a:pathLst>
          </a:custGeom>
          <a:solidFill>
            <a:schemeClr val="bg1"/>
          </a:solidFill>
          <a:ln>
            <a:noFill/>
          </a:ln>
          <a:effectLst>
            <a:outerShdw blurRad="127000" dist="50800" dir="5400000" algn="ctr" rotWithShape="0">
              <a:srgbClr val="000000">
                <a:alpha val="15000"/>
              </a:srgb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
            <a:extLst>
              <a:ext uri="{FF2B5EF4-FFF2-40B4-BE49-F238E27FC236}">
                <a16:creationId xmlns:a16="http://schemas.microsoft.com/office/drawing/2014/main" id="{9340E816-F855-6C25-A98D-84FB3A74FEBD}"/>
              </a:ext>
            </a:extLst>
          </p:cNvPr>
          <p:cNvSpPr>
            <a:spLocks/>
          </p:cNvSpPr>
          <p:nvPr/>
        </p:nvSpPr>
        <p:spPr bwMode="auto">
          <a:xfrm>
            <a:off x="10087682" y="1986243"/>
            <a:ext cx="1172849" cy="1773647"/>
          </a:xfrm>
          <a:custGeom>
            <a:avLst/>
            <a:gdLst>
              <a:gd name="T0" fmla="*/ 170 w 175"/>
              <a:gd name="T1" fmla="*/ 221 h 265"/>
              <a:gd name="T2" fmla="*/ 144 w 175"/>
              <a:gd name="T3" fmla="*/ 143 h 265"/>
              <a:gd name="T4" fmla="*/ 159 w 175"/>
              <a:gd name="T5" fmla="*/ 95 h 265"/>
              <a:gd name="T6" fmla="*/ 110 w 175"/>
              <a:gd name="T7" fmla="*/ 84 h 265"/>
              <a:gd name="T8" fmla="*/ 57 w 175"/>
              <a:gd name="T9" fmla="*/ 27 h 265"/>
              <a:gd name="T10" fmla="*/ 12 w 175"/>
              <a:gd name="T11" fmla="*/ 14 h 265"/>
              <a:gd name="T12" fmla="*/ 0 w 175"/>
              <a:gd name="T13" fmla="*/ 34 h 265"/>
              <a:gd name="T14" fmla="*/ 97 w 175"/>
              <a:gd name="T15" fmla="*/ 130 h 265"/>
              <a:gd name="T16" fmla="*/ 134 w 175"/>
              <a:gd name="T17" fmla="*/ 265 h 265"/>
              <a:gd name="T18" fmla="*/ 157 w 175"/>
              <a:gd name="T19" fmla="*/ 264 h 265"/>
              <a:gd name="T20" fmla="*/ 170 w 175"/>
              <a:gd name="T21" fmla="*/ 22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65">
                <a:moveTo>
                  <a:pt x="170" y="221"/>
                </a:moveTo>
                <a:cubicBezTo>
                  <a:pt x="165" y="186"/>
                  <a:pt x="151" y="155"/>
                  <a:pt x="144" y="143"/>
                </a:cubicBezTo>
                <a:cubicBezTo>
                  <a:pt x="155" y="137"/>
                  <a:pt x="174" y="121"/>
                  <a:pt x="159" y="95"/>
                </a:cubicBezTo>
                <a:cubicBezTo>
                  <a:pt x="144" y="71"/>
                  <a:pt x="122" y="76"/>
                  <a:pt x="110" y="84"/>
                </a:cubicBezTo>
                <a:cubicBezTo>
                  <a:pt x="91" y="56"/>
                  <a:pt x="74" y="41"/>
                  <a:pt x="57" y="27"/>
                </a:cubicBezTo>
                <a:cubicBezTo>
                  <a:pt x="29" y="6"/>
                  <a:pt x="21" y="0"/>
                  <a:pt x="12" y="14"/>
                </a:cubicBezTo>
                <a:cubicBezTo>
                  <a:pt x="10" y="17"/>
                  <a:pt x="5" y="25"/>
                  <a:pt x="0" y="34"/>
                </a:cubicBezTo>
                <a:cubicBezTo>
                  <a:pt x="0" y="34"/>
                  <a:pt x="58" y="63"/>
                  <a:pt x="97" y="130"/>
                </a:cubicBezTo>
                <a:cubicBezTo>
                  <a:pt x="135" y="194"/>
                  <a:pt x="134" y="265"/>
                  <a:pt x="134" y="265"/>
                </a:cubicBezTo>
                <a:cubicBezTo>
                  <a:pt x="146" y="265"/>
                  <a:pt x="154" y="265"/>
                  <a:pt x="157" y="264"/>
                </a:cubicBezTo>
                <a:cubicBezTo>
                  <a:pt x="172" y="264"/>
                  <a:pt x="175" y="252"/>
                  <a:pt x="170" y="221"/>
                </a:cubicBezTo>
                <a:close/>
              </a:path>
            </a:pathLst>
          </a:custGeom>
          <a:solidFill>
            <a:srgbClr val="F9BE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
            <a:extLst>
              <a:ext uri="{FF2B5EF4-FFF2-40B4-BE49-F238E27FC236}">
                <a16:creationId xmlns:a16="http://schemas.microsoft.com/office/drawing/2014/main" id="{1DECC696-C125-7C73-FBDD-DC8E24E2C703}"/>
              </a:ext>
            </a:extLst>
          </p:cNvPr>
          <p:cNvSpPr>
            <a:spLocks/>
          </p:cNvSpPr>
          <p:nvPr/>
        </p:nvSpPr>
        <p:spPr bwMode="auto">
          <a:xfrm>
            <a:off x="6997454" y="1986243"/>
            <a:ext cx="1632791" cy="1782270"/>
          </a:xfrm>
          <a:custGeom>
            <a:avLst/>
            <a:gdLst>
              <a:gd name="T0" fmla="*/ 200 w 244"/>
              <a:gd name="T1" fmla="*/ 200 h 266"/>
              <a:gd name="T2" fmla="*/ 181 w 244"/>
              <a:gd name="T3" fmla="*/ 255 h 266"/>
              <a:gd name="T4" fmla="*/ 151 w 244"/>
              <a:gd name="T5" fmla="*/ 265 h 266"/>
              <a:gd name="T6" fmla="*/ 18 w 244"/>
              <a:gd name="T7" fmla="*/ 264 h 266"/>
              <a:gd name="T8" fmla="*/ 5 w 244"/>
              <a:gd name="T9" fmla="*/ 221 h 266"/>
              <a:gd name="T10" fmla="*/ 31 w 244"/>
              <a:gd name="T11" fmla="*/ 143 h 266"/>
              <a:gd name="T12" fmla="*/ 16 w 244"/>
              <a:gd name="T13" fmla="*/ 95 h 266"/>
              <a:gd name="T14" fmla="*/ 65 w 244"/>
              <a:gd name="T15" fmla="*/ 84 h 266"/>
              <a:gd name="T16" fmla="*/ 118 w 244"/>
              <a:gd name="T17" fmla="*/ 27 h 266"/>
              <a:gd name="T18" fmla="*/ 163 w 244"/>
              <a:gd name="T19" fmla="*/ 14 h 266"/>
              <a:gd name="T20" fmla="*/ 233 w 244"/>
              <a:gd name="T21" fmla="*/ 135 h 266"/>
              <a:gd name="T22" fmla="*/ 233 w 244"/>
              <a:gd name="T23" fmla="*/ 163 h 266"/>
              <a:gd name="T24" fmla="*/ 200 w 244"/>
              <a:gd name="T25" fmla="*/ 20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66">
                <a:moveTo>
                  <a:pt x="200" y="200"/>
                </a:moveTo>
                <a:cubicBezTo>
                  <a:pt x="185" y="225"/>
                  <a:pt x="182" y="250"/>
                  <a:pt x="181" y="255"/>
                </a:cubicBezTo>
                <a:cubicBezTo>
                  <a:pt x="179" y="265"/>
                  <a:pt x="174" y="266"/>
                  <a:pt x="151" y="265"/>
                </a:cubicBezTo>
                <a:cubicBezTo>
                  <a:pt x="130" y="265"/>
                  <a:pt x="29" y="265"/>
                  <a:pt x="18" y="264"/>
                </a:cubicBezTo>
                <a:cubicBezTo>
                  <a:pt x="3" y="264"/>
                  <a:pt x="0" y="252"/>
                  <a:pt x="5" y="221"/>
                </a:cubicBezTo>
                <a:cubicBezTo>
                  <a:pt x="10" y="186"/>
                  <a:pt x="24" y="155"/>
                  <a:pt x="31" y="143"/>
                </a:cubicBezTo>
                <a:cubicBezTo>
                  <a:pt x="20" y="137"/>
                  <a:pt x="1" y="121"/>
                  <a:pt x="16" y="95"/>
                </a:cubicBezTo>
                <a:cubicBezTo>
                  <a:pt x="30" y="71"/>
                  <a:pt x="53" y="76"/>
                  <a:pt x="65" y="84"/>
                </a:cubicBezTo>
                <a:cubicBezTo>
                  <a:pt x="84" y="56"/>
                  <a:pt x="101" y="41"/>
                  <a:pt x="118" y="27"/>
                </a:cubicBezTo>
                <a:cubicBezTo>
                  <a:pt x="146" y="6"/>
                  <a:pt x="154" y="0"/>
                  <a:pt x="163" y="14"/>
                </a:cubicBezTo>
                <a:cubicBezTo>
                  <a:pt x="174" y="31"/>
                  <a:pt x="227" y="124"/>
                  <a:pt x="233" y="135"/>
                </a:cubicBezTo>
                <a:cubicBezTo>
                  <a:pt x="238" y="145"/>
                  <a:pt x="244" y="156"/>
                  <a:pt x="233" y="163"/>
                </a:cubicBezTo>
                <a:cubicBezTo>
                  <a:pt x="223" y="171"/>
                  <a:pt x="207" y="188"/>
                  <a:pt x="200" y="200"/>
                </a:cubicBezTo>
                <a:close/>
              </a:path>
            </a:pathLst>
          </a:custGeom>
          <a:solidFill>
            <a:schemeClr val="bg1"/>
          </a:solidFill>
          <a:ln>
            <a:noFill/>
          </a:ln>
          <a:effectLst>
            <a:outerShdw blurRad="127000" dist="50800" dir="5400000" algn="ctr" rotWithShape="0">
              <a:srgbClr val="000000">
                <a:alpha val="15000"/>
              </a:srgb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0">
            <a:extLst>
              <a:ext uri="{FF2B5EF4-FFF2-40B4-BE49-F238E27FC236}">
                <a16:creationId xmlns:a16="http://schemas.microsoft.com/office/drawing/2014/main" id="{E3DDFE8F-314D-D664-AA59-8F5022E9F675}"/>
              </a:ext>
            </a:extLst>
          </p:cNvPr>
          <p:cNvSpPr>
            <a:spLocks/>
          </p:cNvSpPr>
          <p:nvPr/>
        </p:nvSpPr>
        <p:spPr bwMode="auto">
          <a:xfrm>
            <a:off x="6997454" y="1986243"/>
            <a:ext cx="1169976" cy="1773647"/>
          </a:xfrm>
          <a:custGeom>
            <a:avLst/>
            <a:gdLst>
              <a:gd name="T0" fmla="*/ 5 w 175"/>
              <a:gd name="T1" fmla="*/ 221 h 265"/>
              <a:gd name="T2" fmla="*/ 31 w 175"/>
              <a:gd name="T3" fmla="*/ 143 h 265"/>
              <a:gd name="T4" fmla="*/ 16 w 175"/>
              <a:gd name="T5" fmla="*/ 95 h 265"/>
              <a:gd name="T6" fmla="*/ 65 w 175"/>
              <a:gd name="T7" fmla="*/ 84 h 265"/>
              <a:gd name="T8" fmla="*/ 118 w 175"/>
              <a:gd name="T9" fmla="*/ 27 h 265"/>
              <a:gd name="T10" fmla="*/ 163 w 175"/>
              <a:gd name="T11" fmla="*/ 14 h 265"/>
              <a:gd name="T12" fmla="*/ 175 w 175"/>
              <a:gd name="T13" fmla="*/ 34 h 265"/>
              <a:gd name="T14" fmla="*/ 78 w 175"/>
              <a:gd name="T15" fmla="*/ 130 h 265"/>
              <a:gd name="T16" fmla="*/ 41 w 175"/>
              <a:gd name="T17" fmla="*/ 265 h 265"/>
              <a:gd name="T18" fmla="*/ 18 w 175"/>
              <a:gd name="T19" fmla="*/ 264 h 265"/>
              <a:gd name="T20" fmla="*/ 5 w 175"/>
              <a:gd name="T21" fmla="*/ 22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65">
                <a:moveTo>
                  <a:pt x="5" y="221"/>
                </a:moveTo>
                <a:cubicBezTo>
                  <a:pt x="10" y="186"/>
                  <a:pt x="24" y="155"/>
                  <a:pt x="31" y="143"/>
                </a:cubicBezTo>
                <a:cubicBezTo>
                  <a:pt x="20" y="137"/>
                  <a:pt x="1" y="121"/>
                  <a:pt x="16" y="95"/>
                </a:cubicBezTo>
                <a:cubicBezTo>
                  <a:pt x="30" y="71"/>
                  <a:pt x="53" y="76"/>
                  <a:pt x="65" y="84"/>
                </a:cubicBezTo>
                <a:cubicBezTo>
                  <a:pt x="84" y="56"/>
                  <a:pt x="101" y="41"/>
                  <a:pt x="118" y="27"/>
                </a:cubicBezTo>
                <a:cubicBezTo>
                  <a:pt x="146" y="6"/>
                  <a:pt x="154" y="0"/>
                  <a:pt x="163" y="14"/>
                </a:cubicBezTo>
                <a:cubicBezTo>
                  <a:pt x="165" y="17"/>
                  <a:pt x="170" y="25"/>
                  <a:pt x="175" y="34"/>
                </a:cubicBezTo>
                <a:cubicBezTo>
                  <a:pt x="175" y="34"/>
                  <a:pt x="117" y="63"/>
                  <a:pt x="78" y="130"/>
                </a:cubicBezTo>
                <a:cubicBezTo>
                  <a:pt x="40" y="194"/>
                  <a:pt x="41" y="265"/>
                  <a:pt x="41" y="265"/>
                </a:cubicBezTo>
                <a:cubicBezTo>
                  <a:pt x="29" y="265"/>
                  <a:pt x="21" y="265"/>
                  <a:pt x="18" y="264"/>
                </a:cubicBezTo>
                <a:cubicBezTo>
                  <a:pt x="3" y="264"/>
                  <a:pt x="0" y="252"/>
                  <a:pt x="5" y="221"/>
                </a:cubicBezTo>
                <a:close/>
              </a:path>
            </a:pathLst>
          </a:custGeom>
          <a:solidFill>
            <a:srgbClr val="F9BE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1">
            <a:extLst>
              <a:ext uri="{FF2B5EF4-FFF2-40B4-BE49-F238E27FC236}">
                <a16:creationId xmlns:a16="http://schemas.microsoft.com/office/drawing/2014/main" id="{92D56A26-E483-1D7E-F402-EA7698F7E524}"/>
              </a:ext>
            </a:extLst>
          </p:cNvPr>
          <p:cNvSpPr>
            <a:spLocks/>
          </p:cNvSpPr>
          <p:nvPr/>
        </p:nvSpPr>
        <p:spPr bwMode="auto">
          <a:xfrm>
            <a:off x="8107062" y="4599282"/>
            <a:ext cx="2040988" cy="1520680"/>
          </a:xfrm>
          <a:custGeom>
            <a:avLst/>
            <a:gdLst>
              <a:gd name="T0" fmla="*/ 150 w 305"/>
              <a:gd name="T1" fmla="*/ 16 h 227"/>
              <a:gd name="T2" fmla="*/ 207 w 305"/>
              <a:gd name="T3" fmla="*/ 5 h 227"/>
              <a:gd name="T4" fmla="*/ 231 w 305"/>
              <a:gd name="T5" fmla="*/ 25 h 227"/>
              <a:gd name="T6" fmla="*/ 297 w 305"/>
              <a:gd name="T7" fmla="*/ 141 h 227"/>
              <a:gd name="T8" fmla="*/ 266 w 305"/>
              <a:gd name="T9" fmla="*/ 174 h 227"/>
              <a:gd name="T10" fmla="*/ 186 w 305"/>
              <a:gd name="T11" fmla="*/ 190 h 227"/>
              <a:gd name="T12" fmla="*/ 152 w 305"/>
              <a:gd name="T13" fmla="*/ 227 h 227"/>
              <a:gd name="T14" fmla="*/ 117 w 305"/>
              <a:gd name="T15" fmla="*/ 190 h 227"/>
              <a:gd name="T16" fmla="*/ 42 w 305"/>
              <a:gd name="T17" fmla="*/ 174 h 227"/>
              <a:gd name="T18" fmla="*/ 8 w 305"/>
              <a:gd name="T19" fmla="*/ 141 h 227"/>
              <a:gd name="T20" fmla="*/ 77 w 305"/>
              <a:gd name="T21" fmla="*/ 20 h 227"/>
              <a:gd name="T22" fmla="*/ 102 w 305"/>
              <a:gd name="T23" fmla="*/ 5 h 227"/>
              <a:gd name="T24" fmla="*/ 150 w 305"/>
              <a:gd name="T25" fmla="*/ 1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227">
                <a:moveTo>
                  <a:pt x="150" y="16"/>
                </a:moveTo>
                <a:cubicBezTo>
                  <a:pt x="179" y="16"/>
                  <a:pt x="202" y="6"/>
                  <a:pt x="207" y="5"/>
                </a:cubicBezTo>
                <a:cubicBezTo>
                  <a:pt x="217" y="1"/>
                  <a:pt x="220" y="5"/>
                  <a:pt x="231" y="25"/>
                </a:cubicBezTo>
                <a:cubicBezTo>
                  <a:pt x="242" y="44"/>
                  <a:pt x="292" y="131"/>
                  <a:pt x="297" y="141"/>
                </a:cubicBezTo>
                <a:cubicBezTo>
                  <a:pt x="305" y="154"/>
                  <a:pt x="295" y="162"/>
                  <a:pt x="266" y="174"/>
                </a:cubicBezTo>
                <a:cubicBezTo>
                  <a:pt x="233" y="186"/>
                  <a:pt x="200" y="190"/>
                  <a:pt x="186" y="190"/>
                </a:cubicBezTo>
                <a:cubicBezTo>
                  <a:pt x="186" y="203"/>
                  <a:pt x="182" y="227"/>
                  <a:pt x="152" y="227"/>
                </a:cubicBezTo>
                <a:cubicBezTo>
                  <a:pt x="124" y="227"/>
                  <a:pt x="117" y="205"/>
                  <a:pt x="117" y="190"/>
                </a:cubicBezTo>
                <a:cubicBezTo>
                  <a:pt x="84" y="188"/>
                  <a:pt x="62" y="182"/>
                  <a:pt x="42" y="174"/>
                </a:cubicBezTo>
                <a:cubicBezTo>
                  <a:pt x="9" y="160"/>
                  <a:pt x="0" y="156"/>
                  <a:pt x="8" y="141"/>
                </a:cubicBezTo>
                <a:cubicBezTo>
                  <a:pt x="17" y="123"/>
                  <a:pt x="71" y="30"/>
                  <a:pt x="77" y="20"/>
                </a:cubicBezTo>
                <a:cubicBezTo>
                  <a:pt x="83" y="10"/>
                  <a:pt x="90" y="0"/>
                  <a:pt x="102" y="5"/>
                </a:cubicBezTo>
                <a:cubicBezTo>
                  <a:pt x="113" y="11"/>
                  <a:pt x="137" y="16"/>
                  <a:pt x="150" y="16"/>
                </a:cubicBezTo>
                <a:close/>
              </a:path>
            </a:pathLst>
          </a:custGeom>
          <a:solidFill>
            <a:schemeClr val="bg1"/>
          </a:solidFill>
          <a:ln>
            <a:noFill/>
          </a:ln>
          <a:effectLst>
            <a:outerShdw blurRad="127000" dist="50800" dir="5400000" algn="ctr" rotWithShape="0">
              <a:srgbClr val="000000">
                <a:alpha val="15000"/>
              </a:srgb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2">
            <a:extLst>
              <a:ext uri="{FF2B5EF4-FFF2-40B4-BE49-F238E27FC236}">
                <a16:creationId xmlns:a16="http://schemas.microsoft.com/office/drawing/2014/main" id="{D788DF32-4FF2-81DC-08B2-767063C3794C}"/>
              </a:ext>
            </a:extLst>
          </p:cNvPr>
          <p:cNvSpPr>
            <a:spLocks/>
          </p:cNvSpPr>
          <p:nvPr/>
        </p:nvSpPr>
        <p:spPr bwMode="auto">
          <a:xfrm>
            <a:off x="8107062" y="5401304"/>
            <a:ext cx="2040988" cy="718657"/>
          </a:xfrm>
          <a:custGeom>
            <a:avLst/>
            <a:gdLst>
              <a:gd name="T0" fmla="*/ 266 w 305"/>
              <a:gd name="T1" fmla="*/ 54 h 107"/>
              <a:gd name="T2" fmla="*/ 186 w 305"/>
              <a:gd name="T3" fmla="*/ 70 h 107"/>
              <a:gd name="T4" fmla="*/ 152 w 305"/>
              <a:gd name="T5" fmla="*/ 107 h 107"/>
              <a:gd name="T6" fmla="*/ 117 w 305"/>
              <a:gd name="T7" fmla="*/ 70 h 107"/>
              <a:gd name="T8" fmla="*/ 42 w 305"/>
              <a:gd name="T9" fmla="*/ 54 h 107"/>
              <a:gd name="T10" fmla="*/ 8 w 305"/>
              <a:gd name="T11" fmla="*/ 21 h 107"/>
              <a:gd name="T12" fmla="*/ 19 w 305"/>
              <a:gd name="T13" fmla="*/ 0 h 107"/>
              <a:gd name="T14" fmla="*/ 151 w 305"/>
              <a:gd name="T15" fmla="*/ 37 h 107"/>
              <a:gd name="T16" fmla="*/ 286 w 305"/>
              <a:gd name="T17" fmla="*/ 0 h 107"/>
              <a:gd name="T18" fmla="*/ 297 w 305"/>
              <a:gd name="T19" fmla="*/ 21 h 107"/>
              <a:gd name="T20" fmla="*/ 266 w 305"/>
              <a:gd name="T21" fmla="*/ 5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07">
                <a:moveTo>
                  <a:pt x="266" y="54"/>
                </a:moveTo>
                <a:cubicBezTo>
                  <a:pt x="233" y="66"/>
                  <a:pt x="200" y="70"/>
                  <a:pt x="186" y="70"/>
                </a:cubicBezTo>
                <a:cubicBezTo>
                  <a:pt x="186" y="83"/>
                  <a:pt x="182" y="107"/>
                  <a:pt x="152" y="107"/>
                </a:cubicBezTo>
                <a:cubicBezTo>
                  <a:pt x="124" y="107"/>
                  <a:pt x="117" y="85"/>
                  <a:pt x="117" y="70"/>
                </a:cubicBezTo>
                <a:cubicBezTo>
                  <a:pt x="84" y="68"/>
                  <a:pt x="62" y="62"/>
                  <a:pt x="42" y="54"/>
                </a:cubicBezTo>
                <a:cubicBezTo>
                  <a:pt x="9" y="40"/>
                  <a:pt x="0" y="36"/>
                  <a:pt x="8" y="21"/>
                </a:cubicBezTo>
                <a:cubicBezTo>
                  <a:pt x="10" y="17"/>
                  <a:pt x="14" y="10"/>
                  <a:pt x="19" y="0"/>
                </a:cubicBezTo>
                <a:cubicBezTo>
                  <a:pt x="19" y="0"/>
                  <a:pt x="74" y="37"/>
                  <a:pt x="151" y="37"/>
                </a:cubicBezTo>
                <a:cubicBezTo>
                  <a:pt x="225" y="37"/>
                  <a:pt x="286" y="0"/>
                  <a:pt x="286" y="0"/>
                </a:cubicBezTo>
                <a:cubicBezTo>
                  <a:pt x="292" y="11"/>
                  <a:pt x="296" y="18"/>
                  <a:pt x="297" y="21"/>
                </a:cubicBezTo>
                <a:cubicBezTo>
                  <a:pt x="305" y="34"/>
                  <a:pt x="295" y="42"/>
                  <a:pt x="266" y="54"/>
                </a:cubicBezTo>
                <a:close/>
              </a:path>
            </a:pathLst>
          </a:custGeom>
          <a:solidFill>
            <a:srgbClr val="F9BE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3">
            <a:extLst>
              <a:ext uri="{FF2B5EF4-FFF2-40B4-BE49-F238E27FC236}">
                <a16:creationId xmlns:a16="http://schemas.microsoft.com/office/drawing/2014/main" id="{853BB1BE-32D7-D6D6-D0C3-0D5E5EB50318}"/>
              </a:ext>
            </a:extLst>
          </p:cNvPr>
          <p:cNvSpPr>
            <a:spLocks/>
          </p:cNvSpPr>
          <p:nvPr/>
        </p:nvSpPr>
        <p:spPr bwMode="auto">
          <a:xfrm>
            <a:off x="9627740" y="3800136"/>
            <a:ext cx="1638540" cy="1782270"/>
          </a:xfrm>
          <a:custGeom>
            <a:avLst/>
            <a:gdLst>
              <a:gd name="T0" fmla="*/ 45 w 245"/>
              <a:gd name="T1" fmla="*/ 65 h 266"/>
              <a:gd name="T2" fmla="*/ 65 w 245"/>
              <a:gd name="T3" fmla="*/ 11 h 266"/>
              <a:gd name="T4" fmla="*/ 95 w 245"/>
              <a:gd name="T5" fmla="*/ 1 h 266"/>
              <a:gd name="T6" fmla="*/ 229 w 245"/>
              <a:gd name="T7" fmla="*/ 5 h 266"/>
              <a:gd name="T8" fmla="*/ 240 w 245"/>
              <a:gd name="T9" fmla="*/ 48 h 266"/>
              <a:gd name="T10" fmla="*/ 213 w 245"/>
              <a:gd name="T11" fmla="*/ 126 h 266"/>
              <a:gd name="T12" fmla="*/ 226 w 245"/>
              <a:gd name="T13" fmla="*/ 174 h 266"/>
              <a:gd name="T14" fmla="*/ 177 w 245"/>
              <a:gd name="T15" fmla="*/ 184 h 266"/>
              <a:gd name="T16" fmla="*/ 123 w 245"/>
              <a:gd name="T17" fmla="*/ 239 h 266"/>
              <a:gd name="T18" fmla="*/ 78 w 245"/>
              <a:gd name="T19" fmla="*/ 252 h 266"/>
              <a:gd name="T20" fmla="*/ 10 w 245"/>
              <a:gd name="T21" fmla="*/ 130 h 266"/>
              <a:gd name="T22" fmla="*/ 10 w 245"/>
              <a:gd name="T23" fmla="*/ 101 h 266"/>
              <a:gd name="T24" fmla="*/ 45 w 245"/>
              <a:gd name="T25" fmla="*/ 6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66">
                <a:moveTo>
                  <a:pt x="45" y="65"/>
                </a:moveTo>
                <a:cubicBezTo>
                  <a:pt x="60" y="40"/>
                  <a:pt x="64" y="16"/>
                  <a:pt x="65" y="11"/>
                </a:cubicBezTo>
                <a:cubicBezTo>
                  <a:pt x="67" y="0"/>
                  <a:pt x="72" y="0"/>
                  <a:pt x="95" y="1"/>
                </a:cubicBezTo>
                <a:cubicBezTo>
                  <a:pt x="116" y="1"/>
                  <a:pt x="217" y="4"/>
                  <a:pt x="229" y="5"/>
                </a:cubicBezTo>
                <a:cubicBezTo>
                  <a:pt x="243" y="5"/>
                  <a:pt x="245" y="18"/>
                  <a:pt x="240" y="48"/>
                </a:cubicBezTo>
                <a:cubicBezTo>
                  <a:pt x="234" y="83"/>
                  <a:pt x="220" y="114"/>
                  <a:pt x="213" y="126"/>
                </a:cubicBezTo>
                <a:cubicBezTo>
                  <a:pt x="224" y="132"/>
                  <a:pt x="242" y="148"/>
                  <a:pt x="226" y="174"/>
                </a:cubicBezTo>
                <a:cubicBezTo>
                  <a:pt x="211" y="198"/>
                  <a:pt x="189" y="192"/>
                  <a:pt x="177" y="184"/>
                </a:cubicBezTo>
                <a:cubicBezTo>
                  <a:pt x="158" y="211"/>
                  <a:pt x="140" y="227"/>
                  <a:pt x="123" y="239"/>
                </a:cubicBezTo>
                <a:cubicBezTo>
                  <a:pt x="95" y="260"/>
                  <a:pt x="86" y="266"/>
                  <a:pt x="78" y="252"/>
                </a:cubicBezTo>
                <a:cubicBezTo>
                  <a:pt x="67" y="235"/>
                  <a:pt x="16" y="140"/>
                  <a:pt x="10" y="130"/>
                </a:cubicBezTo>
                <a:cubicBezTo>
                  <a:pt x="5" y="119"/>
                  <a:pt x="0" y="108"/>
                  <a:pt x="10" y="101"/>
                </a:cubicBezTo>
                <a:cubicBezTo>
                  <a:pt x="21" y="94"/>
                  <a:pt x="38" y="76"/>
                  <a:pt x="45" y="65"/>
                </a:cubicBezTo>
                <a:close/>
              </a:path>
            </a:pathLst>
          </a:custGeom>
          <a:solidFill>
            <a:schemeClr val="bg1"/>
          </a:solidFill>
          <a:ln>
            <a:noFill/>
          </a:ln>
          <a:effectLst>
            <a:outerShdw blurRad="127000" dist="50800" dir="5400000" algn="ctr" rotWithShape="0">
              <a:srgbClr val="000000">
                <a:alpha val="15000"/>
              </a:srgb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4">
            <a:extLst>
              <a:ext uri="{FF2B5EF4-FFF2-40B4-BE49-F238E27FC236}">
                <a16:creationId xmlns:a16="http://schemas.microsoft.com/office/drawing/2014/main" id="{A98A86D0-BA58-2067-0BD5-736C58FE9CC0}"/>
              </a:ext>
            </a:extLst>
          </p:cNvPr>
          <p:cNvSpPr>
            <a:spLocks/>
          </p:cNvSpPr>
          <p:nvPr/>
        </p:nvSpPr>
        <p:spPr bwMode="auto">
          <a:xfrm>
            <a:off x="10067560" y="3828881"/>
            <a:ext cx="1198723" cy="1753523"/>
          </a:xfrm>
          <a:custGeom>
            <a:avLst/>
            <a:gdLst>
              <a:gd name="T0" fmla="*/ 174 w 179"/>
              <a:gd name="T1" fmla="*/ 44 h 262"/>
              <a:gd name="T2" fmla="*/ 147 w 179"/>
              <a:gd name="T3" fmla="*/ 122 h 262"/>
              <a:gd name="T4" fmla="*/ 160 w 179"/>
              <a:gd name="T5" fmla="*/ 170 h 262"/>
              <a:gd name="T6" fmla="*/ 111 w 179"/>
              <a:gd name="T7" fmla="*/ 180 h 262"/>
              <a:gd name="T8" fmla="*/ 57 w 179"/>
              <a:gd name="T9" fmla="*/ 235 h 262"/>
              <a:gd name="T10" fmla="*/ 12 w 179"/>
              <a:gd name="T11" fmla="*/ 248 h 262"/>
              <a:gd name="T12" fmla="*/ 0 w 179"/>
              <a:gd name="T13" fmla="*/ 227 h 262"/>
              <a:gd name="T14" fmla="*/ 99 w 179"/>
              <a:gd name="T15" fmla="*/ 134 h 262"/>
              <a:gd name="T16" fmla="*/ 139 w 179"/>
              <a:gd name="T17" fmla="*/ 0 h 262"/>
              <a:gd name="T18" fmla="*/ 163 w 179"/>
              <a:gd name="T19" fmla="*/ 1 h 262"/>
              <a:gd name="T20" fmla="*/ 174 w 179"/>
              <a:gd name="T21" fmla="*/ 4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262">
                <a:moveTo>
                  <a:pt x="174" y="44"/>
                </a:moveTo>
                <a:cubicBezTo>
                  <a:pt x="168" y="79"/>
                  <a:pt x="154" y="110"/>
                  <a:pt x="147" y="122"/>
                </a:cubicBezTo>
                <a:cubicBezTo>
                  <a:pt x="158" y="128"/>
                  <a:pt x="176" y="144"/>
                  <a:pt x="160" y="170"/>
                </a:cubicBezTo>
                <a:cubicBezTo>
                  <a:pt x="145" y="194"/>
                  <a:pt x="123" y="188"/>
                  <a:pt x="111" y="180"/>
                </a:cubicBezTo>
                <a:cubicBezTo>
                  <a:pt x="92" y="207"/>
                  <a:pt x="74" y="223"/>
                  <a:pt x="57" y="235"/>
                </a:cubicBezTo>
                <a:cubicBezTo>
                  <a:pt x="29" y="256"/>
                  <a:pt x="20" y="262"/>
                  <a:pt x="12" y="248"/>
                </a:cubicBezTo>
                <a:cubicBezTo>
                  <a:pt x="9" y="244"/>
                  <a:pt x="5" y="237"/>
                  <a:pt x="0" y="227"/>
                </a:cubicBezTo>
                <a:cubicBezTo>
                  <a:pt x="0" y="227"/>
                  <a:pt x="59" y="200"/>
                  <a:pt x="99" y="134"/>
                </a:cubicBezTo>
                <a:cubicBezTo>
                  <a:pt x="138" y="70"/>
                  <a:pt x="139" y="0"/>
                  <a:pt x="139" y="0"/>
                </a:cubicBezTo>
                <a:cubicBezTo>
                  <a:pt x="151" y="0"/>
                  <a:pt x="160" y="1"/>
                  <a:pt x="163" y="1"/>
                </a:cubicBezTo>
                <a:cubicBezTo>
                  <a:pt x="177" y="1"/>
                  <a:pt x="179" y="14"/>
                  <a:pt x="174" y="44"/>
                </a:cubicBezTo>
                <a:close/>
              </a:path>
            </a:pathLst>
          </a:custGeom>
          <a:solidFill>
            <a:srgbClr val="F9BE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5">
            <a:extLst>
              <a:ext uri="{FF2B5EF4-FFF2-40B4-BE49-F238E27FC236}">
                <a16:creationId xmlns:a16="http://schemas.microsoft.com/office/drawing/2014/main" id="{A93BE08D-4978-D085-309D-527F049BA96A}"/>
              </a:ext>
            </a:extLst>
          </p:cNvPr>
          <p:cNvSpPr>
            <a:spLocks/>
          </p:cNvSpPr>
          <p:nvPr/>
        </p:nvSpPr>
        <p:spPr bwMode="auto">
          <a:xfrm>
            <a:off x="6997454" y="3814508"/>
            <a:ext cx="1632791" cy="1773647"/>
          </a:xfrm>
          <a:custGeom>
            <a:avLst/>
            <a:gdLst>
              <a:gd name="T0" fmla="*/ 200 w 244"/>
              <a:gd name="T1" fmla="*/ 65 h 265"/>
              <a:gd name="T2" fmla="*/ 181 w 244"/>
              <a:gd name="T3" fmla="*/ 11 h 265"/>
              <a:gd name="T4" fmla="*/ 151 w 244"/>
              <a:gd name="T5" fmla="*/ 0 h 265"/>
              <a:gd name="T6" fmla="*/ 18 w 244"/>
              <a:gd name="T7" fmla="*/ 1 h 265"/>
              <a:gd name="T8" fmla="*/ 5 w 244"/>
              <a:gd name="T9" fmla="*/ 44 h 265"/>
              <a:gd name="T10" fmla="*/ 31 w 244"/>
              <a:gd name="T11" fmla="*/ 122 h 265"/>
              <a:gd name="T12" fmla="*/ 16 w 244"/>
              <a:gd name="T13" fmla="*/ 170 h 265"/>
              <a:gd name="T14" fmla="*/ 65 w 244"/>
              <a:gd name="T15" fmla="*/ 181 h 265"/>
              <a:gd name="T16" fmla="*/ 118 w 244"/>
              <a:gd name="T17" fmla="*/ 238 h 265"/>
              <a:gd name="T18" fmla="*/ 163 w 244"/>
              <a:gd name="T19" fmla="*/ 252 h 265"/>
              <a:gd name="T20" fmla="*/ 233 w 244"/>
              <a:gd name="T21" fmla="*/ 130 h 265"/>
              <a:gd name="T22" fmla="*/ 233 w 244"/>
              <a:gd name="T23" fmla="*/ 102 h 265"/>
              <a:gd name="T24" fmla="*/ 200 w 244"/>
              <a:gd name="T25" fmla="*/ 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65">
                <a:moveTo>
                  <a:pt x="200" y="65"/>
                </a:moveTo>
                <a:cubicBezTo>
                  <a:pt x="185" y="40"/>
                  <a:pt x="182" y="15"/>
                  <a:pt x="181" y="11"/>
                </a:cubicBezTo>
                <a:cubicBezTo>
                  <a:pt x="179" y="0"/>
                  <a:pt x="174" y="0"/>
                  <a:pt x="151" y="0"/>
                </a:cubicBezTo>
                <a:cubicBezTo>
                  <a:pt x="130" y="0"/>
                  <a:pt x="29" y="1"/>
                  <a:pt x="18" y="1"/>
                </a:cubicBezTo>
                <a:cubicBezTo>
                  <a:pt x="3" y="1"/>
                  <a:pt x="0" y="14"/>
                  <a:pt x="5" y="44"/>
                </a:cubicBezTo>
                <a:cubicBezTo>
                  <a:pt x="10" y="79"/>
                  <a:pt x="24" y="110"/>
                  <a:pt x="31" y="122"/>
                </a:cubicBezTo>
                <a:cubicBezTo>
                  <a:pt x="20" y="128"/>
                  <a:pt x="1" y="144"/>
                  <a:pt x="16" y="170"/>
                </a:cubicBezTo>
                <a:cubicBezTo>
                  <a:pt x="30" y="194"/>
                  <a:pt x="53" y="189"/>
                  <a:pt x="65" y="181"/>
                </a:cubicBezTo>
                <a:cubicBezTo>
                  <a:pt x="84" y="209"/>
                  <a:pt x="101" y="225"/>
                  <a:pt x="118" y="238"/>
                </a:cubicBezTo>
                <a:cubicBezTo>
                  <a:pt x="146" y="259"/>
                  <a:pt x="154" y="265"/>
                  <a:pt x="163" y="252"/>
                </a:cubicBezTo>
                <a:cubicBezTo>
                  <a:pt x="174" y="234"/>
                  <a:pt x="227" y="141"/>
                  <a:pt x="233" y="130"/>
                </a:cubicBezTo>
                <a:cubicBezTo>
                  <a:pt x="238" y="120"/>
                  <a:pt x="244" y="109"/>
                  <a:pt x="233" y="102"/>
                </a:cubicBezTo>
                <a:cubicBezTo>
                  <a:pt x="223" y="94"/>
                  <a:pt x="207" y="77"/>
                  <a:pt x="200" y="65"/>
                </a:cubicBezTo>
                <a:close/>
              </a:path>
            </a:pathLst>
          </a:custGeom>
          <a:solidFill>
            <a:schemeClr val="bg1"/>
          </a:solidFill>
          <a:ln>
            <a:solidFill>
              <a:schemeClr val="bg1">
                <a:lumMod val="95000"/>
              </a:schemeClr>
            </a:solidFill>
          </a:ln>
          <a:effectLst>
            <a:outerShdw blurRad="127000" dist="50800" dir="5400000" algn="ctr" rotWithShape="0">
              <a:srgbClr val="000000">
                <a:alpha val="15000"/>
              </a:srgb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6">
            <a:extLst>
              <a:ext uri="{FF2B5EF4-FFF2-40B4-BE49-F238E27FC236}">
                <a16:creationId xmlns:a16="http://schemas.microsoft.com/office/drawing/2014/main" id="{4094D118-7393-0CDA-1D2D-C1ED4ACB2D7B}"/>
              </a:ext>
            </a:extLst>
          </p:cNvPr>
          <p:cNvSpPr>
            <a:spLocks/>
          </p:cNvSpPr>
          <p:nvPr/>
        </p:nvSpPr>
        <p:spPr bwMode="auto">
          <a:xfrm>
            <a:off x="6997454" y="3820257"/>
            <a:ext cx="1169976" cy="1767898"/>
          </a:xfrm>
          <a:custGeom>
            <a:avLst/>
            <a:gdLst>
              <a:gd name="T0" fmla="*/ 5 w 175"/>
              <a:gd name="T1" fmla="*/ 43 h 264"/>
              <a:gd name="T2" fmla="*/ 31 w 175"/>
              <a:gd name="T3" fmla="*/ 121 h 264"/>
              <a:gd name="T4" fmla="*/ 16 w 175"/>
              <a:gd name="T5" fmla="*/ 169 h 264"/>
              <a:gd name="T6" fmla="*/ 65 w 175"/>
              <a:gd name="T7" fmla="*/ 180 h 264"/>
              <a:gd name="T8" fmla="*/ 118 w 175"/>
              <a:gd name="T9" fmla="*/ 237 h 264"/>
              <a:gd name="T10" fmla="*/ 163 w 175"/>
              <a:gd name="T11" fmla="*/ 251 h 264"/>
              <a:gd name="T12" fmla="*/ 175 w 175"/>
              <a:gd name="T13" fmla="*/ 230 h 264"/>
              <a:gd name="T14" fmla="*/ 78 w 175"/>
              <a:gd name="T15" fmla="*/ 134 h 264"/>
              <a:gd name="T16" fmla="*/ 41 w 175"/>
              <a:gd name="T17" fmla="*/ 0 h 264"/>
              <a:gd name="T18" fmla="*/ 18 w 175"/>
              <a:gd name="T19" fmla="*/ 0 h 264"/>
              <a:gd name="T20" fmla="*/ 5 w 175"/>
              <a:gd name="T21" fmla="*/ 4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64">
                <a:moveTo>
                  <a:pt x="5" y="43"/>
                </a:moveTo>
                <a:cubicBezTo>
                  <a:pt x="10" y="78"/>
                  <a:pt x="24" y="109"/>
                  <a:pt x="31" y="121"/>
                </a:cubicBezTo>
                <a:cubicBezTo>
                  <a:pt x="20" y="127"/>
                  <a:pt x="1" y="143"/>
                  <a:pt x="16" y="169"/>
                </a:cubicBezTo>
                <a:cubicBezTo>
                  <a:pt x="30" y="193"/>
                  <a:pt x="53" y="188"/>
                  <a:pt x="65" y="180"/>
                </a:cubicBezTo>
                <a:cubicBezTo>
                  <a:pt x="84" y="208"/>
                  <a:pt x="101" y="224"/>
                  <a:pt x="118" y="237"/>
                </a:cubicBezTo>
                <a:cubicBezTo>
                  <a:pt x="146" y="258"/>
                  <a:pt x="154" y="264"/>
                  <a:pt x="163" y="251"/>
                </a:cubicBezTo>
                <a:cubicBezTo>
                  <a:pt x="165" y="247"/>
                  <a:pt x="170" y="239"/>
                  <a:pt x="175" y="230"/>
                </a:cubicBezTo>
                <a:cubicBezTo>
                  <a:pt x="175" y="230"/>
                  <a:pt x="117" y="201"/>
                  <a:pt x="78" y="134"/>
                </a:cubicBezTo>
                <a:cubicBezTo>
                  <a:pt x="40" y="70"/>
                  <a:pt x="41" y="0"/>
                  <a:pt x="41" y="0"/>
                </a:cubicBezTo>
                <a:cubicBezTo>
                  <a:pt x="29" y="0"/>
                  <a:pt x="21" y="0"/>
                  <a:pt x="18" y="0"/>
                </a:cubicBezTo>
                <a:cubicBezTo>
                  <a:pt x="3" y="0"/>
                  <a:pt x="0" y="13"/>
                  <a:pt x="5" y="43"/>
                </a:cubicBezTo>
                <a:close/>
              </a:path>
            </a:pathLst>
          </a:custGeom>
          <a:solidFill>
            <a:srgbClr val="F9BE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TextBox 67">
            <a:extLst>
              <a:ext uri="{FF2B5EF4-FFF2-40B4-BE49-F238E27FC236}">
                <a16:creationId xmlns:a16="http://schemas.microsoft.com/office/drawing/2014/main" id="{60401E61-B441-CE8E-B170-374E8A8E2699}"/>
              </a:ext>
            </a:extLst>
          </p:cNvPr>
          <p:cNvSpPr txBox="1"/>
          <p:nvPr/>
        </p:nvSpPr>
        <p:spPr>
          <a:xfrm>
            <a:off x="8785076" y="1514009"/>
            <a:ext cx="684958" cy="307777"/>
          </a:xfrm>
          <a:prstGeom prst="rect">
            <a:avLst/>
          </a:prstGeom>
          <a:noFill/>
        </p:spPr>
        <p:txBody>
          <a:bodyPr wrap="square" rtlCol="0" anchor="ctr">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06</a:t>
            </a:r>
          </a:p>
        </p:txBody>
      </p:sp>
      <p:sp>
        <p:nvSpPr>
          <p:cNvPr id="69" name="TextBox 68">
            <a:extLst>
              <a:ext uri="{FF2B5EF4-FFF2-40B4-BE49-F238E27FC236}">
                <a16:creationId xmlns:a16="http://schemas.microsoft.com/office/drawing/2014/main" id="{95A9E6B4-6949-FC03-29E9-91C9B57E3BE7}"/>
              </a:ext>
            </a:extLst>
          </p:cNvPr>
          <p:cNvSpPr txBox="1"/>
          <p:nvPr/>
        </p:nvSpPr>
        <p:spPr>
          <a:xfrm>
            <a:off x="10610056" y="2556460"/>
            <a:ext cx="684958" cy="307777"/>
          </a:xfrm>
          <a:prstGeom prst="rect">
            <a:avLst/>
          </a:prstGeom>
          <a:noFill/>
        </p:spPr>
        <p:txBody>
          <a:bodyPr wrap="square" rtlCol="0" anchor="ctr">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01</a:t>
            </a:r>
          </a:p>
        </p:txBody>
      </p:sp>
      <p:sp>
        <p:nvSpPr>
          <p:cNvPr id="70" name="TextBox 69">
            <a:extLst>
              <a:ext uri="{FF2B5EF4-FFF2-40B4-BE49-F238E27FC236}">
                <a16:creationId xmlns:a16="http://schemas.microsoft.com/office/drawing/2014/main" id="{0F61F443-069F-D6C3-7492-A34AD48EF63E}"/>
              </a:ext>
            </a:extLst>
          </p:cNvPr>
          <p:cNvSpPr txBox="1"/>
          <p:nvPr/>
        </p:nvSpPr>
        <p:spPr>
          <a:xfrm>
            <a:off x="10610056" y="4682622"/>
            <a:ext cx="684958" cy="307777"/>
          </a:xfrm>
          <a:prstGeom prst="rect">
            <a:avLst/>
          </a:prstGeom>
          <a:noFill/>
        </p:spPr>
        <p:txBody>
          <a:bodyPr wrap="square" rtlCol="0" anchor="ctr">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02</a:t>
            </a:r>
          </a:p>
        </p:txBody>
      </p:sp>
      <p:sp>
        <p:nvSpPr>
          <p:cNvPr id="71" name="TextBox 70">
            <a:extLst>
              <a:ext uri="{FF2B5EF4-FFF2-40B4-BE49-F238E27FC236}">
                <a16:creationId xmlns:a16="http://schemas.microsoft.com/office/drawing/2014/main" id="{B57E37BD-0469-0AD6-DC2F-E1F3C8DCF86E}"/>
              </a:ext>
            </a:extLst>
          </p:cNvPr>
          <p:cNvSpPr txBox="1"/>
          <p:nvPr/>
        </p:nvSpPr>
        <p:spPr>
          <a:xfrm>
            <a:off x="8785076" y="5755331"/>
            <a:ext cx="684958" cy="307777"/>
          </a:xfrm>
          <a:prstGeom prst="rect">
            <a:avLst/>
          </a:prstGeom>
          <a:noFill/>
        </p:spPr>
        <p:txBody>
          <a:bodyPr wrap="square" rtlCol="0" anchor="ctr">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72" name="TextBox 71">
            <a:extLst>
              <a:ext uri="{FF2B5EF4-FFF2-40B4-BE49-F238E27FC236}">
                <a16:creationId xmlns:a16="http://schemas.microsoft.com/office/drawing/2014/main" id="{226409DC-D9D1-CD7A-83D8-E286F6FDB7C4}"/>
              </a:ext>
            </a:extLst>
          </p:cNvPr>
          <p:cNvSpPr txBox="1"/>
          <p:nvPr/>
        </p:nvSpPr>
        <p:spPr>
          <a:xfrm>
            <a:off x="6951844" y="2556460"/>
            <a:ext cx="684958" cy="307777"/>
          </a:xfrm>
          <a:prstGeom prst="rect">
            <a:avLst/>
          </a:prstGeom>
          <a:noFill/>
        </p:spPr>
        <p:txBody>
          <a:bodyPr wrap="square" rtlCol="0" anchor="ctr">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05</a:t>
            </a:r>
          </a:p>
        </p:txBody>
      </p:sp>
      <p:sp>
        <p:nvSpPr>
          <p:cNvPr id="73" name="TextBox 72">
            <a:extLst>
              <a:ext uri="{FF2B5EF4-FFF2-40B4-BE49-F238E27FC236}">
                <a16:creationId xmlns:a16="http://schemas.microsoft.com/office/drawing/2014/main" id="{B8028D27-7930-7A4D-72F5-757FB84CBFEF}"/>
              </a:ext>
            </a:extLst>
          </p:cNvPr>
          <p:cNvSpPr txBox="1"/>
          <p:nvPr/>
        </p:nvSpPr>
        <p:spPr>
          <a:xfrm>
            <a:off x="6951844" y="4666118"/>
            <a:ext cx="684958" cy="307777"/>
          </a:xfrm>
          <a:prstGeom prst="rect">
            <a:avLst/>
          </a:prstGeom>
          <a:noFill/>
        </p:spPr>
        <p:txBody>
          <a:bodyPr wrap="square" rtlCol="0" anchor="ctr">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04</a:t>
            </a:r>
          </a:p>
        </p:txBody>
      </p:sp>
      <p:sp>
        <p:nvSpPr>
          <p:cNvPr id="88" name="TextBox 87">
            <a:extLst>
              <a:ext uri="{FF2B5EF4-FFF2-40B4-BE49-F238E27FC236}">
                <a16:creationId xmlns:a16="http://schemas.microsoft.com/office/drawing/2014/main" id="{26DBC94A-2A8E-FD6C-9C0B-4F9280CDC9FA}"/>
              </a:ext>
            </a:extLst>
          </p:cNvPr>
          <p:cNvSpPr txBox="1"/>
          <p:nvPr/>
        </p:nvSpPr>
        <p:spPr>
          <a:xfrm>
            <a:off x="8374986" y="3419892"/>
            <a:ext cx="1515689" cy="830997"/>
          </a:xfrm>
          <a:prstGeom prst="rect">
            <a:avLst/>
          </a:prstGeom>
          <a:noFill/>
        </p:spPr>
        <p:txBody>
          <a:bodyPr wrap="square">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SANS Critical AI Security Guidelines </a:t>
            </a:r>
          </a:p>
        </p:txBody>
      </p:sp>
      <p:sp>
        <p:nvSpPr>
          <p:cNvPr id="89" name="TextBox 88">
            <a:extLst>
              <a:ext uri="{FF2B5EF4-FFF2-40B4-BE49-F238E27FC236}">
                <a16:creationId xmlns:a16="http://schemas.microsoft.com/office/drawing/2014/main" id="{C3DD370E-F7B0-BBBD-2190-DE50853BD2BF}"/>
              </a:ext>
            </a:extLst>
          </p:cNvPr>
          <p:cNvSpPr txBox="1"/>
          <p:nvPr/>
        </p:nvSpPr>
        <p:spPr>
          <a:xfrm rot="17949777">
            <a:off x="7346347" y="2692111"/>
            <a:ext cx="1474580" cy="872786"/>
          </a:xfrm>
          <a:prstGeom prst="rect">
            <a:avLst/>
          </a:prstGeom>
          <a:noFill/>
        </p:spPr>
        <p:txBody>
          <a:bodyPr wrap="square">
            <a:prstTxWarp prst="textArchUp">
              <a:avLst/>
            </a:prstTxWarp>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Monitoring </a:t>
            </a:r>
            <a:endParaRPr lang="en-PK"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a:extLst>
              <a:ext uri="{FF2B5EF4-FFF2-40B4-BE49-F238E27FC236}">
                <a16:creationId xmlns:a16="http://schemas.microsoft.com/office/drawing/2014/main" id="{A95679C9-FFC8-C0BF-EBC8-B76C2705D461}"/>
              </a:ext>
            </a:extLst>
          </p:cNvPr>
          <p:cNvSpPr txBox="1"/>
          <p:nvPr/>
        </p:nvSpPr>
        <p:spPr>
          <a:xfrm>
            <a:off x="8390266" y="2128528"/>
            <a:ext cx="1474580" cy="659637"/>
          </a:xfrm>
          <a:prstGeom prst="rect">
            <a:avLst/>
          </a:prstGeom>
          <a:noFill/>
        </p:spPr>
        <p:txBody>
          <a:bodyPr wrap="square">
            <a:prstTxWarp prst="textArchUp">
              <a:avLst/>
            </a:prstTxWarp>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GRC </a:t>
            </a:r>
            <a:endParaRPr lang="en-PK"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a:extLst>
              <a:ext uri="{FF2B5EF4-FFF2-40B4-BE49-F238E27FC236}">
                <a16:creationId xmlns:a16="http://schemas.microsoft.com/office/drawing/2014/main" id="{C1437605-4A8C-307B-783B-8CCEAC81E89D}"/>
              </a:ext>
            </a:extLst>
          </p:cNvPr>
          <p:cNvSpPr txBox="1"/>
          <p:nvPr/>
        </p:nvSpPr>
        <p:spPr>
          <a:xfrm rot="3664582">
            <a:off x="9492661" y="2754849"/>
            <a:ext cx="1474580" cy="831192"/>
          </a:xfrm>
          <a:prstGeom prst="rect">
            <a:avLst/>
          </a:prstGeom>
          <a:noFill/>
        </p:spPr>
        <p:txBody>
          <a:bodyPr wrap="square">
            <a:prstTxWarp prst="textArchUp">
              <a:avLst/>
            </a:prstTxWarp>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Access Controls </a:t>
            </a:r>
            <a:endParaRPr lang="en-PK"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2" name="TextBox 91">
            <a:extLst>
              <a:ext uri="{FF2B5EF4-FFF2-40B4-BE49-F238E27FC236}">
                <a16:creationId xmlns:a16="http://schemas.microsoft.com/office/drawing/2014/main" id="{F626B501-F8CE-76E6-57F8-594F7C4810AC}"/>
              </a:ext>
            </a:extLst>
          </p:cNvPr>
          <p:cNvSpPr txBox="1"/>
          <p:nvPr/>
        </p:nvSpPr>
        <p:spPr>
          <a:xfrm rot="7410673">
            <a:off x="9460620" y="3987974"/>
            <a:ext cx="1474580" cy="874504"/>
          </a:xfrm>
          <a:prstGeom prst="rect">
            <a:avLst/>
          </a:prstGeom>
          <a:noFill/>
        </p:spPr>
        <p:txBody>
          <a:bodyPr wrap="square">
            <a:prstTxWarp prst="textArchUp">
              <a:avLst/>
            </a:prstTxWarp>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Data Protection </a:t>
            </a:r>
            <a:endParaRPr lang="en-PK"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a:extLst>
              <a:ext uri="{FF2B5EF4-FFF2-40B4-BE49-F238E27FC236}">
                <a16:creationId xmlns:a16="http://schemas.microsoft.com/office/drawing/2014/main" id="{83C44EC1-0DC5-3D40-26C2-D8BC8EBDD3AF}"/>
              </a:ext>
            </a:extLst>
          </p:cNvPr>
          <p:cNvSpPr txBox="1"/>
          <p:nvPr/>
        </p:nvSpPr>
        <p:spPr>
          <a:xfrm rot="10800000">
            <a:off x="8390266" y="4636902"/>
            <a:ext cx="1474580" cy="834210"/>
          </a:xfrm>
          <a:prstGeom prst="rect">
            <a:avLst/>
          </a:prstGeom>
          <a:noFill/>
        </p:spPr>
        <p:txBody>
          <a:bodyPr wrap="square">
            <a:prstTxWarp prst="textArchUp">
              <a:avLst/>
            </a:prstTxWarp>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Deployment</a:t>
            </a:r>
            <a:endParaRPr lang="en-PK"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a:extLst>
              <a:ext uri="{FF2B5EF4-FFF2-40B4-BE49-F238E27FC236}">
                <a16:creationId xmlns:a16="http://schemas.microsoft.com/office/drawing/2014/main" id="{A1E2722C-767A-92A9-3CB5-EEBD870E7C05}"/>
              </a:ext>
            </a:extLst>
          </p:cNvPr>
          <p:cNvSpPr txBox="1"/>
          <p:nvPr/>
        </p:nvSpPr>
        <p:spPr>
          <a:xfrm rot="14458466">
            <a:off x="7290359" y="3981239"/>
            <a:ext cx="1474580" cy="840873"/>
          </a:xfrm>
          <a:prstGeom prst="rect">
            <a:avLst/>
          </a:prstGeom>
          <a:noFill/>
        </p:spPr>
        <p:txBody>
          <a:bodyPr wrap="square">
            <a:prstTxWarp prst="textArchUp">
              <a:avLst/>
            </a:prstTxWarp>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Inference Security </a:t>
            </a:r>
            <a:endParaRPr lang="en-PK"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Graphic 32">
            <a:extLst>
              <a:ext uri="{FF2B5EF4-FFF2-40B4-BE49-F238E27FC236}">
                <a16:creationId xmlns:a16="http://schemas.microsoft.com/office/drawing/2014/main" id="{E16ECE17-6B5B-0A19-59E3-C51A80E9C0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671" y="2658201"/>
            <a:ext cx="324000" cy="324000"/>
          </a:xfrm>
          <a:prstGeom prst="rect">
            <a:avLst/>
          </a:prstGeom>
        </p:spPr>
      </p:pic>
      <p:pic>
        <p:nvPicPr>
          <p:cNvPr id="35" name="Graphic 34">
            <a:extLst>
              <a:ext uri="{FF2B5EF4-FFF2-40B4-BE49-F238E27FC236}">
                <a16:creationId xmlns:a16="http://schemas.microsoft.com/office/drawing/2014/main" id="{810F137A-8289-F8E6-B80A-2BE91921665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71671" y="4230825"/>
            <a:ext cx="324000" cy="324000"/>
          </a:xfrm>
          <a:prstGeom prst="rect">
            <a:avLst/>
          </a:prstGeom>
        </p:spPr>
      </p:pic>
      <p:pic>
        <p:nvPicPr>
          <p:cNvPr id="36" name="Graphic 35">
            <a:extLst>
              <a:ext uri="{FF2B5EF4-FFF2-40B4-BE49-F238E27FC236}">
                <a16:creationId xmlns:a16="http://schemas.microsoft.com/office/drawing/2014/main" id="{15195EA7-0E4A-D39F-FB6C-11B66C71183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71671" y="5017137"/>
            <a:ext cx="324000" cy="324000"/>
          </a:xfrm>
          <a:prstGeom prst="rect">
            <a:avLst/>
          </a:prstGeom>
        </p:spPr>
      </p:pic>
      <p:pic>
        <p:nvPicPr>
          <p:cNvPr id="37" name="Graphic 36">
            <a:extLst>
              <a:ext uri="{FF2B5EF4-FFF2-40B4-BE49-F238E27FC236}">
                <a16:creationId xmlns:a16="http://schemas.microsoft.com/office/drawing/2014/main" id="{4F1BFC1B-21A0-06CE-FF50-80F18D7AEF2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71671" y="5803451"/>
            <a:ext cx="324000" cy="324000"/>
          </a:xfrm>
          <a:prstGeom prst="rect">
            <a:avLst/>
          </a:prstGeom>
        </p:spPr>
      </p:pic>
      <p:pic>
        <p:nvPicPr>
          <p:cNvPr id="49" name="Graphic 48">
            <a:extLst>
              <a:ext uri="{FF2B5EF4-FFF2-40B4-BE49-F238E27FC236}">
                <a16:creationId xmlns:a16="http://schemas.microsoft.com/office/drawing/2014/main" id="{1816DF3B-5A50-2861-A87F-0787F70E51D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71671" y="3444513"/>
            <a:ext cx="324000" cy="324000"/>
          </a:xfrm>
          <a:prstGeom prst="rect">
            <a:avLst/>
          </a:prstGeom>
        </p:spPr>
      </p:pic>
      <p:pic>
        <p:nvPicPr>
          <p:cNvPr id="77" name="Graphic 76">
            <a:extLst>
              <a:ext uri="{FF2B5EF4-FFF2-40B4-BE49-F238E27FC236}">
                <a16:creationId xmlns:a16="http://schemas.microsoft.com/office/drawing/2014/main" id="{53E29F0A-8923-864B-8AE7-C36B4220D0E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8256128">
            <a:off x="7798687" y="2938004"/>
            <a:ext cx="411480" cy="411480"/>
          </a:xfrm>
          <a:prstGeom prst="rect">
            <a:avLst/>
          </a:prstGeom>
        </p:spPr>
      </p:pic>
      <p:pic>
        <p:nvPicPr>
          <p:cNvPr id="78" name="Graphic 77">
            <a:extLst>
              <a:ext uri="{FF2B5EF4-FFF2-40B4-BE49-F238E27FC236}">
                <a16:creationId xmlns:a16="http://schemas.microsoft.com/office/drawing/2014/main" id="{2EA0B9B6-A6B4-FD56-97D7-B0C78CA166EF}"/>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8945684" y="2290706"/>
            <a:ext cx="411480" cy="411480"/>
          </a:xfrm>
          <a:prstGeom prst="rect">
            <a:avLst/>
          </a:prstGeom>
        </p:spPr>
      </p:pic>
      <p:pic>
        <p:nvPicPr>
          <p:cNvPr id="79" name="Graphic 78">
            <a:extLst>
              <a:ext uri="{FF2B5EF4-FFF2-40B4-BE49-F238E27FC236}">
                <a16:creationId xmlns:a16="http://schemas.microsoft.com/office/drawing/2014/main" id="{BD24518B-C25B-5BBC-E7A1-4C7FBDFDEF57}"/>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rot="3407054">
            <a:off x="10087134" y="2970201"/>
            <a:ext cx="411480" cy="411480"/>
          </a:xfrm>
          <a:prstGeom prst="rect">
            <a:avLst/>
          </a:prstGeom>
        </p:spPr>
      </p:pic>
      <p:pic>
        <p:nvPicPr>
          <p:cNvPr id="80" name="Graphic 79">
            <a:extLst>
              <a:ext uri="{FF2B5EF4-FFF2-40B4-BE49-F238E27FC236}">
                <a16:creationId xmlns:a16="http://schemas.microsoft.com/office/drawing/2014/main" id="{E06196F7-6ECC-7B4D-E596-FEDCC3C5BC82}"/>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7757740">
            <a:off x="10087134" y="4219486"/>
            <a:ext cx="411480" cy="411480"/>
          </a:xfrm>
          <a:prstGeom prst="rect">
            <a:avLst/>
          </a:prstGeom>
        </p:spPr>
      </p:pic>
      <p:pic>
        <p:nvPicPr>
          <p:cNvPr id="81" name="Graphic 80">
            <a:extLst>
              <a:ext uri="{FF2B5EF4-FFF2-40B4-BE49-F238E27FC236}">
                <a16:creationId xmlns:a16="http://schemas.microsoft.com/office/drawing/2014/main" id="{A54191F0-A691-14F7-6DE8-F78B8901C751}"/>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rot="10590968">
            <a:off x="8912571" y="4848267"/>
            <a:ext cx="411480" cy="411480"/>
          </a:xfrm>
          <a:prstGeom prst="rect">
            <a:avLst/>
          </a:prstGeom>
        </p:spPr>
      </p:pic>
      <p:pic>
        <p:nvPicPr>
          <p:cNvPr id="82" name="Graphic 81">
            <a:extLst>
              <a:ext uri="{FF2B5EF4-FFF2-40B4-BE49-F238E27FC236}">
                <a16:creationId xmlns:a16="http://schemas.microsoft.com/office/drawing/2014/main" id="{4867C76D-DFBF-D2C3-0C45-D7C85EB0B983}"/>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rot="14438772">
            <a:off x="7763638" y="4195935"/>
            <a:ext cx="411480" cy="411480"/>
          </a:xfrm>
          <a:prstGeom prst="rect">
            <a:avLst/>
          </a:prstGeom>
        </p:spPr>
      </p:pic>
      <p:sp>
        <p:nvSpPr>
          <p:cNvPr id="39" name="TextBox 38">
            <a:extLst>
              <a:ext uri="{FF2B5EF4-FFF2-40B4-BE49-F238E27FC236}">
                <a16:creationId xmlns:a16="http://schemas.microsoft.com/office/drawing/2014/main" id="{2D4F4B4F-21ED-B186-3CD7-9B2E078C82DD}"/>
              </a:ext>
            </a:extLst>
          </p:cNvPr>
          <p:cNvSpPr txBox="1"/>
          <p:nvPr/>
        </p:nvSpPr>
        <p:spPr>
          <a:xfrm>
            <a:off x="1489204" y="1768891"/>
            <a:ext cx="4413979" cy="400110"/>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Reinforce basic Security Hygiene</a:t>
            </a:r>
            <a:endParaRPr lang="en-PK"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2" name="Graphic 61">
            <a:extLst>
              <a:ext uri="{FF2B5EF4-FFF2-40B4-BE49-F238E27FC236}">
                <a16:creationId xmlns:a16="http://schemas.microsoft.com/office/drawing/2014/main" id="{49465183-0C2A-61DA-C0D5-E57C5CE4B62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573948" y="1318381"/>
            <a:ext cx="287150" cy="287150"/>
          </a:xfrm>
          <a:prstGeom prst="rect">
            <a:avLst/>
          </a:prstGeom>
        </p:spPr>
      </p:pic>
      <p:grpSp>
        <p:nvGrpSpPr>
          <p:cNvPr id="66" name="Group 65">
            <a:extLst>
              <a:ext uri="{FF2B5EF4-FFF2-40B4-BE49-F238E27FC236}">
                <a16:creationId xmlns:a16="http://schemas.microsoft.com/office/drawing/2014/main" id="{B9E85954-D7F3-AEEF-022C-666761609E94}"/>
              </a:ext>
            </a:extLst>
          </p:cNvPr>
          <p:cNvGrpSpPr/>
          <p:nvPr/>
        </p:nvGrpSpPr>
        <p:grpSpPr>
          <a:xfrm>
            <a:off x="722636" y="1643933"/>
            <a:ext cx="647968" cy="647968"/>
            <a:chOff x="709687" y="3514845"/>
            <a:chExt cx="647968" cy="647968"/>
          </a:xfrm>
        </p:grpSpPr>
        <p:grpSp>
          <p:nvGrpSpPr>
            <p:cNvPr id="67" name="Grup 28">
              <a:extLst>
                <a:ext uri="{FF2B5EF4-FFF2-40B4-BE49-F238E27FC236}">
                  <a16:creationId xmlns:a16="http://schemas.microsoft.com/office/drawing/2014/main" id="{03C3A118-FE22-858C-2826-A51A1675E7A4}"/>
                </a:ext>
              </a:extLst>
            </p:cNvPr>
            <p:cNvGrpSpPr/>
            <p:nvPr/>
          </p:nvGrpSpPr>
          <p:grpSpPr>
            <a:xfrm>
              <a:off x="709687" y="3514845"/>
              <a:ext cx="647968" cy="647968"/>
              <a:chOff x="7332414" y="927244"/>
              <a:chExt cx="1654516" cy="1654516"/>
            </a:xfrm>
          </p:grpSpPr>
          <p:sp>
            <p:nvSpPr>
              <p:cNvPr id="75" name="Oval 74">
                <a:extLst>
                  <a:ext uri="{FF2B5EF4-FFF2-40B4-BE49-F238E27FC236}">
                    <a16:creationId xmlns:a16="http://schemas.microsoft.com/office/drawing/2014/main" id="{896FD898-6B5A-9992-176B-C0DF0578A9D3}"/>
                  </a:ext>
                </a:extLst>
              </p:cNvPr>
              <p:cNvSpPr/>
              <p:nvPr/>
            </p:nvSpPr>
            <p:spPr>
              <a:xfrm>
                <a:off x="7332414" y="927244"/>
                <a:ext cx="1654516" cy="1654516"/>
              </a:xfrm>
              <a:prstGeom prst="ellipse">
                <a:avLst/>
              </a:prstGeom>
              <a:solidFill>
                <a:srgbClr val="12BBBC">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76" name="Oval 75">
                <a:extLst>
                  <a:ext uri="{FF2B5EF4-FFF2-40B4-BE49-F238E27FC236}">
                    <a16:creationId xmlns:a16="http://schemas.microsoft.com/office/drawing/2014/main" id="{AE8E5945-225B-402F-9D84-73D8F39600E0}"/>
                  </a:ext>
                </a:extLst>
              </p:cNvPr>
              <p:cNvSpPr/>
              <p:nvPr/>
            </p:nvSpPr>
            <p:spPr>
              <a:xfrm>
                <a:off x="7547966" y="1142796"/>
                <a:ext cx="1223412" cy="1223412"/>
              </a:xfrm>
              <a:prstGeom prst="ellipse">
                <a:avLst/>
              </a:prstGeom>
              <a:solidFill>
                <a:srgbClr val="12B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pic>
          <p:nvPicPr>
            <p:cNvPr id="74" name="Graphic 73">
              <a:extLst>
                <a:ext uri="{FF2B5EF4-FFF2-40B4-BE49-F238E27FC236}">
                  <a16:creationId xmlns:a16="http://schemas.microsoft.com/office/drawing/2014/main" id="{C7E37E4B-DDB0-37B6-5A5A-62D9246894C9}"/>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895241" y="3700399"/>
              <a:ext cx="276860" cy="276860"/>
            </a:xfrm>
            <a:prstGeom prst="rect">
              <a:avLst/>
            </a:prstGeom>
          </p:spPr>
        </p:pic>
      </p:grpSp>
    </p:spTree>
    <p:extLst>
      <p:ext uri="{BB962C8B-B14F-4D97-AF65-F5344CB8AC3E}">
        <p14:creationId xmlns:p14="http://schemas.microsoft.com/office/powerpoint/2010/main" val="130877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B52D2-FC1B-996D-AD8D-BE734EACB650}"/>
              </a:ext>
            </a:extLst>
          </p:cNvPr>
          <p:cNvSpPr>
            <a:spLocks noGrp="1"/>
          </p:cNvSpPr>
          <p:nvPr>
            <p:ph type="ctrTitle"/>
          </p:nvPr>
        </p:nvSpPr>
        <p:spPr/>
        <p:txBody>
          <a:bodyPr/>
          <a:lstStyle/>
          <a:p>
            <a:r>
              <a:rPr lang="en-US" dirty="0"/>
              <a:t>Who am I?</a:t>
            </a:r>
          </a:p>
        </p:txBody>
      </p:sp>
      <p:sp>
        <p:nvSpPr>
          <p:cNvPr id="3" name="Subtitle 2">
            <a:extLst>
              <a:ext uri="{FF2B5EF4-FFF2-40B4-BE49-F238E27FC236}">
                <a16:creationId xmlns:a16="http://schemas.microsoft.com/office/drawing/2014/main" id="{1CF6658C-EAF0-01AD-4C72-08803F4C4B43}"/>
              </a:ext>
            </a:extLst>
          </p:cNvPr>
          <p:cNvSpPr>
            <a:spLocks noGrp="1"/>
          </p:cNvSpPr>
          <p:nvPr>
            <p:ph type="subTitle" idx="4"/>
          </p:nvPr>
        </p:nvSpPr>
        <p:spPr/>
        <p:txBody>
          <a:bodyPr/>
          <a:lstStyle/>
          <a:p>
            <a:r>
              <a:rPr lang="en-US" dirty="0"/>
              <a:t>Sergio Loureiro</a:t>
            </a:r>
          </a:p>
        </p:txBody>
      </p:sp>
      <p:sp>
        <p:nvSpPr>
          <p:cNvPr id="4" name="Text Placeholder 3">
            <a:extLst>
              <a:ext uri="{FF2B5EF4-FFF2-40B4-BE49-F238E27FC236}">
                <a16:creationId xmlns:a16="http://schemas.microsoft.com/office/drawing/2014/main" id="{192F95C4-139A-AC2D-D6B6-468B7A869718}"/>
              </a:ext>
            </a:extLst>
          </p:cNvPr>
          <p:cNvSpPr>
            <a:spLocks noGrp="1"/>
          </p:cNvSpPr>
          <p:nvPr>
            <p:ph type="body" sz="quarter" idx="11"/>
          </p:nvPr>
        </p:nvSpPr>
        <p:spPr/>
        <p:txBody>
          <a:bodyPr>
            <a:normAutofit/>
          </a:bodyPr>
          <a:lstStyle/>
          <a:p>
            <a:pPr marL="285750" indent="-285750">
              <a:buFont typeface="Arial" panose="020B0604020202020204" pitchFamily="34" charset="0"/>
              <a:buChar char="•"/>
            </a:pPr>
            <a:r>
              <a:rPr lang="en-US" sz="1800" dirty="0"/>
              <a:t>VP of Product Strategy @ Outpost24</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CEO and co-founder @ SecludIT - CSPM</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CTO, R&amp;D Director @ security startups (</a:t>
            </a:r>
            <a:r>
              <a:rPr lang="en-US" sz="1800" dirty="0" err="1"/>
              <a:t>Mailinblack</a:t>
            </a:r>
            <a:r>
              <a:rPr lang="en-US" sz="1800" dirty="0"/>
              <a:t>, NS1)</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PhD, Network Security @ Telecom Paris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Eng and MSc @ FEUP</a:t>
            </a:r>
          </a:p>
          <a:p>
            <a:endParaRPr lang="en-US" sz="1800" dirty="0"/>
          </a:p>
          <a:p>
            <a:r>
              <a:rPr lang="en-US" sz="1800" dirty="0"/>
              <a:t>https://www.linkedin.com/in/sergioloureiro/</a:t>
            </a:r>
          </a:p>
        </p:txBody>
      </p:sp>
      <p:pic>
        <p:nvPicPr>
          <p:cNvPr id="6" name="Picture 5">
            <a:extLst>
              <a:ext uri="{FF2B5EF4-FFF2-40B4-BE49-F238E27FC236}">
                <a16:creationId xmlns:a16="http://schemas.microsoft.com/office/drawing/2014/main" id="{B4E3454C-5485-4BE1-C099-A547AD83B0D7}"/>
              </a:ext>
            </a:extLst>
          </p:cNvPr>
          <p:cNvPicPr>
            <a:picLocks noChangeAspect="1"/>
          </p:cNvPicPr>
          <p:nvPr/>
        </p:nvPicPr>
        <p:blipFill>
          <a:blip r:embed="rId2"/>
          <a:stretch>
            <a:fillRect/>
          </a:stretch>
        </p:blipFill>
        <p:spPr>
          <a:xfrm>
            <a:off x="6379235" y="-1"/>
            <a:ext cx="5494531" cy="7769487"/>
          </a:xfrm>
          <a:prstGeom prst="rect">
            <a:avLst/>
          </a:prstGeom>
        </p:spPr>
      </p:pic>
    </p:spTree>
    <p:extLst>
      <p:ext uri="{BB962C8B-B14F-4D97-AF65-F5344CB8AC3E}">
        <p14:creationId xmlns:p14="http://schemas.microsoft.com/office/powerpoint/2010/main" val="4144614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73A8-3633-99F2-FA48-CDCB6B3DA76E}"/>
              </a:ext>
            </a:extLst>
          </p:cNvPr>
          <p:cNvSpPr>
            <a:spLocks noGrp="1"/>
          </p:cNvSpPr>
          <p:nvPr>
            <p:ph type="ctrTitle"/>
          </p:nvPr>
        </p:nvSpPr>
        <p:spPr/>
        <p:txBody>
          <a:bodyPr/>
          <a:lstStyle/>
          <a:p>
            <a:r>
              <a:rPr lang="en-US" dirty="0"/>
              <a:t>References</a:t>
            </a:r>
          </a:p>
        </p:txBody>
      </p:sp>
      <p:sp>
        <p:nvSpPr>
          <p:cNvPr id="4" name="Text Placeholder 3">
            <a:extLst>
              <a:ext uri="{FF2B5EF4-FFF2-40B4-BE49-F238E27FC236}">
                <a16:creationId xmlns:a16="http://schemas.microsoft.com/office/drawing/2014/main" id="{03065BB2-216D-E979-82B2-E22D9B83CA5C}"/>
              </a:ext>
            </a:extLst>
          </p:cNvPr>
          <p:cNvSpPr>
            <a:spLocks noGrp="1"/>
          </p:cNvSpPr>
          <p:nvPr>
            <p:ph type="body" sz="quarter" idx="11"/>
          </p:nvPr>
        </p:nvSpPr>
        <p:spPr>
          <a:xfrm>
            <a:off x="435010" y="1271892"/>
            <a:ext cx="7376301" cy="3886200"/>
          </a:xfrm>
        </p:spPr>
        <p:txBody>
          <a:bodyPr>
            <a:noAutofit/>
          </a:bodyPr>
          <a:lstStyle/>
          <a:p>
            <a:r>
              <a:rPr lang="en-US" sz="1600" dirty="0"/>
              <a:t>Anthropic Detecting and Countering misuse of AI: </a:t>
            </a:r>
            <a:r>
              <a:rPr lang="en-US" sz="1600" dirty="0">
                <a:hlinkClick r:id="rId2"/>
              </a:rPr>
              <a:t>https://www.anthropic.com/news/detecting-countering-misuse-aug-2025</a:t>
            </a:r>
            <a:endParaRPr lang="en-US" sz="1600" dirty="0"/>
          </a:p>
          <a:p>
            <a:endParaRPr lang="en-US" sz="1600" dirty="0"/>
          </a:p>
          <a:p>
            <a:r>
              <a:rPr lang="en-US" sz="1600" dirty="0"/>
              <a:t>OWASP GenAI Security: </a:t>
            </a:r>
            <a:r>
              <a:rPr lang="en-US" sz="1600" dirty="0">
                <a:hlinkClick r:id="rId3"/>
              </a:rPr>
              <a:t>https://genai.owasp.org/</a:t>
            </a:r>
            <a:endParaRPr lang="en-US" sz="1600" dirty="0"/>
          </a:p>
          <a:p>
            <a:endParaRPr lang="en-US" sz="1600" dirty="0"/>
          </a:p>
          <a:p>
            <a:r>
              <a:rPr lang="en-US" sz="1600" dirty="0"/>
              <a:t>OWASP AI Exchange: </a:t>
            </a:r>
            <a:r>
              <a:rPr lang="en-US" sz="1600" dirty="0">
                <a:hlinkClick r:id="rId4"/>
              </a:rPr>
              <a:t>https://owaspai.org/docs/ai_security_overview/</a:t>
            </a:r>
            <a:endParaRPr lang="en-US" sz="1600" dirty="0"/>
          </a:p>
          <a:p>
            <a:endParaRPr lang="en-US" sz="1600" dirty="0"/>
          </a:p>
          <a:p>
            <a:r>
              <a:rPr lang="en-US" sz="1600" dirty="0"/>
              <a:t>CSA AI Safety: </a:t>
            </a:r>
            <a:r>
              <a:rPr lang="en-US" sz="1600" dirty="0">
                <a:hlinkClick r:id="rId5"/>
              </a:rPr>
              <a:t>https://cloudsecurityalliance.org/ai-safety-initiative</a:t>
            </a:r>
            <a:endParaRPr lang="en-US" sz="1600" dirty="0"/>
          </a:p>
          <a:p>
            <a:endParaRPr lang="en-US" sz="1600" dirty="0"/>
          </a:p>
          <a:p>
            <a:r>
              <a:rPr lang="en-US" sz="1600" dirty="0"/>
              <a:t>CSA MCP Security: </a:t>
            </a:r>
            <a:r>
              <a:rPr lang="en-US" sz="1600" dirty="0">
                <a:hlinkClick r:id="rId6"/>
              </a:rPr>
              <a:t>https://modelcontextprotocol-security.io/</a:t>
            </a:r>
            <a:endParaRPr lang="en-US" sz="1600" dirty="0"/>
          </a:p>
          <a:p>
            <a:endParaRPr lang="en-US" sz="1600" dirty="0"/>
          </a:p>
          <a:p>
            <a:r>
              <a:rPr lang="en-US" sz="1600" dirty="0"/>
              <a:t>MCP Servers collection: </a:t>
            </a:r>
            <a:r>
              <a:rPr lang="en-US" sz="1600" dirty="0">
                <a:hlinkClick r:id="rId7"/>
              </a:rPr>
              <a:t>https://mcpservers.org/</a:t>
            </a:r>
            <a:endParaRPr lang="en-US" sz="1600" dirty="0"/>
          </a:p>
          <a:p>
            <a:endParaRPr lang="en-US" sz="1600" dirty="0"/>
          </a:p>
          <a:p>
            <a:r>
              <a:rPr lang="en-US" sz="1600" dirty="0"/>
              <a:t>NIST AI RMF: </a:t>
            </a:r>
            <a:r>
              <a:rPr lang="en-US" sz="1600" dirty="0">
                <a:hlinkClick r:id="rId8"/>
              </a:rPr>
              <a:t>https://airc.nist.gov/airmf-resources/</a:t>
            </a:r>
            <a:endParaRPr lang="en-US" sz="1600" dirty="0"/>
          </a:p>
          <a:p>
            <a:endParaRPr lang="en-US" sz="1600" dirty="0"/>
          </a:p>
          <a:p>
            <a:r>
              <a:rPr lang="en-US" sz="1600" dirty="0"/>
              <a:t>Awesome AI Security collection of links:</a:t>
            </a:r>
            <a:endParaRPr lang="en-US" sz="1600" dirty="0">
              <a:hlinkClick r:id="rId9"/>
            </a:endParaRPr>
          </a:p>
          <a:p>
            <a:r>
              <a:rPr lang="en-US" sz="1600" dirty="0">
                <a:hlinkClick r:id="rId9"/>
              </a:rPr>
              <a:t>https://medium.com/ai-security-hub/awesome-ai-security-f82dc4a5d2e0</a:t>
            </a:r>
            <a:endParaRPr lang="en-US" sz="1600" dirty="0"/>
          </a:p>
          <a:p>
            <a:endParaRPr lang="en-US" sz="1600" dirty="0"/>
          </a:p>
          <a:p>
            <a:endParaRPr lang="en-US" sz="1600" dirty="0"/>
          </a:p>
        </p:txBody>
      </p:sp>
    </p:spTree>
    <p:extLst>
      <p:ext uri="{BB962C8B-B14F-4D97-AF65-F5344CB8AC3E}">
        <p14:creationId xmlns:p14="http://schemas.microsoft.com/office/powerpoint/2010/main" val="2809121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925FA-E7E7-AE71-E8B0-C108EDBF079F}"/>
            </a:ext>
          </a:extLst>
        </p:cNvPr>
        <p:cNvGrpSpPr/>
        <p:nvPr/>
      </p:nvGrpSpPr>
      <p:grpSpPr>
        <a:xfrm>
          <a:off x="0" y="0"/>
          <a:ext cx="0" cy="0"/>
          <a:chOff x="0" y="0"/>
          <a:chExt cx="0" cy="0"/>
        </a:xfrm>
      </p:grpSpPr>
      <p:pic>
        <p:nvPicPr>
          <p:cNvPr id="36" name="Picture Placeholder 4" descr="Close-up of stairs by escalator">
            <a:extLst>
              <a:ext uri="{FF2B5EF4-FFF2-40B4-BE49-F238E27FC236}">
                <a16:creationId xmlns:a16="http://schemas.microsoft.com/office/drawing/2014/main" id="{E29BC2AE-2782-9C44-3612-9AC0EADB1DD7}"/>
              </a:ext>
            </a:extLst>
          </p:cNvPr>
          <p:cNvPicPr>
            <a:picLocks noChangeAspect="1"/>
          </p:cNvPicPr>
          <p:nvPr/>
        </p:nvPicPr>
        <p:blipFill>
          <a:blip r:embed="rId3">
            <a:extLst>
              <a:ext uri="{28A0092B-C50C-407E-A947-70E740481C1C}">
                <a14:useLocalDpi xmlns:a14="http://schemas.microsoft.com/office/drawing/2010/main" val="0"/>
              </a:ext>
            </a:extLst>
          </a:blip>
          <a:srcRect t="6886" b="6886"/>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Dikdörtgen 33">
            <a:extLst>
              <a:ext uri="{FF2B5EF4-FFF2-40B4-BE49-F238E27FC236}">
                <a16:creationId xmlns:a16="http://schemas.microsoft.com/office/drawing/2014/main" id="{703DBAB1-3925-AB98-7DBD-47AA9A0608B5}"/>
              </a:ext>
            </a:extLst>
          </p:cNvPr>
          <p:cNvSpPr/>
          <p:nvPr/>
        </p:nvSpPr>
        <p:spPr>
          <a:xfrm>
            <a:off x="0" y="0"/>
            <a:ext cx="11536084" cy="6849602"/>
          </a:xfrm>
          <a:prstGeom prst="rect">
            <a:avLst/>
          </a:prstGeom>
          <a:solidFill>
            <a:srgbClr val="104E6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object 7">
            <a:extLst>
              <a:ext uri="{FF2B5EF4-FFF2-40B4-BE49-F238E27FC236}">
                <a16:creationId xmlns:a16="http://schemas.microsoft.com/office/drawing/2014/main" id="{DC69D7BC-7283-428B-85DB-E49E73305375}"/>
              </a:ext>
            </a:extLst>
          </p:cNvPr>
          <p:cNvPicPr/>
          <p:nvPr/>
        </p:nvPicPr>
        <p:blipFill>
          <a:blip r:embed="rId4" cstate="screen">
            <a:extLst>
              <a:ext uri="{28A0092B-C50C-407E-A947-70E740481C1C}">
                <a14:useLocalDpi xmlns:a14="http://schemas.microsoft.com/office/drawing/2010/main"/>
              </a:ext>
            </a:extLst>
          </a:blip>
          <a:stretch>
            <a:fillRect/>
          </a:stretch>
        </p:blipFill>
        <p:spPr>
          <a:xfrm>
            <a:off x="545828" y="535547"/>
            <a:ext cx="2625997" cy="550392"/>
          </a:xfrm>
          <a:prstGeom prst="rect">
            <a:avLst/>
          </a:prstGeom>
        </p:spPr>
      </p:pic>
      <p:grpSp>
        <p:nvGrpSpPr>
          <p:cNvPr id="16" name="Group 51">
            <a:extLst>
              <a:ext uri="{FF2B5EF4-FFF2-40B4-BE49-F238E27FC236}">
                <a16:creationId xmlns:a16="http://schemas.microsoft.com/office/drawing/2014/main" id="{C1002CE5-8AC1-3568-BE9C-DBC827316268}"/>
              </a:ext>
            </a:extLst>
          </p:cNvPr>
          <p:cNvGrpSpPr/>
          <p:nvPr/>
        </p:nvGrpSpPr>
        <p:grpSpPr>
          <a:xfrm>
            <a:off x="11562000" y="0"/>
            <a:ext cx="630000" cy="6858000"/>
            <a:chOff x="0" y="0"/>
            <a:chExt cx="630000" cy="6858000"/>
          </a:xfrm>
        </p:grpSpPr>
        <p:sp>
          <p:nvSpPr>
            <p:cNvPr id="17" name="Rectangle 52">
              <a:extLst>
                <a:ext uri="{FF2B5EF4-FFF2-40B4-BE49-F238E27FC236}">
                  <a16:creationId xmlns:a16="http://schemas.microsoft.com/office/drawing/2014/main" id="{EF07AC88-19CA-7D8C-28A7-294799B59A01}"/>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18" name="TextBox 53">
              <a:extLst>
                <a:ext uri="{FF2B5EF4-FFF2-40B4-BE49-F238E27FC236}">
                  <a16:creationId xmlns:a16="http://schemas.microsoft.com/office/drawing/2014/main" id="{87828E13-D120-A77F-BCA6-82BBE4816AAB}"/>
                </a:ext>
              </a:extLst>
            </p:cNvPr>
            <p:cNvSpPr txBox="1"/>
            <p:nvPr/>
          </p:nvSpPr>
          <p:spPr>
            <a:xfrm rot="5400000">
              <a:off x="-158047" y="1015133"/>
              <a:ext cx="946093" cy="27699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Outpost24</a:t>
              </a:r>
            </a:p>
          </p:txBody>
        </p:sp>
        <p:grpSp>
          <p:nvGrpSpPr>
            <p:cNvPr id="19" name="Group 54">
              <a:extLst>
                <a:ext uri="{FF2B5EF4-FFF2-40B4-BE49-F238E27FC236}">
                  <a16:creationId xmlns:a16="http://schemas.microsoft.com/office/drawing/2014/main" id="{B5A55E1E-5556-4C14-47E7-E0E8DF84936A}"/>
                </a:ext>
              </a:extLst>
            </p:cNvPr>
            <p:cNvGrpSpPr/>
            <p:nvPr/>
          </p:nvGrpSpPr>
          <p:grpSpPr>
            <a:xfrm>
              <a:off x="191719" y="5734874"/>
              <a:ext cx="246562" cy="1123126"/>
              <a:chOff x="211017" y="5715000"/>
              <a:chExt cx="246562" cy="1123126"/>
            </a:xfrm>
          </p:grpSpPr>
          <p:sp>
            <p:nvSpPr>
              <p:cNvPr id="20" name="Rectangle 60">
                <a:extLst>
                  <a:ext uri="{FF2B5EF4-FFF2-40B4-BE49-F238E27FC236}">
                    <a16:creationId xmlns:a16="http://schemas.microsoft.com/office/drawing/2014/main" id="{987C715E-24BA-4BEE-D5D5-EB69C4462F4C}"/>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1" name="Oval 20">
                <a:extLst>
                  <a:ext uri="{FF2B5EF4-FFF2-40B4-BE49-F238E27FC236}">
                    <a16:creationId xmlns:a16="http://schemas.microsoft.com/office/drawing/2014/main" id="{F58A8D76-9334-F782-9195-692A8014B29E}"/>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2" name="Arrow: Chevron 62">
                <a:extLst>
                  <a:ext uri="{FF2B5EF4-FFF2-40B4-BE49-F238E27FC236}">
                    <a16:creationId xmlns:a16="http://schemas.microsoft.com/office/drawing/2014/main" id="{BB28A965-B98E-F100-CF57-290DF13A1039}"/>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grpSp>
        <p:nvGrpSpPr>
          <p:cNvPr id="2" name="Grup 28">
            <a:extLst>
              <a:ext uri="{FF2B5EF4-FFF2-40B4-BE49-F238E27FC236}">
                <a16:creationId xmlns:a16="http://schemas.microsoft.com/office/drawing/2014/main" id="{1B783D7A-951B-DF68-911E-F0EC48CE6327}"/>
              </a:ext>
            </a:extLst>
          </p:cNvPr>
          <p:cNvGrpSpPr/>
          <p:nvPr/>
        </p:nvGrpSpPr>
        <p:grpSpPr>
          <a:xfrm>
            <a:off x="709687" y="2603428"/>
            <a:ext cx="647968" cy="647968"/>
            <a:chOff x="7332414" y="927244"/>
            <a:chExt cx="1654516" cy="1654516"/>
          </a:xfrm>
        </p:grpSpPr>
        <p:sp>
          <p:nvSpPr>
            <p:cNvPr id="3" name="Oval 2">
              <a:extLst>
                <a:ext uri="{FF2B5EF4-FFF2-40B4-BE49-F238E27FC236}">
                  <a16:creationId xmlns:a16="http://schemas.microsoft.com/office/drawing/2014/main" id="{2B314475-D290-14ED-802F-0666994F3D3B}"/>
                </a:ext>
              </a:extLst>
            </p:cNvPr>
            <p:cNvSpPr/>
            <p:nvPr/>
          </p:nvSpPr>
          <p:spPr>
            <a:xfrm>
              <a:off x="7332414" y="927244"/>
              <a:ext cx="1654516" cy="1654516"/>
            </a:xfrm>
            <a:prstGeom prst="ellipse">
              <a:avLst/>
            </a:prstGeom>
            <a:solidFill>
              <a:srgbClr val="F9A428">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08D4C8D-9647-EA38-8503-BF90CBE531ED}"/>
                </a:ext>
              </a:extLst>
            </p:cNvPr>
            <p:cNvSpPr/>
            <p:nvPr/>
          </p:nvSpPr>
          <p:spPr>
            <a:xfrm>
              <a:off x="7547966" y="1142796"/>
              <a:ext cx="1223412" cy="1223412"/>
            </a:xfrm>
            <a:prstGeom prst="ellipse">
              <a:avLst/>
            </a:prstGeom>
            <a:solidFill>
              <a:srgbClr val="F9A4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4883515-823E-8DE7-3E39-90A33EF577C9}"/>
              </a:ext>
            </a:extLst>
          </p:cNvPr>
          <p:cNvSpPr txBox="1"/>
          <p:nvPr/>
        </p:nvSpPr>
        <p:spPr>
          <a:xfrm>
            <a:off x="1442071" y="2763486"/>
            <a:ext cx="505273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Continuous Discovery</a:t>
            </a:r>
            <a:endParaRPr kumimoji="0" lang="en-US" sz="1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up 28">
            <a:extLst>
              <a:ext uri="{FF2B5EF4-FFF2-40B4-BE49-F238E27FC236}">
                <a16:creationId xmlns:a16="http://schemas.microsoft.com/office/drawing/2014/main" id="{F2816473-1B93-AF15-F107-125C1A920D77}"/>
              </a:ext>
            </a:extLst>
          </p:cNvPr>
          <p:cNvGrpSpPr/>
          <p:nvPr/>
        </p:nvGrpSpPr>
        <p:grpSpPr>
          <a:xfrm>
            <a:off x="709687" y="3420602"/>
            <a:ext cx="647968" cy="647968"/>
            <a:chOff x="7332414" y="927244"/>
            <a:chExt cx="1654516" cy="1654516"/>
          </a:xfrm>
        </p:grpSpPr>
        <p:sp>
          <p:nvSpPr>
            <p:cNvPr id="13" name="Oval 12">
              <a:extLst>
                <a:ext uri="{FF2B5EF4-FFF2-40B4-BE49-F238E27FC236}">
                  <a16:creationId xmlns:a16="http://schemas.microsoft.com/office/drawing/2014/main" id="{1CC7188D-3286-308E-18FA-327139A7D180}"/>
                </a:ext>
              </a:extLst>
            </p:cNvPr>
            <p:cNvSpPr/>
            <p:nvPr/>
          </p:nvSpPr>
          <p:spPr>
            <a:xfrm>
              <a:off x="7332414" y="927244"/>
              <a:ext cx="1654516" cy="1654516"/>
            </a:xfrm>
            <a:prstGeom prst="ellipse">
              <a:avLst/>
            </a:prstGeom>
            <a:solidFill>
              <a:srgbClr val="F9A428">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B33DA2B-3829-4013-4F3D-7D3E0F7E8F10}"/>
                </a:ext>
              </a:extLst>
            </p:cNvPr>
            <p:cNvSpPr/>
            <p:nvPr/>
          </p:nvSpPr>
          <p:spPr>
            <a:xfrm>
              <a:off x="7547966" y="1142796"/>
              <a:ext cx="1223412" cy="1223412"/>
            </a:xfrm>
            <a:prstGeom prst="ellipse">
              <a:avLst/>
            </a:prstGeom>
            <a:solidFill>
              <a:srgbClr val="F9A4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DF34EA62-EB64-86C4-8D90-A7042DCDB72D}"/>
              </a:ext>
            </a:extLst>
          </p:cNvPr>
          <p:cNvSpPr txBox="1"/>
          <p:nvPr/>
        </p:nvSpPr>
        <p:spPr>
          <a:xfrm>
            <a:off x="1442071" y="5209657"/>
            <a:ext cx="472914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If the numbers are right, plenty to do!</a:t>
            </a:r>
          </a:p>
        </p:txBody>
      </p:sp>
      <p:grpSp>
        <p:nvGrpSpPr>
          <p:cNvPr id="23" name="Grup 28">
            <a:extLst>
              <a:ext uri="{FF2B5EF4-FFF2-40B4-BE49-F238E27FC236}">
                <a16:creationId xmlns:a16="http://schemas.microsoft.com/office/drawing/2014/main" id="{DA4C0A57-2A0C-742A-D387-A4E1E6C0AB3E}"/>
              </a:ext>
            </a:extLst>
          </p:cNvPr>
          <p:cNvGrpSpPr/>
          <p:nvPr/>
        </p:nvGrpSpPr>
        <p:grpSpPr>
          <a:xfrm>
            <a:off x="709687" y="4237776"/>
            <a:ext cx="647968" cy="647968"/>
            <a:chOff x="7332414" y="927244"/>
            <a:chExt cx="1654516" cy="1654516"/>
          </a:xfrm>
        </p:grpSpPr>
        <p:sp>
          <p:nvSpPr>
            <p:cNvPr id="24" name="Oval 23">
              <a:extLst>
                <a:ext uri="{FF2B5EF4-FFF2-40B4-BE49-F238E27FC236}">
                  <a16:creationId xmlns:a16="http://schemas.microsoft.com/office/drawing/2014/main" id="{484B93C8-2EB8-5749-AD42-3EC1DDC251B8}"/>
                </a:ext>
              </a:extLst>
            </p:cNvPr>
            <p:cNvSpPr/>
            <p:nvPr/>
          </p:nvSpPr>
          <p:spPr>
            <a:xfrm>
              <a:off x="7332414" y="927244"/>
              <a:ext cx="1654516" cy="1654516"/>
            </a:xfrm>
            <a:prstGeom prst="ellipse">
              <a:avLst/>
            </a:prstGeom>
            <a:solidFill>
              <a:srgbClr val="F9A428">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2A12643B-4DB2-D0F7-D800-550C3E3F7C40}"/>
                </a:ext>
              </a:extLst>
            </p:cNvPr>
            <p:cNvSpPr/>
            <p:nvPr/>
          </p:nvSpPr>
          <p:spPr>
            <a:xfrm>
              <a:off x="7547966" y="1142796"/>
              <a:ext cx="1223412" cy="1223412"/>
            </a:xfrm>
            <a:prstGeom prst="ellipse">
              <a:avLst/>
            </a:prstGeom>
            <a:solidFill>
              <a:srgbClr val="F9A4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up 28">
            <a:extLst>
              <a:ext uri="{FF2B5EF4-FFF2-40B4-BE49-F238E27FC236}">
                <a16:creationId xmlns:a16="http://schemas.microsoft.com/office/drawing/2014/main" id="{547F02ED-4AFE-028C-33F7-3CE78F343742}"/>
              </a:ext>
            </a:extLst>
          </p:cNvPr>
          <p:cNvGrpSpPr/>
          <p:nvPr/>
        </p:nvGrpSpPr>
        <p:grpSpPr>
          <a:xfrm>
            <a:off x="709687" y="5054950"/>
            <a:ext cx="647968" cy="647968"/>
            <a:chOff x="7332414" y="927244"/>
            <a:chExt cx="1654516" cy="1654516"/>
          </a:xfrm>
        </p:grpSpPr>
        <p:sp>
          <p:nvSpPr>
            <p:cNvPr id="27" name="Oval 26">
              <a:extLst>
                <a:ext uri="{FF2B5EF4-FFF2-40B4-BE49-F238E27FC236}">
                  <a16:creationId xmlns:a16="http://schemas.microsoft.com/office/drawing/2014/main" id="{AB9A5810-595F-5E71-B625-2DF2B564DFCB}"/>
                </a:ext>
              </a:extLst>
            </p:cNvPr>
            <p:cNvSpPr/>
            <p:nvPr/>
          </p:nvSpPr>
          <p:spPr>
            <a:xfrm>
              <a:off x="7332414" y="927244"/>
              <a:ext cx="1654516" cy="1654516"/>
            </a:xfrm>
            <a:prstGeom prst="ellipse">
              <a:avLst/>
            </a:prstGeom>
            <a:solidFill>
              <a:srgbClr val="F9A428">
                <a:alpha val="493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54A9FA3-EA48-B775-5A0F-C2F23EB80504}"/>
                </a:ext>
              </a:extLst>
            </p:cNvPr>
            <p:cNvSpPr/>
            <p:nvPr/>
          </p:nvSpPr>
          <p:spPr>
            <a:xfrm>
              <a:off x="7547966" y="1142796"/>
              <a:ext cx="1223412" cy="1223412"/>
            </a:xfrm>
            <a:prstGeom prst="ellipse">
              <a:avLst/>
            </a:prstGeom>
            <a:solidFill>
              <a:srgbClr val="F9A4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6B73F4EB-9422-0F3A-C2D1-BCC00C9F63F2}"/>
              </a:ext>
            </a:extLst>
          </p:cNvPr>
          <p:cNvSpPr txBox="1"/>
          <p:nvPr/>
        </p:nvSpPr>
        <p:spPr>
          <a:xfrm>
            <a:off x="1442071" y="4373352"/>
            <a:ext cx="5294009" cy="369332"/>
          </a:xfrm>
          <a:prstGeom prst="rect">
            <a:avLst/>
          </a:prstGeom>
          <a:noFill/>
        </p:spPr>
        <p:txBody>
          <a:bodyPr wrap="square" lIns="91440" tIns="45720" rIns="91440" bIns="45720" anchor="t">
            <a:spAutoFit/>
          </a:bodyPr>
          <a:lstStyle/>
          <a:p>
            <a:pPr>
              <a:defRPr/>
            </a:pPr>
            <a:r>
              <a:rPr lang="en-US" dirty="0">
                <a:solidFill>
                  <a:schemeClr val="bg1"/>
                </a:solidFill>
              </a:rPr>
              <a:t>Go deeper for business-critical applications and data</a:t>
            </a:r>
          </a:p>
        </p:txBody>
      </p:sp>
      <p:pic>
        <p:nvPicPr>
          <p:cNvPr id="33" name="Graphic 32">
            <a:extLst>
              <a:ext uri="{FF2B5EF4-FFF2-40B4-BE49-F238E27FC236}">
                <a16:creationId xmlns:a16="http://schemas.microsoft.com/office/drawing/2014/main" id="{AAE98935-72AE-30EF-9AD5-F439C984A9D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3796" y="2777537"/>
            <a:ext cx="299750" cy="299750"/>
          </a:xfrm>
          <a:prstGeom prst="rect">
            <a:avLst/>
          </a:prstGeom>
        </p:spPr>
      </p:pic>
      <p:pic>
        <p:nvPicPr>
          <p:cNvPr id="34" name="Graphic 33">
            <a:extLst>
              <a:ext uri="{FF2B5EF4-FFF2-40B4-BE49-F238E27FC236}">
                <a16:creationId xmlns:a16="http://schemas.microsoft.com/office/drawing/2014/main" id="{CCA2BE3E-DE14-AB13-BA1E-D0A294DB04E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83796" y="3594711"/>
            <a:ext cx="299750" cy="299750"/>
          </a:xfrm>
          <a:prstGeom prst="rect">
            <a:avLst/>
          </a:prstGeom>
        </p:spPr>
      </p:pic>
      <p:pic>
        <p:nvPicPr>
          <p:cNvPr id="35" name="Graphic 34">
            <a:extLst>
              <a:ext uri="{FF2B5EF4-FFF2-40B4-BE49-F238E27FC236}">
                <a16:creationId xmlns:a16="http://schemas.microsoft.com/office/drawing/2014/main" id="{A85C8908-4113-A97B-2805-783BBFA75A7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1212" y="4429301"/>
            <a:ext cx="264919" cy="264919"/>
          </a:xfrm>
          <a:prstGeom prst="rect">
            <a:avLst/>
          </a:prstGeom>
        </p:spPr>
      </p:pic>
      <p:pic>
        <p:nvPicPr>
          <p:cNvPr id="38" name="Graphic 37">
            <a:extLst>
              <a:ext uri="{FF2B5EF4-FFF2-40B4-BE49-F238E27FC236}">
                <a16:creationId xmlns:a16="http://schemas.microsoft.com/office/drawing/2014/main" id="{23062127-0A8B-2B02-65A6-1543C13CC17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83796" y="5229059"/>
            <a:ext cx="299750" cy="299750"/>
          </a:xfrm>
          <a:prstGeom prst="rect">
            <a:avLst/>
          </a:prstGeom>
        </p:spPr>
      </p:pic>
      <p:sp>
        <p:nvSpPr>
          <p:cNvPr id="39" name="TextBox 38">
            <a:extLst>
              <a:ext uri="{FF2B5EF4-FFF2-40B4-BE49-F238E27FC236}">
                <a16:creationId xmlns:a16="http://schemas.microsoft.com/office/drawing/2014/main" id="{31F1C7ED-6675-C517-46AA-EE311233C4CF}"/>
              </a:ext>
            </a:extLst>
          </p:cNvPr>
          <p:cNvSpPr txBox="1"/>
          <p:nvPr/>
        </p:nvSpPr>
        <p:spPr>
          <a:xfrm>
            <a:off x="1442071" y="3575309"/>
            <a:ext cx="52219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Rapid Assessment and Prioritization</a:t>
            </a:r>
            <a:endParaRPr kumimoji="0" lang="en-US" sz="1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746AF91-1BF4-906A-FED4-91FF90FD7F8A}"/>
              </a:ext>
            </a:extLst>
          </p:cNvPr>
          <p:cNvSpPr txBox="1"/>
          <p:nvPr/>
        </p:nvSpPr>
        <p:spPr>
          <a:xfrm>
            <a:off x="599767" y="1497020"/>
            <a:ext cx="61486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One prompt away from a data breach or a data loss</a:t>
            </a:r>
            <a:endParaRPr kumimoji="0" lang="en-PK" sz="2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0CBF04AA-87E1-5664-35F0-719423A33C06}"/>
              </a:ext>
            </a:extLst>
          </p:cNvPr>
          <p:cNvPicPr>
            <a:picLocks noChangeAspect="1"/>
          </p:cNvPicPr>
          <p:nvPr/>
        </p:nvPicPr>
        <p:blipFill>
          <a:blip r:embed="rId13"/>
          <a:stretch>
            <a:fillRect/>
          </a:stretch>
        </p:blipFill>
        <p:spPr>
          <a:xfrm>
            <a:off x="7365520" y="0"/>
            <a:ext cx="4194020" cy="6858000"/>
          </a:xfrm>
          <a:prstGeom prst="rect">
            <a:avLst/>
          </a:prstGeom>
        </p:spPr>
      </p:pic>
    </p:spTree>
    <p:extLst>
      <p:ext uri="{BB962C8B-B14F-4D97-AF65-F5344CB8AC3E}">
        <p14:creationId xmlns:p14="http://schemas.microsoft.com/office/powerpoint/2010/main" val="393054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3DA5F-371E-B0A7-9D63-7DC77D398D3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B84E0EF-301A-4568-DB58-1EAE95CB0038}"/>
              </a:ext>
            </a:extLst>
          </p:cNvPr>
          <p:cNvPicPr>
            <a:picLocks noChangeAspect="1"/>
          </p:cNvPicPr>
          <p:nvPr/>
        </p:nvPicPr>
        <p:blipFill>
          <a:blip r:embed="rId3">
            <a:duotone>
              <a:prstClr val="black"/>
              <a:srgbClr val="18B2BA">
                <a:tint val="45000"/>
                <a:satMod val="400000"/>
              </a:srgbClr>
            </a:duotone>
          </a:blip>
          <a:srcRect t="12500" b="12500"/>
          <a:stretch/>
        </p:blipFill>
        <p:spPr>
          <a:xfrm>
            <a:off x="0" y="0"/>
            <a:ext cx="12192000" cy="6858000"/>
          </a:xfrm>
          <a:prstGeom prst="rect">
            <a:avLst/>
          </a:prstGeom>
        </p:spPr>
      </p:pic>
      <p:sp>
        <p:nvSpPr>
          <p:cNvPr id="7" name="Dikdörtgen 33">
            <a:extLst>
              <a:ext uri="{FF2B5EF4-FFF2-40B4-BE49-F238E27FC236}">
                <a16:creationId xmlns:a16="http://schemas.microsoft.com/office/drawing/2014/main" id="{971AD526-71C9-24E0-9423-537332A4354A}"/>
              </a:ext>
            </a:extLst>
          </p:cNvPr>
          <p:cNvSpPr/>
          <p:nvPr/>
        </p:nvSpPr>
        <p:spPr>
          <a:xfrm>
            <a:off x="0" y="0"/>
            <a:ext cx="12192000" cy="6858000"/>
          </a:xfrm>
          <a:prstGeom prst="rect">
            <a:avLst/>
          </a:prstGeom>
          <a:solidFill>
            <a:srgbClr val="104E6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object 7">
            <a:extLst>
              <a:ext uri="{FF2B5EF4-FFF2-40B4-BE49-F238E27FC236}">
                <a16:creationId xmlns:a16="http://schemas.microsoft.com/office/drawing/2014/main" id="{77642C2F-3024-D146-A449-5291A255BB3E}"/>
              </a:ext>
            </a:extLst>
          </p:cNvPr>
          <p:cNvPicPr/>
          <p:nvPr/>
        </p:nvPicPr>
        <p:blipFill>
          <a:blip r:embed="rId4" cstate="screen">
            <a:extLst>
              <a:ext uri="{28A0092B-C50C-407E-A947-70E740481C1C}">
                <a14:useLocalDpi xmlns:a14="http://schemas.microsoft.com/office/drawing/2010/main"/>
              </a:ext>
            </a:extLst>
          </a:blip>
          <a:stretch>
            <a:fillRect/>
          </a:stretch>
        </p:blipFill>
        <p:spPr>
          <a:xfrm>
            <a:off x="545828" y="535547"/>
            <a:ext cx="2625997" cy="550392"/>
          </a:xfrm>
          <a:prstGeom prst="rect">
            <a:avLst/>
          </a:prstGeom>
        </p:spPr>
      </p:pic>
      <p:sp>
        <p:nvSpPr>
          <p:cNvPr id="13" name="TextBox 12">
            <a:extLst>
              <a:ext uri="{FF2B5EF4-FFF2-40B4-BE49-F238E27FC236}">
                <a16:creationId xmlns:a16="http://schemas.microsoft.com/office/drawing/2014/main" id="{CEFDE146-C410-1A0B-854C-0B6C1C1CCD95}"/>
              </a:ext>
            </a:extLst>
          </p:cNvPr>
          <p:cNvSpPr txBox="1"/>
          <p:nvPr/>
        </p:nvSpPr>
        <p:spPr>
          <a:xfrm>
            <a:off x="545828" y="4430544"/>
            <a:ext cx="9305182" cy="1354217"/>
          </a:xfrm>
          <a:prstGeom prst="rect">
            <a:avLst/>
          </a:prstGeom>
          <a:noFill/>
        </p:spPr>
        <p:txBody>
          <a:bodyPr wrap="square">
            <a:spAutoFit/>
          </a:bodyPr>
          <a:lstStyle/>
          <a:p>
            <a:r>
              <a:rPr lang="en-US" sz="5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Thank you! </a:t>
            </a:r>
            <a:r>
              <a:rPr lang="en-US" sz="5400" b="1" dirty="0">
                <a:solidFill>
                  <a:srgbClr val="F9A428"/>
                </a:solidFill>
                <a:latin typeface="Open Sans" panose="020B0606030504020204" pitchFamily="34" charset="0"/>
                <a:ea typeface="Open Sans" panose="020B0606030504020204" pitchFamily="34" charset="0"/>
                <a:cs typeface="Open Sans" panose="020B0606030504020204" pitchFamily="34" charset="0"/>
              </a:rPr>
              <a:t>Q&amp;A?</a:t>
            </a:r>
            <a:endParaRPr lang="en-PK" sz="5400" b="1" dirty="0">
              <a:solidFill>
                <a:srgbClr val="F9A428"/>
              </a:solidFill>
              <a:latin typeface="Open Sans" panose="020B0606030504020204" pitchFamily="34" charset="0"/>
              <a:ea typeface="Open Sans" panose="020B0606030504020204" pitchFamily="34" charset="0"/>
              <a:cs typeface="Open Sans" panose="020B0606030504020204" pitchFamily="34" charset="0"/>
            </a:endParaRPr>
          </a:p>
          <a:p>
            <a:r>
              <a:rPr lang="en-US" sz="28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Follow me </a:t>
            </a:r>
            <a:r>
              <a:rPr lang="en-US" sz="28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@secludit </a:t>
            </a:r>
            <a:endParaRPr lang="en-US" sz="2800" b="1" dirty="0">
              <a:solidFill>
                <a:srgbClr val="F9A42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54">
            <a:extLst>
              <a:ext uri="{FF2B5EF4-FFF2-40B4-BE49-F238E27FC236}">
                <a16:creationId xmlns:a16="http://schemas.microsoft.com/office/drawing/2014/main" id="{CB52A715-701F-36EC-2DD8-9E595A879316}"/>
              </a:ext>
            </a:extLst>
          </p:cNvPr>
          <p:cNvGrpSpPr/>
          <p:nvPr/>
        </p:nvGrpSpPr>
        <p:grpSpPr>
          <a:xfrm>
            <a:off x="11646172" y="5472893"/>
            <a:ext cx="246562" cy="1123126"/>
            <a:chOff x="211017" y="5715000"/>
            <a:chExt cx="246562" cy="1123126"/>
          </a:xfrm>
        </p:grpSpPr>
        <p:sp>
          <p:nvSpPr>
            <p:cNvPr id="18" name="Rectangle 60">
              <a:extLst>
                <a:ext uri="{FF2B5EF4-FFF2-40B4-BE49-F238E27FC236}">
                  <a16:creationId xmlns:a16="http://schemas.microsoft.com/office/drawing/2014/main" id="{0E4891B4-762A-1A03-D1C9-7FE933CF4C21}"/>
                </a:ext>
              </a:extLst>
            </p:cNvPr>
            <p:cNvSpPr/>
            <p:nvPr/>
          </p:nvSpPr>
          <p:spPr>
            <a:xfrm>
              <a:off x="312419" y="5849174"/>
              <a:ext cx="45719" cy="988952"/>
            </a:xfrm>
            <a:prstGeom prst="rect">
              <a:avLst/>
            </a:prstGeom>
            <a:gradFill>
              <a:gsLst>
                <a:gs pos="0">
                  <a:srgbClr val="1AC0C7">
                    <a:alpha val="0"/>
                  </a:srgbClr>
                </a:gs>
                <a:gs pos="100000">
                  <a:srgbClr val="1AC0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19" name="Oval 18">
              <a:extLst>
                <a:ext uri="{FF2B5EF4-FFF2-40B4-BE49-F238E27FC236}">
                  <a16:creationId xmlns:a16="http://schemas.microsoft.com/office/drawing/2014/main" id="{06A85E1E-1124-7372-5D39-2062EFD0AC1A}"/>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0" name="Arrow: Chevron 62">
              <a:extLst>
                <a:ext uri="{FF2B5EF4-FFF2-40B4-BE49-F238E27FC236}">
                  <a16:creationId xmlns:a16="http://schemas.microsoft.com/office/drawing/2014/main" id="{A3C8F600-12EE-7BBC-1323-C5FE0CE73788}"/>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spTree>
    <p:extLst>
      <p:ext uri="{BB962C8B-B14F-4D97-AF65-F5344CB8AC3E}">
        <p14:creationId xmlns:p14="http://schemas.microsoft.com/office/powerpoint/2010/main" val="512370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48AFC-0F20-BF60-CF5B-8BDBBC143611}"/>
            </a:ext>
          </a:extLst>
        </p:cNvPr>
        <p:cNvGrpSpPr/>
        <p:nvPr/>
      </p:nvGrpSpPr>
      <p:grpSpPr>
        <a:xfrm>
          <a:off x="0" y="0"/>
          <a:ext cx="0" cy="0"/>
          <a:chOff x="0" y="0"/>
          <a:chExt cx="0" cy="0"/>
        </a:xfrm>
      </p:grpSpPr>
      <p:sp>
        <p:nvSpPr>
          <p:cNvPr id="26" name="Text Placeholder 5">
            <a:extLst>
              <a:ext uri="{FF2B5EF4-FFF2-40B4-BE49-F238E27FC236}">
                <a16:creationId xmlns:a16="http://schemas.microsoft.com/office/drawing/2014/main" id="{5ABE36CC-A51A-8D50-7EE7-1E8AAAE934E5}"/>
              </a:ext>
            </a:extLst>
          </p:cNvPr>
          <p:cNvSpPr txBox="1">
            <a:spLocks/>
          </p:cNvSpPr>
          <p:nvPr/>
        </p:nvSpPr>
        <p:spPr>
          <a:xfrm>
            <a:off x="594875" y="2694563"/>
            <a:ext cx="1479227" cy="425970"/>
          </a:xfrm>
          <a:prstGeom prst="rect">
            <a:avLst/>
          </a:prstGeom>
        </p:spPr>
        <p:txBody>
          <a:bodyPr lIns="91440" tIns="45720" rIns="91440" bIns="45720" anchor="t">
            <a:noAutofit/>
          </a:bodyPr>
          <a:lstStyle>
            <a:lvl1pPr marL="0" eaLnBrk="1" hangingPunct="1">
              <a:defRPr u="none">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b="1" kern="0"/>
              <a:t>3000</a:t>
            </a:r>
            <a:r>
              <a:rPr lang="en-ES" sz="3000" b="1" kern="0"/>
              <a:t>+</a:t>
            </a:r>
            <a:endParaRPr lang="en-US" sz="3000" b="1" kern="0">
              <a:ea typeface="Calibri"/>
              <a:cs typeface="Calibri"/>
            </a:endParaRPr>
          </a:p>
        </p:txBody>
      </p:sp>
      <p:sp>
        <p:nvSpPr>
          <p:cNvPr id="30" name="Text Placeholder 7">
            <a:extLst>
              <a:ext uri="{FF2B5EF4-FFF2-40B4-BE49-F238E27FC236}">
                <a16:creationId xmlns:a16="http://schemas.microsoft.com/office/drawing/2014/main" id="{412B33AE-5A41-0AEA-9DA7-9D6735FFBA3C}"/>
              </a:ext>
            </a:extLst>
          </p:cNvPr>
          <p:cNvSpPr txBox="1">
            <a:spLocks/>
          </p:cNvSpPr>
          <p:nvPr/>
        </p:nvSpPr>
        <p:spPr>
          <a:xfrm>
            <a:off x="808524" y="3405522"/>
            <a:ext cx="2492375" cy="359734"/>
          </a:xfrm>
          <a:prstGeom prst="rect">
            <a:avLst/>
          </a:prstGeom>
        </p:spPr>
        <p:txBody>
          <a:bodyPr>
            <a:normAutofit lnSpcReduction="10000"/>
          </a:bodyPr>
          <a:lstStyle>
            <a:lvl1pPr marL="0" eaLnBrk="1" hangingPunct="1">
              <a:defRPr u="none">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a:solidFill>
                  <a:sysClr val="windowText" lastClr="000000"/>
                </a:solidFill>
              </a:rPr>
              <a:t> </a:t>
            </a:r>
          </a:p>
        </p:txBody>
      </p:sp>
      <p:sp>
        <p:nvSpPr>
          <p:cNvPr id="34" name="Text Placeholder 2">
            <a:extLst>
              <a:ext uri="{FF2B5EF4-FFF2-40B4-BE49-F238E27FC236}">
                <a16:creationId xmlns:a16="http://schemas.microsoft.com/office/drawing/2014/main" id="{AC800299-032C-0249-C7F2-2E5D00764A03}"/>
              </a:ext>
            </a:extLst>
          </p:cNvPr>
          <p:cNvSpPr txBox="1">
            <a:spLocks/>
          </p:cNvSpPr>
          <p:nvPr/>
        </p:nvSpPr>
        <p:spPr>
          <a:xfrm>
            <a:off x="647784" y="4845823"/>
            <a:ext cx="1168400" cy="425970"/>
          </a:xfrm>
          <a:prstGeom prst="rect">
            <a:avLst/>
          </a:prstGeom>
        </p:spPr>
        <p:txBody>
          <a:bodyPr lIns="91440" tIns="45720" rIns="91440" bIns="45720" anchor="t">
            <a:noAutofit/>
          </a:bodyPr>
          <a:lstStyle>
            <a:lvl1pPr marL="0" eaLnBrk="1" hangingPunct="1">
              <a:defRPr sz="2400" b="1" u="none" baseline="0">
                <a:solidFill>
                  <a:srgbClr val="134A64"/>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kern="0"/>
              <a:t>2001</a:t>
            </a:r>
            <a:endParaRPr lang="en-US" sz="3000" kern="0">
              <a:ea typeface="Calibri"/>
              <a:cs typeface="Calibri"/>
            </a:endParaRPr>
          </a:p>
        </p:txBody>
      </p:sp>
      <p:sp>
        <p:nvSpPr>
          <p:cNvPr id="40" name="Text Placeholder 6">
            <a:extLst>
              <a:ext uri="{FF2B5EF4-FFF2-40B4-BE49-F238E27FC236}">
                <a16:creationId xmlns:a16="http://schemas.microsoft.com/office/drawing/2014/main" id="{F444D2E0-4FB3-F508-A846-4AB4BC09B6C1}"/>
              </a:ext>
            </a:extLst>
          </p:cNvPr>
          <p:cNvSpPr txBox="1">
            <a:spLocks/>
          </p:cNvSpPr>
          <p:nvPr/>
        </p:nvSpPr>
        <p:spPr>
          <a:xfrm>
            <a:off x="637907" y="5341489"/>
            <a:ext cx="1282350" cy="1086051"/>
          </a:xfrm>
          <a:prstGeom prst="rect">
            <a:avLst/>
          </a:prstGeom>
        </p:spPr>
        <p:txBody>
          <a:bodyPr lIns="91440" tIns="45720" rIns="91440" bIns="45720" anchor="t">
            <a:noAutofit/>
          </a:bodyPr>
          <a:lstStyle>
            <a:lvl1pPr marL="0" eaLnBrk="1" hangingPunct="1">
              <a:defRPr sz="2000" u="none" baseline="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200" kern="0"/>
              <a:t>Founding year. Experienced.</a:t>
            </a:r>
          </a:p>
          <a:p>
            <a:r>
              <a:rPr lang="en-GB" sz="1200" kern="0"/>
              <a:t>Here to stay.</a:t>
            </a:r>
          </a:p>
        </p:txBody>
      </p:sp>
      <p:sp>
        <p:nvSpPr>
          <p:cNvPr id="2" name="Text Placeholder 6">
            <a:extLst>
              <a:ext uri="{FF2B5EF4-FFF2-40B4-BE49-F238E27FC236}">
                <a16:creationId xmlns:a16="http://schemas.microsoft.com/office/drawing/2014/main" id="{427E7060-FA34-1BDC-81BC-0D2FC19CEFFD}"/>
              </a:ext>
            </a:extLst>
          </p:cNvPr>
          <p:cNvSpPr txBox="1">
            <a:spLocks/>
          </p:cNvSpPr>
          <p:nvPr/>
        </p:nvSpPr>
        <p:spPr>
          <a:xfrm>
            <a:off x="594875" y="3178870"/>
            <a:ext cx="1688721" cy="266268"/>
          </a:xfrm>
          <a:prstGeom prst="rect">
            <a:avLst/>
          </a:prstGeom>
        </p:spPr>
        <p:txBody>
          <a:bodyPr>
            <a:noAutofit/>
          </a:bodyPr>
          <a:lstStyle>
            <a:lvl1pPr marL="0" eaLnBrk="1" hangingPunct="1">
              <a:defRPr sz="2000" u="none" baseline="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200" kern="0"/>
              <a:t>Customers in 80+ countries</a:t>
            </a:r>
          </a:p>
        </p:txBody>
      </p:sp>
      <p:sp>
        <p:nvSpPr>
          <p:cNvPr id="4" name="Text Placeholder 8">
            <a:extLst>
              <a:ext uri="{FF2B5EF4-FFF2-40B4-BE49-F238E27FC236}">
                <a16:creationId xmlns:a16="http://schemas.microsoft.com/office/drawing/2014/main" id="{6E3F9B22-FA5F-B204-B36F-4920C58A7551}"/>
              </a:ext>
            </a:extLst>
          </p:cNvPr>
          <p:cNvSpPr txBox="1">
            <a:spLocks/>
          </p:cNvSpPr>
          <p:nvPr/>
        </p:nvSpPr>
        <p:spPr>
          <a:xfrm>
            <a:off x="2716699" y="2679853"/>
            <a:ext cx="1168400" cy="435832"/>
          </a:xfrm>
          <a:prstGeom prst="rect">
            <a:avLst/>
          </a:prstGeom>
        </p:spPr>
        <p:txBody>
          <a:bodyPr lIns="91440" tIns="45720" rIns="91440" bIns="45720" anchor="t">
            <a:noAutofit/>
          </a:bodyPr>
          <a:lstStyle>
            <a:lvl1pPr marL="0" eaLnBrk="1" hangingPunct="1">
              <a:defRPr sz="2400" b="1" u="none" baseline="0">
                <a:solidFill>
                  <a:srgbClr val="134A64"/>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000" kern="0"/>
              <a:t>96%</a:t>
            </a:r>
            <a:endParaRPr lang="en-US" sz="3000" kern="0">
              <a:highlight>
                <a:srgbClr val="FFFF00"/>
              </a:highlight>
              <a:ea typeface="Calibri"/>
              <a:cs typeface="Calibri"/>
            </a:endParaRPr>
          </a:p>
        </p:txBody>
      </p:sp>
      <p:sp>
        <p:nvSpPr>
          <p:cNvPr id="7" name="Text Placeholder 9">
            <a:extLst>
              <a:ext uri="{FF2B5EF4-FFF2-40B4-BE49-F238E27FC236}">
                <a16:creationId xmlns:a16="http://schemas.microsoft.com/office/drawing/2014/main" id="{395F7270-842A-A6B6-21E8-BBB42280206D}"/>
              </a:ext>
            </a:extLst>
          </p:cNvPr>
          <p:cNvSpPr txBox="1">
            <a:spLocks/>
          </p:cNvSpPr>
          <p:nvPr/>
        </p:nvSpPr>
        <p:spPr>
          <a:xfrm>
            <a:off x="2712640" y="3118764"/>
            <a:ext cx="2118451" cy="903827"/>
          </a:xfrm>
          <a:prstGeom prst="rect">
            <a:avLst/>
          </a:prstGeom>
        </p:spPr>
        <p:txBody>
          <a:bodyPr>
            <a:noAutofit/>
          </a:bodyPr>
          <a:lstStyle>
            <a:lvl1pPr marL="0" eaLnBrk="1" hangingPunct="1">
              <a:defRPr sz="2000" u="none" baseline="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200">
                <a:solidFill>
                  <a:schemeClr val="tx1"/>
                </a:solidFill>
                <a:cs typeface="Calibri" panose="020F0502020204030204" pitchFamily="34" charset="0"/>
              </a:rPr>
              <a:t>Customers reported having a better view of cybersecurity risk after using Outpost24</a:t>
            </a:r>
          </a:p>
        </p:txBody>
      </p:sp>
      <p:cxnSp>
        <p:nvCxnSpPr>
          <p:cNvPr id="21" name="Straight Connector 20">
            <a:extLst>
              <a:ext uri="{FF2B5EF4-FFF2-40B4-BE49-F238E27FC236}">
                <a16:creationId xmlns:a16="http://schemas.microsoft.com/office/drawing/2014/main" id="{15F0BEA6-78C1-6A04-D75C-ACE02432D4D6}"/>
              </a:ext>
            </a:extLst>
          </p:cNvPr>
          <p:cNvCxnSpPr>
            <a:cxnSpLocks/>
          </p:cNvCxnSpPr>
          <p:nvPr/>
        </p:nvCxnSpPr>
        <p:spPr>
          <a:xfrm>
            <a:off x="745580" y="4089843"/>
            <a:ext cx="542206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32157DA-7ED5-C560-4BC7-CA502048B8C2}"/>
              </a:ext>
            </a:extLst>
          </p:cNvPr>
          <p:cNvSpPr txBox="1">
            <a:spLocks/>
          </p:cNvSpPr>
          <p:nvPr/>
        </p:nvSpPr>
        <p:spPr>
          <a:xfrm>
            <a:off x="4746251" y="5271925"/>
            <a:ext cx="1763157" cy="959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058"/>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058"/>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058"/>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058"/>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058"/>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a:solidFill>
                  <a:schemeClr val="tx1"/>
                </a:solidFill>
                <a:cs typeface="Calibri" panose="020F0502020204030204" pitchFamily="34" charset="0"/>
              </a:rPr>
              <a:t>Customers are satisfied with Outpost24’s ease of use and technical support</a:t>
            </a:r>
          </a:p>
        </p:txBody>
      </p:sp>
      <p:sp>
        <p:nvSpPr>
          <p:cNvPr id="18" name="Text Placeholder 5">
            <a:extLst>
              <a:ext uri="{FF2B5EF4-FFF2-40B4-BE49-F238E27FC236}">
                <a16:creationId xmlns:a16="http://schemas.microsoft.com/office/drawing/2014/main" id="{47070F68-EF98-E3F8-7B9E-46757453A3CB}"/>
              </a:ext>
            </a:extLst>
          </p:cNvPr>
          <p:cNvSpPr txBox="1">
            <a:spLocks/>
          </p:cNvSpPr>
          <p:nvPr/>
        </p:nvSpPr>
        <p:spPr>
          <a:xfrm>
            <a:off x="4746251" y="4787469"/>
            <a:ext cx="1421392" cy="523750"/>
          </a:xfrm>
          <a:prstGeom prst="rect">
            <a:avLst/>
          </a:prstGeom>
        </p:spPr>
        <p:txBody>
          <a:bodyPr/>
          <a:lstStyle>
            <a:lvl1pPr marL="0">
              <a:defRPr u="none">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3000" b="1">
                <a:solidFill>
                  <a:schemeClr val="tx1"/>
                </a:solidFill>
                <a:cs typeface="Calibri" panose="020F0502020204030204" pitchFamily="34" charset="0"/>
              </a:rPr>
              <a:t>100%</a:t>
            </a:r>
          </a:p>
        </p:txBody>
      </p:sp>
      <p:sp>
        <p:nvSpPr>
          <p:cNvPr id="25" name="Title 2">
            <a:extLst>
              <a:ext uri="{FF2B5EF4-FFF2-40B4-BE49-F238E27FC236}">
                <a16:creationId xmlns:a16="http://schemas.microsoft.com/office/drawing/2014/main" id="{243E231E-4C3F-3C36-DE46-17EDE4B29D8F}"/>
              </a:ext>
            </a:extLst>
          </p:cNvPr>
          <p:cNvSpPr txBox="1">
            <a:spLocks/>
          </p:cNvSpPr>
          <p:nvPr/>
        </p:nvSpPr>
        <p:spPr>
          <a:xfrm>
            <a:off x="594875" y="452980"/>
            <a:ext cx="7927889" cy="589280"/>
          </a:xfrm>
          <a:prstGeom prst="rect">
            <a:avLst/>
          </a:prstGeom>
        </p:spPr>
        <p:txBody>
          <a:bodyPr wrap="square" lIns="0" tIns="0" rIns="0" bIns="0" anchor="t">
            <a:normAutofit/>
          </a:bodyPr>
          <a:lstStyle>
            <a:lvl1pPr eaLnBrk="1" fontAlgn="b" hangingPunct="1">
              <a:defRPr sz="3700" b="0" i="0">
                <a:solidFill>
                  <a:srgbClr val="2BC0C5"/>
                </a:solidFill>
                <a:latin typeface="Calibri"/>
                <a:ea typeface="+mj-ea"/>
                <a:cs typeface="Calibri"/>
              </a:defRPr>
            </a:lvl1pPr>
          </a:lstStyle>
          <a:p>
            <a:r>
              <a:rPr lang="en-US" b="1" kern="0">
                <a:solidFill>
                  <a:schemeClr val="tx1"/>
                </a:solidFill>
                <a:latin typeface="+mj-lt"/>
              </a:rPr>
              <a:t>Outpost24 at a Glance</a:t>
            </a:r>
            <a:endParaRPr lang="en-US" b="1" kern="0">
              <a:solidFill>
                <a:schemeClr val="tx1"/>
              </a:solidFill>
              <a:latin typeface="+mj-lt"/>
              <a:ea typeface="Open Sans"/>
            </a:endParaRPr>
          </a:p>
        </p:txBody>
      </p:sp>
      <p:sp>
        <p:nvSpPr>
          <p:cNvPr id="28" name="Text Placeholder 6">
            <a:extLst>
              <a:ext uri="{FF2B5EF4-FFF2-40B4-BE49-F238E27FC236}">
                <a16:creationId xmlns:a16="http://schemas.microsoft.com/office/drawing/2014/main" id="{D3674AF8-05FB-81E3-6FD0-61806505DC30}"/>
              </a:ext>
            </a:extLst>
          </p:cNvPr>
          <p:cNvSpPr txBox="1">
            <a:spLocks/>
          </p:cNvSpPr>
          <p:nvPr/>
        </p:nvSpPr>
        <p:spPr>
          <a:xfrm>
            <a:off x="594875" y="1042260"/>
            <a:ext cx="5971244" cy="1007078"/>
          </a:xfrm>
          <a:prstGeom prst="rect">
            <a:avLst/>
          </a:prstGeom>
        </p:spPr>
        <p:txBody>
          <a:bodyPr lIns="91440" tIns="45720" rIns="91440" bIns="45720" anchor="t">
            <a:noAutofit/>
          </a:bodyPr>
          <a:lstStyle>
            <a:lvl1pPr marL="0" eaLnBrk="1" hangingPunct="1">
              <a:defRPr sz="2000" u="none" baseline="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800" kern="0"/>
              <a:t>Global cyber security leader, made in Sweden.</a:t>
            </a:r>
          </a:p>
          <a:p>
            <a:r>
              <a:rPr lang="en-GB" sz="1800" kern="0"/>
              <a:t>Offering proactive and detection-based cyber </a:t>
            </a:r>
            <a:br>
              <a:rPr lang="en-GB" sz="1800" kern="0"/>
            </a:br>
            <a:r>
              <a:rPr lang="en-GB" sz="1800" kern="0"/>
              <a:t>analytics solutions. </a:t>
            </a:r>
            <a:endParaRPr lang="en-GB" sz="1800" kern="0">
              <a:ea typeface="Open Sans"/>
              <a:cs typeface="Open Sans"/>
            </a:endParaRPr>
          </a:p>
        </p:txBody>
      </p:sp>
      <p:sp>
        <p:nvSpPr>
          <p:cNvPr id="6" name="Text Placeholder 8">
            <a:extLst>
              <a:ext uri="{FF2B5EF4-FFF2-40B4-BE49-F238E27FC236}">
                <a16:creationId xmlns:a16="http://schemas.microsoft.com/office/drawing/2014/main" id="{6F932478-54DE-983D-4526-84292806B66C}"/>
              </a:ext>
            </a:extLst>
          </p:cNvPr>
          <p:cNvSpPr txBox="1">
            <a:spLocks/>
          </p:cNvSpPr>
          <p:nvPr/>
        </p:nvSpPr>
        <p:spPr>
          <a:xfrm>
            <a:off x="4830307" y="2652580"/>
            <a:ext cx="1168400" cy="435832"/>
          </a:xfrm>
          <a:prstGeom prst="rect">
            <a:avLst/>
          </a:prstGeom>
        </p:spPr>
        <p:txBody>
          <a:bodyPr lIns="91440" tIns="45720" rIns="91440" bIns="45720" anchor="t">
            <a:noAutofit/>
          </a:bodyPr>
          <a:lstStyle>
            <a:lvl1pPr marL="0" eaLnBrk="1" hangingPunct="1">
              <a:defRPr sz="2400" b="1" u="none" baseline="0">
                <a:solidFill>
                  <a:srgbClr val="134A64"/>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000" kern="0"/>
              <a:t>58</a:t>
            </a:r>
            <a:endParaRPr lang="en-US" sz="3000" kern="0">
              <a:highlight>
                <a:srgbClr val="FFFF00"/>
              </a:highlight>
              <a:ea typeface="Calibri"/>
              <a:cs typeface="Calibri"/>
            </a:endParaRPr>
          </a:p>
        </p:txBody>
      </p:sp>
      <p:sp>
        <p:nvSpPr>
          <p:cNvPr id="8" name="Text Placeholder 9">
            <a:extLst>
              <a:ext uri="{FF2B5EF4-FFF2-40B4-BE49-F238E27FC236}">
                <a16:creationId xmlns:a16="http://schemas.microsoft.com/office/drawing/2014/main" id="{38494929-480F-4346-A544-918D3BB01545}"/>
              </a:ext>
            </a:extLst>
          </p:cNvPr>
          <p:cNvSpPr txBox="1">
            <a:spLocks/>
          </p:cNvSpPr>
          <p:nvPr/>
        </p:nvSpPr>
        <p:spPr>
          <a:xfrm>
            <a:off x="4826249" y="3091491"/>
            <a:ext cx="1466102" cy="903827"/>
          </a:xfrm>
          <a:prstGeom prst="rect">
            <a:avLst/>
          </a:prstGeom>
        </p:spPr>
        <p:txBody>
          <a:bodyPr>
            <a:noAutofit/>
          </a:bodyPr>
          <a:lstStyle>
            <a:lvl1pPr marL="0" eaLnBrk="1" hangingPunct="1">
              <a:defRPr sz="2000" u="none" baseline="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200">
                <a:cs typeface="Calibri" panose="020F0502020204030204" pitchFamily="34" charset="0"/>
              </a:rPr>
              <a:t>Fortune 500 companies</a:t>
            </a:r>
            <a:endParaRPr lang="en-GB" sz="1200">
              <a:solidFill>
                <a:schemeClr val="tx1"/>
              </a:solidFill>
              <a:cs typeface="Calibri" panose="020F0502020204030204" pitchFamily="34" charset="0"/>
            </a:endParaRPr>
          </a:p>
        </p:txBody>
      </p:sp>
      <p:pic>
        <p:nvPicPr>
          <p:cNvPr id="37" name="Graphic 36">
            <a:extLst>
              <a:ext uri="{FF2B5EF4-FFF2-40B4-BE49-F238E27FC236}">
                <a16:creationId xmlns:a16="http://schemas.microsoft.com/office/drawing/2014/main" id="{ED4BA783-6C7B-442C-F2A6-2D06DF8DE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784" y="2218153"/>
            <a:ext cx="438149" cy="438149"/>
          </a:xfrm>
          <a:prstGeom prst="rect">
            <a:avLst/>
          </a:prstGeom>
        </p:spPr>
      </p:pic>
      <p:pic>
        <p:nvPicPr>
          <p:cNvPr id="38" name="Graphic 37">
            <a:extLst>
              <a:ext uri="{FF2B5EF4-FFF2-40B4-BE49-F238E27FC236}">
                <a16:creationId xmlns:a16="http://schemas.microsoft.com/office/drawing/2014/main" id="{D67D9ECB-4922-53D8-9A2A-3FF7A66F33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6854" y="2218153"/>
            <a:ext cx="358485" cy="438149"/>
          </a:xfrm>
          <a:prstGeom prst="rect">
            <a:avLst/>
          </a:prstGeom>
        </p:spPr>
      </p:pic>
      <p:pic>
        <p:nvPicPr>
          <p:cNvPr id="43" name="Graphic 42">
            <a:extLst>
              <a:ext uri="{FF2B5EF4-FFF2-40B4-BE49-F238E27FC236}">
                <a16:creationId xmlns:a16="http://schemas.microsoft.com/office/drawing/2014/main" id="{0D2A7755-EC22-FA16-FF23-D2CB445434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580" y="4337978"/>
            <a:ext cx="358486" cy="438150"/>
          </a:xfrm>
          <a:prstGeom prst="rect">
            <a:avLst/>
          </a:prstGeom>
        </p:spPr>
      </p:pic>
      <p:pic>
        <p:nvPicPr>
          <p:cNvPr id="45" name="Graphic 44">
            <a:extLst>
              <a:ext uri="{FF2B5EF4-FFF2-40B4-BE49-F238E27FC236}">
                <a16:creationId xmlns:a16="http://schemas.microsoft.com/office/drawing/2014/main" id="{B42271E5-9ED9-17A3-34F1-4902937DB2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69755" y="4337978"/>
            <a:ext cx="471772" cy="428883"/>
          </a:xfrm>
          <a:prstGeom prst="rect">
            <a:avLst/>
          </a:prstGeom>
        </p:spPr>
      </p:pic>
      <p:pic>
        <p:nvPicPr>
          <p:cNvPr id="47" name="Graphic 46">
            <a:extLst>
              <a:ext uri="{FF2B5EF4-FFF2-40B4-BE49-F238E27FC236}">
                <a16:creationId xmlns:a16="http://schemas.microsoft.com/office/drawing/2014/main" id="{EA4CD4A2-0B6F-81F8-586D-1C24CF7F3C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59013" y="4337978"/>
            <a:ext cx="400050" cy="440055"/>
          </a:xfrm>
          <a:prstGeom prst="rect">
            <a:avLst/>
          </a:prstGeom>
        </p:spPr>
      </p:pic>
      <p:pic>
        <p:nvPicPr>
          <p:cNvPr id="49" name="Graphic 48">
            <a:extLst>
              <a:ext uri="{FF2B5EF4-FFF2-40B4-BE49-F238E27FC236}">
                <a16:creationId xmlns:a16="http://schemas.microsoft.com/office/drawing/2014/main" id="{1B9B4EBA-43DB-E492-FBA4-6D6F2AEC467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30901" y="2205484"/>
            <a:ext cx="449924" cy="449924"/>
          </a:xfrm>
          <a:prstGeom prst="rect">
            <a:avLst/>
          </a:prstGeom>
        </p:spPr>
      </p:pic>
      <p:pic>
        <p:nvPicPr>
          <p:cNvPr id="57" name="Picture 56">
            <a:extLst>
              <a:ext uri="{FF2B5EF4-FFF2-40B4-BE49-F238E27FC236}">
                <a16:creationId xmlns:a16="http://schemas.microsoft.com/office/drawing/2014/main" id="{FE6ADA4B-6B62-0217-EAC7-F8688CBF2ABD}"/>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t="18108" r="59889" b="22990"/>
          <a:stretch/>
        </p:blipFill>
        <p:spPr>
          <a:xfrm>
            <a:off x="6876550" y="1195325"/>
            <a:ext cx="4061977" cy="4467350"/>
          </a:xfrm>
          <a:prstGeom prst="roundRect">
            <a:avLst>
              <a:gd name="adj" fmla="val 10801"/>
            </a:avLst>
          </a:prstGeom>
          <a:effectLst>
            <a:outerShdw blurRad="50800" dist="38100" dir="5400000" algn="t" rotWithShape="0">
              <a:prstClr val="black">
                <a:alpha val="40000"/>
              </a:prstClr>
            </a:outerShdw>
          </a:effectLst>
        </p:spPr>
      </p:pic>
      <p:sp>
        <p:nvSpPr>
          <p:cNvPr id="3" name="Text Placeholder 5">
            <a:extLst>
              <a:ext uri="{FF2B5EF4-FFF2-40B4-BE49-F238E27FC236}">
                <a16:creationId xmlns:a16="http://schemas.microsoft.com/office/drawing/2014/main" id="{D8644AF6-249E-FB27-5CF2-9E67D65F057C}"/>
              </a:ext>
            </a:extLst>
          </p:cNvPr>
          <p:cNvSpPr txBox="1">
            <a:spLocks/>
          </p:cNvSpPr>
          <p:nvPr/>
        </p:nvSpPr>
        <p:spPr>
          <a:xfrm>
            <a:off x="2669173" y="4845823"/>
            <a:ext cx="1368171" cy="425970"/>
          </a:xfrm>
          <a:prstGeom prst="rect">
            <a:avLst/>
          </a:prstGeom>
        </p:spPr>
        <p:txBody>
          <a:bodyPr lIns="91440" tIns="45720" rIns="91440" bIns="45720" anchor="t">
            <a:noAutofit/>
          </a:bodyPr>
          <a:lstStyle>
            <a:lvl1pPr marL="0" eaLnBrk="1" hangingPunct="1">
              <a:defRPr sz="2400" b="1" u="none" baseline="0">
                <a:solidFill>
                  <a:srgbClr val="134A64"/>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000" kern="0"/>
              <a:t>8.7M+</a:t>
            </a:r>
            <a:endParaRPr lang="en-US" sz="3000" kern="0">
              <a:ea typeface="Calibri"/>
              <a:cs typeface="Calibri"/>
            </a:endParaRPr>
          </a:p>
        </p:txBody>
      </p:sp>
      <p:sp>
        <p:nvSpPr>
          <p:cNvPr id="5" name="Text Placeholder 6">
            <a:extLst>
              <a:ext uri="{FF2B5EF4-FFF2-40B4-BE49-F238E27FC236}">
                <a16:creationId xmlns:a16="http://schemas.microsoft.com/office/drawing/2014/main" id="{AFB99A15-8BD8-76F7-FFD0-3EF10AAE72EF}"/>
              </a:ext>
            </a:extLst>
          </p:cNvPr>
          <p:cNvSpPr txBox="1">
            <a:spLocks/>
          </p:cNvSpPr>
          <p:nvPr/>
        </p:nvSpPr>
        <p:spPr>
          <a:xfrm>
            <a:off x="2713439" y="5339035"/>
            <a:ext cx="1534120" cy="1086051"/>
          </a:xfrm>
          <a:prstGeom prst="rect">
            <a:avLst/>
          </a:prstGeom>
        </p:spPr>
        <p:txBody>
          <a:bodyPr lIns="91440" tIns="45720" rIns="91440" bIns="45720" anchor="t">
            <a:noAutofit/>
          </a:bodyPr>
          <a:lstStyle>
            <a:lvl1pPr marL="0" eaLnBrk="1" hangingPunct="1">
              <a:defRPr sz="2000" u="none" baseline="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200" kern="0"/>
              <a:t>Active end users</a:t>
            </a:r>
            <a:endParaRPr lang="en-GB" sz="1200" kern="0">
              <a:highlight>
                <a:srgbClr val="FF0000"/>
              </a:highlight>
              <a:ea typeface="Open Sans"/>
              <a:cs typeface="Open Sans"/>
            </a:endParaRPr>
          </a:p>
        </p:txBody>
      </p:sp>
    </p:spTree>
    <p:extLst>
      <p:ext uri="{BB962C8B-B14F-4D97-AF65-F5344CB8AC3E}">
        <p14:creationId xmlns:p14="http://schemas.microsoft.com/office/powerpoint/2010/main" val="3037465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93936-ACEE-E0D5-1A3C-CEB6DB9EC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F9A62-4FB7-64DB-55FA-BC949022C69C}"/>
              </a:ext>
            </a:extLst>
          </p:cNvPr>
          <p:cNvSpPr>
            <a:spLocks noGrp="1"/>
          </p:cNvSpPr>
          <p:nvPr>
            <p:ph type="ctrTitle"/>
          </p:nvPr>
        </p:nvSpPr>
        <p:spPr>
          <a:xfrm>
            <a:off x="435010" y="559622"/>
            <a:ext cx="8810590" cy="589280"/>
          </a:xfrm>
        </p:spPr>
        <p:txBody>
          <a:bodyPr>
            <a:normAutofit/>
          </a:bodyPr>
          <a:lstStyle/>
          <a:p>
            <a:r>
              <a:rPr lang="en-US" dirty="0"/>
              <a:t>The Defender’s Perspective</a:t>
            </a:r>
          </a:p>
        </p:txBody>
      </p:sp>
      <p:sp>
        <p:nvSpPr>
          <p:cNvPr id="3" name="Subtitle 2">
            <a:extLst>
              <a:ext uri="{FF2B5EF4-FFF2-40B4-BE49-F238E27FC236}">
                <a16:creationId xmlns:a16="http://schemas.microsoft.com/office/drawing/2014/main" id="{CECE1E39-6D0D-2BEE-0F78-5501F0471261}"/>
              </a:ext>
            </a:extLst>
          </p:cNvPr>
          <p:cNvSpPr>
            <a:spLocks noGrp="1"/>
          </p:cNvSpPr>
          <p:nvPr>
            <p:ph type="subTitle" idx="4"/>
          </p:nvPr>
        </p:nvSpPr>
        <p:spPr/>
        <p:txBody>
          <a:bodyPr/>
          <a:lstStyle/>
          <a:p>
            <a:r>
              <a:rPr lang="en-US" dirty="0"/>
              <a:t>Agenda</a:t>
            </a:r>
          </a:p>
        </p:txBody>
      </p:sp>
      <p:sp>
        <p:nvSpPr>
          <p:cNvPr id="4" name="Text Placeholder 3">
            <a:extLst>
              <a:ext uri="{FF2B5EF4-FFF2-40B4-BE49-F238E27FC236}">
                <a16:creationId xmlns:a16="http://schemas.microsoft.com/office/drawing/2014/main" id="{F6ED1A4B-D620-03ED-A730-FA3FF7C8E3A7}"/>
              </a:ext>
            </a:extLst>
          </p:cNvPr>
          <p:cNvSpPr>
            <a:spLocks noGrp="1"/>
          </p:cNvSpPr>
          <p:nvPr>
            <p:ph type="body" sz="quarter" idx="11"/>
          </p:nvPr>
        </p:nvSpPr>
        <p:spPr/>
        <p:txBody>
          <a:bodyPr>
            <a:normAutofit/>
          </a:bodyPr>
          <a:lstStyle/>
          <a:p>
            <a:endParaRPr lang="en-US" sz="1800" dirty="0"/>
          </a:p>
          <a:p>
            <a:r>
              <a:rPr lang="en-US" sz="1800" dirty="0"/>
              <a:t>Security Challenges for enterprise using AI</a:t>
            </a:r>
          </a:p>
          <a:p>
            <a:endParaRPr lang="en-US" sz="1800" dirty="0"/>
          </a:p>
          <a:p>
            <a:r>
              <a:rPr lang="en-US" sz="1800" dirty="0"/>
              <a:t>AI Attack Surface</a:t>
            </a:r>
          </a:p>
          <a:p>
            <a:endParaRPr lang="en-US" sz="1800" dirty="0"/>
          </a:p>
          <a:p>
            <a:r>
              <a:rPr lang="en-US" sz="1800" dirty="0"/>
              <a:t>How to minimize exposure to AI?</a:t>
            </a:r>
          </a:p>
          <a:p>
            <a:endParaRPr lang="en-US" sz="1800" dirty="0"/>
          </a:p>
          <a:p>
            <a:r>
              <a:rPr lang="en-US" sz="1800" dirty="0"/>
              <a:t>Handy tools</a:t>
            </a:r>
          </a:p>
          <a:p>
            <a:endParaRPr lang="en-US" sz="1800" dirty="0"/>
          </a:p>
          <a:p>
            <a:r>
              <a:rPr lang="en-US" sz="1800" dirty="0"/>
              <a:t>Playbook for CISOs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6" name="Picture 5">
            <a:extLst>
              <a:ext uri="{FF2B5EF4-FFF2-40B4-BE49-F238E27FC236}">
                <a16:creationId xmlns:a16="http://schemas.microsoft.com/office/drawing/2014/main" id="{159FD2E0-626D-9908-DC7E-DFD44985867B}"/>
              </a:ext>
            </a:extLst>
          </p:cNvPr>
          <p:cNvPicPr>
            <a:picLocks noChangeAspect="1"/>
          </p:cNvPicPr>
          <p:nvPr/>
        </p:nvPicPr>
        <p:blipFill>
          <a:blip r:embed="rId2"/>
          <a:stretch>
            <a:fillRect/>
          </a:stretch>
        </p:blipFill>
        <p:spPr>
          <a:xfrm>
            <a:off x="5278233" y="1281946"/>
            <a:ext cx="6477000" cy="4470400"/>
          </a:xfrm>
          <a:prstGeom prst="rect">
            <a:avLst/>
          </a:prstGeom>
        </p:spPr>
      </p:pic>
    </p:spTree>
    <p:extLst>
      <p:ext uri="{BB962C8B-B14F-4D97-AF65-F5344CB8AC3E}">
        <p14:creationId xmlns:p14="http://schemas.microsoft.com/office/powerpoint/2010/main" val="298142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4">
            <a:extLst>
              <a:ext uri="{FF2B5EF4-FFF2-40B4-BE49-F238E27FC236}">
                <a16:creationId xmlns:a16="http://schemas.microsoft.com/office/drawing/2014/main" id="{1284195E-24EB-3ADE-4D2D-A1DEB486A205}"/>
              </a:ext>
            </a:extLst>
          </p:cNvPr>
          <p:cNvPicPr>
            <a:picLocks noChangeAspect="1"/>
          </p:cNvPicPr>
          <p:nvPr/>
        </p:nvPicPr>
        <p:blipFill>
          <a:blip r:embed="rId3">
            <a:duotone>
              <a:prstClr val="black"/>
              <a:srgbClr val="1AC0C7">
                <a:tint val="45000"/>
                <a:satMod val="400000"/>
              </a:srgbClr>
            </a:duotone>
          </a:blip>
          <a:srcRect t="7812" b="7812"/>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7" name="Freeform: Shape 36">
            <a:extLst>
              <a:ext uri="{FF2B5EF4-FFF2-40B4-BE49-F238E27FC236}">
                <a16:creationId xmlns:a16="http://schemas.microsoft.com/office/drawing/2014/main" id="{979AA481-A485-A8F3-C9B9-BBBD65A7257A}"/>
              </a:ext>
            </a:extLst>
          </p:cNvPr>
          <p:cNvSpPr/>
          <p:nvPr/>
        </p:nvSpPr>
        <p:spPr>
          <a:xfrm>
            <a:off x="0" y="0"/>
            <a:ext cx="12192000" cy="6858000"/>
          </a:xfrm>
          <a:custGeom>
            <a:avLst/>
            <a:gdLst>
              <a:gd name="connsiteX0" fmla="*/ 12192000 w 12192000"/>
              <a:gd name="connsiteY0" fmla="*/ 3751039 h 6858000"/>
              <a:gd name="connsiteX1" fmla="*/ 12192000 w 12192000"/>
              <a:gd name="connsiteY1" fmla="*/ 6858000 h 6858000"/>
              <a:gd name="connsiteX2" fmla="*/ 9096221 w 12192000"/>
              <a:gd name="connsiteY2" fmla="*/ 6858000 h 6858000"/>
              <a:gd name="connsiteX3" fmla="*/ 9096095 w 12192000"/>
              <a:gd name="connsiteY3" fmla="*/ 6855511 h 6858000"/>
              <a:gd name="connsiteX4" fmla="*/ 12041023 w 12192000"/>
              <a:gd name="connsiteY4" fmla="*/ 3754856 h 6858000"/>
              <a:gd name="connsiteX5" fmla="*/ 0 w 12192000"/>
              <a:gd name="connsiteY5" fmla="*/ 0 h 6858000"/>
              <a:gd name="connsiteX6" fmla="*/ 12192000 w 12192000"/>
              <a:gd name="connsiteY6" fmla="*/ 0 h 6858000"/>
              <a:gd name="connsiteX7" fmla="*/ 12192000 w 12192000"/>
              <a:gd name="connsiteY7" fmla="*/ 890443 h 6858000"/>
              <a:gd name="connsiteX8" fmla="*/ 11893817 w 12192000"/>
              <a:gd name="connsiteY8" fmla="*/ 897983 h 6858000"/>
              <a:gd name="connsiteX9" fmla="*/ 6235501 w 12192000"/>
              <a:gd name="connsiteY9" fmla="*/ 6855511 h 6858000"/>
              <a:gd name="connsiteX10" fmla="*/ 6235563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2192000" y="3751039"/>
                </a:moveTo>
                <a:lnTo>
                  <a:pt x="12192000" y="6858000"/>
                </a:lnTo>
                <a:lnTo>
                  <a:pt x="9096221" y="6858000"/>
                </a:lnTo>
                <a:lnTo>
                  <a:pt x="9096095" y="6855511"/>
                </a:lnTo>
                <a:cubicBezTo>
                  <a:pt x="9096095" y="5194419"/>
                  <a:pt x="10400595" y="3838010"/>
                  <a:pt x="12041023" y="3754856"/>
                </a:cubicBezTo>
                <a:close/>
                <a:moveTo>
                  <a:pt x="0" y="0"/>
                </a:moveTo>
                <a:lnTo>
                  <a:pt x="12192000" y="0"/>
                </a:lnTo>
                <a:lnTo>
                  <a:pt x="12192000" y="890443"/>
                </a:lnTo>
                <a:lnTo>
                  <a:pt x="11893817" y="897983"/>
                </a:lnTo>
                <a:cubicBezTo>
                  <a:pt x="8741938" y="1057752"/>
                  <a:pt x="6235501" y="3663927"/>
                  <a:pt x="6235501" y="6855511"/>
                </a:cubicBezTo>
                <a:lnTo>
                  <a:pt x="6235563" y="6858000"/>
                </a:lnTo>
                <a:lnTo>
                  <a:pt x="0" y="6858000"/>
                </a:lnTo>
                <a:close/>
              </a:path>
            </a:pathLst>
          </a:custGeom>
          <a:solidFill>
            <a:srgbClr val="104E6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rgbClr val="FC6255"/>
              </a:solidFill>
            </a:endParaRPr>
          </a:p>
        </p:txBody>
      </p:sp>
      <p:sp>
        <p:nvSpPr>
          <p:cNvPr id="6" name="TextBox 5">
            <a:extLst>
              <a:ext uri="{FF2B5EF4-FFF2-40B4-BE49-F238E27FC236}">
                <a16:creationId xmlns:a16="http://schemas.microsoft.com/office/drawing/2014/main" id="{4D2DDFFF-C9C5-F859-5BCE-28D553957DFF}"/>
              </a:ext>
            </a:extLst>
          </p:cNvPr>
          <p:cNvSpPr txBox="1"/>
          <p:nvPr/>
        </p:nvSpPr>
        <p:spPr>
          <a:xfrm>
            <a:off x="545828" y="3331753"/>
            <a:ext cx="6624249" cy="3170099"/>
          </a:xfrm>
          <a:prstGeom prst="rect">
            <a:avLst/>
          </a:prstGeom>
          <a:noFill/>
        </p:spPr>
        <p:txBody>
          <a:bodyPr wrap="square">
            <a:spAutoFit/>
          </a:bodyPr>
          <a:lstStyle>
            <a:defPPr>
              <a:defRPr lang="tr-TR"/>
            </a:defPPr>
            <a:lvl1pPr algn="r">
              <a:defRPr sz="1200">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3600" dirty="0">
                <a:solidFill>
                  <a:schemeClr val="bg1"/>
                </a:solidFill>
              </a:rPr>
              <a:t>97% of organizations reported an AI-related breach and lacked proper AI access controls”</a:t>
            </a:r>
            <a:r>
              <a:rPr lang="en-US" sz="3200" dirty="0">
                <a:solidFill>
                  <a:schemeClr val="accent2"/>
                </a:solidFill>
              </a:rPr>
              <a:t> – IBM Cost of a Data Breach Report 2025</a:t>
            </a:r>
          </a:p>
          <a:p>
            <a:pPr algn="l"/>
            <a:endParaRPr lang="en-US" sz="2400" dirty="0">
              <a:solidFill>
                <a:schemeClr val="bg1"/>
              </a:solidFill>
            </a:endParaRPr>
          </a:p>
        </p:txBody>
      </p:sp>
      <p:sp>
        <p:nvSpPr>
          <p:cNvPr id="7" name="object 9">
            <a:extLst>
              <a:ext uri="{FF2B5EF4-FFF2-40B4-BE49-F238E27FC236}">
                <a16:creationId xmlns:a16="http://schemas.microsoft.com/office/drawing/2014/main" id="{0EB76565-5319-E8EE-F1D8-92DD70101AED}"/>
              </a:ext>
            </a:extLst>
          </p:cNvPr>
          <p:cNvSpPr/>
          <p:nvPr/>
        </p:nvSpPr>
        <p:spPr>
          <a:xfrm flipH="1" flipV="1">
            <a:off x="398832" y="1993111"/>
            <a:ext cx="1371812" cy="1038571"/>
          </a:xfrm>
          <a:custGeom>
            <a:avLst/>
            <a:gdLst/>
            <a:ahLst/>
            <a:cxnLst/>
            <a:rect l="l" t="t" r="r" b="b"/>
            <a:pathLst>
              <a:path w="1009015" h="763904">
                <a:moveTo>
                  <a:pt x="873378" y="0"/>
                </a:moveTo>
                <a:lnTo>
                  <a:pt x="823846" y="2507"/>
                </a:lnTo>
                <a:lnTo>
                  <a:pt x="786312" y="10979"/>
                </a:lnTo>
                <a:lnTo>
                  <a:pt x="752273" y="37022"/>
                </a:lnTo>
                <a:lnTo>
                  <a:pt x="736828" y="85574"/>
                </a:lnTo>
                <a:lnTo>
                  <a:pt x="734974" y="120548"/>
                </a:lnTo>
                <a:lnTo>
                  <a:pt x="734974" y="309562"/>
                </a:lnTo>
                <a:lnTo>
                  <a:pt x="538518" y="715860"/>
                </a:lnTo>
                <a:lnTo>
                  <a:pt x="535546" y="724788"/>
                </a:lnTo>
                <a:lnTo>
                  <a:pt x="534060" y="732231"/>
                </a:lnTo>
                <a:lnTo>
                  <a:pt x="534060" y="744131"/>
                </a:lnTo>
                <a:lnTo>
                  <a:pt x="574379" y="762226"/>
                </a:lnTo>
                <a:lnTo>
                  <a:pt x="605497" y="763485"/>
                </a:lnTo>
                <a:lnTo>
                  <a:pt x="618332" y="763301"/>
                </a:lnTo>
                <a:lnTo>
                  <a:pt x="658792" y="758889"/>
                </a:lnTo>
                <a:lnTo>
                  <a:pt x="699391" y="742833"/>
                </a:lnTo>
                <a:lnTo>
                  <a:pt x="720089" y="718832"/>
                </a:lnTo>
                <a:lnTo>
                  <a:pt x="922502" y="413740"/>
                </a:lnTo>
                <a:lnTo>
                  <a:pt x="944624" y="378577"/>
                </a:lnTo>
                <a:lnTo>
                  <a:pt x="963421" y="344538"/>
                </a:lnTo>
                <a:lnTo>
                  <a:pt x="984908" y="293896"/>
                </a:lnTo>
                <a:lnTo>
                  <a:pt x="998586" y="241657"/>
                </a:lnTo>
                <a:lnTo>
                  <a:pt x="1006306" y="185149"/>
                </a:lnTo>
                <a:lnTo>
                  <a:pt x="1008543" y="143105"/>
                </a:lnTo>
                <a:lnTo>
                  <a:pt x="1008824" y="120548"/>
                </a:lnTo>
                <a:lnTo>
                  <a:pt x="1008308" y="102132"/>
                </a:lnTo>
                <a:lnTo>
                  <a:pt x="1000632" y="58038"/>
                </a:lnTo>
                <a:lnTo>
                  <a:pt x="976071" y="21577"/>
                </a:lnTo>
                <a:lnTo>
                  <a:pt x="933665" y="4457"/>
                </a:lnTo>
                <a:lnTo>
                  <a:pt x="889983" y="278"/>
                </a:lnTo>
                <a:lnTo>
                  <a:pt x="873378" y="0"/>
                </a:lnTo>
                <a:close/>
              </a:path>
              <a:path w="1009015" h="763904">
                <a:moveTo>
                  <a:pt x="340575" y="0"/>
                </a:moveTo>
                <a:lnTo>
                  <a:pt x="291042" y="2507"/>
                </a:lnTo>
                <a:lnTo>
                  <a:pt x="253507" y="10979"/>
                </a:lnTo>
                <a:lnTo>
                  <a:pt x="219463" y="37022"/>
                </a:lnTo>
                <a:lnTo>
                  <a:pt x="204025" y="85574"/>
                </a:lnTo>
                <a:lnTo>
                  <a:pt x="202171" y="120548"/>
                </a:lnTo>
                <a:lnTo>
                  <a:pt x="202171" y="309562"/>
                </a:lnTo>
                <a:lnTo>
                  <a:pt x="5714" y="715860"/>
                </a:lnTo>
                <a:lnTo>
                  <a:pt x="1739" y="724788"/>
                </a:lnTo>
                <a:lnTo>
                  <a:pt x="0" y="732231"/>
                </a:lnTo>
                <a:lnTo>
                  <a:pt x="990" y="744131"/>
                </a:lnTo>
                <a:lnTo>
                  <a:pt x="41153" y="762226"/>
                </a:lnTo>
                <a:lnTo>
                  <a:pt x="72694" y="763485"/>
                </a:lnTo>
                <a:lnTo>
                  <a:pt x="85529" y="763301"/>
                </a:lnTo>
                <a:lnTo>
                  <a:pt x="125988" y="758889"/>
                </a:lnTo>
                <a:lnTo>
                  <a:pt x="166588" y="742833"/>
                </a:lnTo>
                <a:lnTo>
                  <a:pt x="187286" y="718832"/>
                </a:lnTo>
                <a:lnTo>
                  <a:pt x="389699" y="413740"/>
                </a:lnTo>
                <a:lnTo>
                  <a:pt x="411821" y="378577"/>
                </a:lnTo>
                <a:lnTo>
                  <a:pt x="430618" y="344538"/>
                </a:lnTo>
                <a:lnTo>
                  <a:pt x="452103" y="293896"/>
                </a:lnTo>
                <a:lnTo>
                  <a:pt x="465778" y="241657"/>
                </a:lnTo>
                <a:lnTo>
                  <a:pt x="473501" y="185149"/>
                </a:lnTo>
                <a:lnTo>
                  <a:pt x="475730" y="143105"/>
                </a:lnTo>
                <a:lnTo>
                  <a:pt x="476008" y="120548"/>
                </a:lnTo>
                <a:lnTo>
                  <a:pt x="475495" y="102132"/>
                </a:lnTo>
                <a:lnTo>
                  <a:pt x="467829" y="58038"/>
                </a:lnTo>
                <a:lnTo>
                  <a:pt x="443268" y="21577"/>
                </a:lnTo>
                <a:lnTo>
                  <a:pt x="401599" y="4457"/>
                </a:lnTo>
                <a:lnTo>
                  <a:pt x="357783" y="278"/>
                </a:lnTo>
                <a:lnTo>
                  <a:pt x="340575" y="0"/>
                </a:lnTo>
                <a:close/>
              </a:path>
            </a:pathLst>
          </a:custGeom>
          <a:solidFill>
            <a:srgbClr val="2BC0C5"/>
          </a:solidFill>
        </p:spPr>
        <p:txBody>
          <a:bodyPr wrap="square" lIns="0" tIns="0" rIns="0" bIns="0" rtlCol="0"/>
          <a:lstStyle/>
          <a:p>
            <a:endParaRPr/>
          </a:p>
        </p:txBody>
      </p:sp>
      <p:pic>
        <p:nvPicPr>
          <p:cNvPr id="8" name="object 7">
            <a:extLst>
              <a:ext uri="{FF2B5EF4-FFF2-40B4-BE49-F238E27FC236}">
                <a16:creationId xmlns:a16="http://schemas.microsoft.com/office/drawing/2014/main" id="{CCEFB529-9367-ABA9-51E6-8BE63DA5705D}"/>
              </a:ext>
            </a:extLst>
          </p:cNvPr>
          <p:cNvPicPr/>
          <p:nvPr/>
        </p:nvPicPr>
        <p:blipFill>
          <a:blip r:embed="rId4" cstate="screen">
            <a:extLst>
              <a:ext uri="{28A0092B-C50C-407E-A947-70E740481C1C}">
                <a14:useLocalDpi xmlns:a14="http://schemas.microsoft.com/office/drawing/2010/main"/>
              </a:ext>
            </a:extLst>
          </a:blip>
          <a:stretch>
            <a:fillRect/>
          </a:stretch>
        </p:blipFill>
        <p:spPr>
          <a:xfrm>
            <a:off x="545828" y="535547"/>
            <a:ext cx="2625997" cy="550392"/>
          </a:xfrm>
          <a:prstGeom prst="rect">
            <a:avLst/>
          </a:prstGeom>
        </p:spPr>
      </p:pic>
      <p:grpSp>
        <p:nvGrpSpPr>
          <p:cNvPr id="16" name="Group 51">
            <a:extLst>
              <a:ext uri="{FF2B5EF4-FFF2-40B4-BE49-F238E27FC236}">
                <a16:creationId xmlns:a16="http://schemas.microsoft.com/office/drawing/2014/main" id="{64B7E310-E6DA-7AFD-F444-967569B4946D}"/>
              </a:ext>
            </a:extLst>
          </p:cNvPr>
          <p:cNvGrpSpPr/>
          <p:nvPr/>
        </p:nvGrpSpPr>
        <p:grpSpPr>
          <a:xfrm>
            <a:off x="11562000" y="0"/>
            <a:ext cx="630000" cy="6858000"/>
            <a:chOff x="0" y="0"/>
            <a:chExt cx="630000" cy="6858000"/>
          </a:xfrm>
        </p:grpSpPr>
        <p:sp>
          <p:nvSpPr>
            <p:cNvPr id="17" name="Rectangle 52">
              <a:extLst>
                <a:ext uri="{FF2B5EF4-FFF2-40B4-BE49-F238E27FC236}">
                  <a16:creationId xmlns:a16="http://schemas.microsoft.com/office/drawing/2014/main" id="{42327292-564D-A60A-190D-E2E548C27431}"/>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18" name="TextBox 53">
              <a:extLst>
                <a:ext uri="{FF2B5EF4-FFF2-40B4-BE49-F238E27FC236}">
                  <a16:creationId xmlns:a16="http://schemas.microsoft.com/office/drawing/2014/main" id="{DE698F3A-D186-87C8-995D-FE0E11064ED8}"/>
                </a:ext>
              </a:extLst>
            </p:cNvPr>
            <p:cNvSpPr txBox="1"/>
            <p:nvPr/>
          </p:nvSpPr>
          <p:spPr>
            <a:xfrm rot="5400000">
              <a:off x="-158047" y="1015133"/>
              <a:ext cx="946093" cy="27699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Outpost24</a:t>
              </a:r>
            </a:p>
          </p:txBody>
        </p:sp>
        <p:grpSp>
          <p:nvGrpSpPr>
            <p:cNvPr id="19" name="Group 54">
              <a:extLst>
                <a:ext uri="{FF2B5EF4-FFF2-40B4-BE49-F238E27FC236}">
                  <a16:creationId xmlns:a16="http://schemas.microsoft.com/office/drawing/2014/main" id="{E8814CB6-797A-4EAF-63D9-F3A964351537}"/>
                </a:ext>
              </a:extLst>
            </p:cNvPr>
            <p:cNvGrpSpPr/>
            <p:nvPr/>
          </p:nvGrpSpPr>
          <p:grpSpPr>
            <a:xfrm>
              <a:off x="191719" y="5734874"/>
              <a:ext cx="246562" cy="1123126"/>
              <a:chOff x="211017" y="5715000"/>
              <a:chExt cx="246562" cy="1123126"/>
            </a:xfrm>
          </p:grpSpPr>
          <p:sp>
            <p:nvSpPr>
              <p:cNvPr id="20" name="Rectangle 60">
                <a:extLst>
                  <a:ext uri="{FF2B5EF4-FFF2-40B4-BE49-F238E27FC236}">
                    <a16:creationId xmlns:a16="http://schemas.microsoft.com/office/drawing/2014/main" id="{0BF63B88-CDF7-4D03-8F71-B4DB8A87D72A}"/>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1" name="Oval 20">
                <a:extLst>
                  <a:ext uri="{FF2B5EF4-FFF2-40B4-BE49-F238E27FC236}">
                    <a16:creationId xmlns:a16="http://schemas.microsoft.com/office/drawing/2014/main" id="{8DBC1917-8FF6-5980-3141-975D06351609}"/>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2" name="Arrow: Chevron 62">
                <a:extLst>
                  <a:ext uri="{FF2B5EF4-FFF2-40B4-BE49-F238E27FC236}">
                    <a16:creationId xmlns:a16="http://schemas.microsoft.com/office/drawing/2014/main" id="{FC6E9FEF-EC12-DD0C-4020-8279783A9608}"/>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spTree>
    <p:extLst>
      <p:ext uri="{BB962C8B-B14F-4D97-AF65-F5344CB8AC3E}">
        <p14:creationId xmlns:p14="http://schemas.microsoft.com/office/powerpoint/2010/main" val="2655405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Resim 347" descr="daire, ekran görüntüsü, grafik, hafif içeren bir resim&#10;&#10;Açıklama otomatik olarak oluşturuldu">
            <a:extLst>
              <a:ext uri="{FF2B5EF4-FFF2-40B4-BE49-F238E27FC236}">
                <a16:creationId xmlns:a16="http://schemas.microsoft.com/office/drawing/2014/main" id="{4867F4DE-4476-1772-2184-B6622D28AD39}"/>
              </a:ext>
            </a:extLst>
          </p:cNvPr>
          <p:cNvPicPr>
            <a:picLocks noChangeAspect="1"/>
          </p:cNvPicPr>
          <p:nvPr/>
        </p:nvPicPr>
        <p:blipFill rotWithShape="1">
          <a:blip r:embed="rId3"/>
          <a:srcRect l="13894" r="7486" b="9512"/>
          <a:stretch/>
        </p:blipFill>
        <p:spPr>
          <a:xfrm>
            <a:off x="4414752" y="1565539"/>
            <a:ext cx="7058998" cy="4570116"/>
          </a:xfrm>
          <a:prstGeom prst="rect">
            <a:avLst/>
          </a:prstGeom>
        </p:spPr>
      </p:pic>
      <p:grpSp>
        <p:nvGrpSpPr>
          <p:cNvPr id="25" name="Group 51">
            <a:extLst>
              <a:ext uri="{FF2B5EF4-FFF2-40B4-BE49-F238E27FC236}">
                <a16:creationId xmlns:a16="http://schemas.microsoft.com/office/drawing/2014/main" id="{59991441-36E4-460F-8F7C-387F3788ADB1}"/>
              </a:ext>
            </a:extLst>
          </p:cNvPr>
          <p:cNvGrpSpPr/>
          <p:nvPr/>
        </p:nvGrpSpPr>
        <p:grpSpPr>
          <a:xfrm>
            <a:off x="11562000" y="0"/>
            <a:ext cx="630000" cy="6858000"/>
            <a:chOff x="0" y="0"/>
            <a:chExt cx="630000" cy="6858000"/>
          </a:xfrm>
        </p:grpSpPr>
        <p:sp>
          <p:nvSpPr>
            <p:cNvPr id="26" name="Rectangle 52">
              <a:extLst>
                <a:ext uri="{FF2B5EF4-FFF2-40B4-BE49-F238E27FC236}">
                  <a16:creationId xmlns:a16="http://schemas.microsoft.com/office/drawing/2014/main" id="{11707494-739C-4935-ADC2-2BC6D85E2640}"/>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7" name="TextBox 53">
              <a:extLst>
                <a:ext uri="{FF2B5EF4-FFF2-40B4-BE49-F238E27FC236}">
                  <a16:creationId xmlns:a16="http://schemas.microsoft.com/office/drawing/2014/main" id="{EF3C9404-2ECC-4C61-BD74-065D914F6661}"/>
                </a:ext>
              </a:extLst>
            </p:cNvPr>
            <p:cNvSpPr txBox="1"/>
            <p:nvPr/>
          </p:nvSpPr>
          <p:spPr>
            <a:xfrm rot="5400000">
              <a:off x="-158047" y="1015133"/>
              <a:ext cx="946093" cy="27699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Outpost24</a:t>
              </a:r>
            </a:p>
          </p:txBody>
        </p:sp>
        <p:grpSp>
          <p:nvGrpSpPr>
            <p:cNvPr id="28" name="Group 54">
              <a:extLst>
                <a:ext uri="{FF2B5EF4-FFF2-40B4-BE49-F238E27FC236}">
                  <a16:creationId xmlns:a16="http://schemas.microsoft.com/office/drawing/2014/main" id="{B19265F6-5EAD-4A36-AA2E-2ABAB6B61503}"/>
                </a:ext>
              </a:extLst>
            </p:cNvPr>
            <p:cNvGrpSpPr/>
            <p:nvPr/>
          </p:nvGrpSpPr>
          <p:grpSpPr>
            <a:xfrm>
              <a:off x="191719" y="5734874"/>
              <a:ext cx="246562" cy="1123126"/>
              <a:chOff x="211017" y="5715000"/>
              <a:chExt cx="246562" cy="1123126"/>
            </a:xfrm>
          </p:grpSpPr>
          <p:sp>
            <p:nvSpPr>
              <p:cNvPr id="29" name="Rectangle 60">
                <a:extLst>
                  <a:ext uri="{FF2B5EF4-FFF2-40B4-BE49-F238E27FC236}">
                    <a16:creationId xmlns:a16="http://schemas.microsoft.com/office/drawing/2014/main" id="{187798BA-B506-4963-991F-3688FDEBCFB0}"/>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30" name="Oval 29">
                <a:extLst>
                  <a:ext uri="{FF2B5EF4-FFF2-40B4-BE49-F238E27FC236}">
                    <a16:creationId xmlns:a16="http://schemas.microsoft.com/office/drawing/2014/main" id="{45675682-387F-4910-A98C-FACC7A7B8DD8}"/>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31" name="Arrow: Chevron 62">
                <a:extLst>
                  <a:ext uri="{FF2B5EF4-FFF2-40B4-BE49-F238E27FC236}">
                    <a16:creationId xmlns:a16="http://schemas.microsoft.com/office/drawing/2014/main" id="{1A093C12-05BD-4DCD-9F67-FE2E0DA2D1A8}"/>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sp>
        <p:nvSpPr>
          <p:cNvPr id="32" name="TextBox 31">
            <a:extLst>
              <a:ext uri="{FF2B5EF4-FFF2-40B4-BE49-F238E27FC236}">
                <a16:creationId xmlns:a16="http://schemas.microsoft.com/office/drawing/2014/main" id="{84A184D5-43B6-4F46-9761-49DBE3EABD16}"/>
              </a:ext>
            </a:extLst>
          </p:cNvPr>
          <p:cNvSpPr txBox="1"/>
          <p:nvPr/>
        </p:nvSpPr>
        <p:spPr>
          <a:xfrm>
            <a:off x="599768" y="1511714"/>
            <a:ext cx="4701721" cy="954107"/>
          </a:xfrm>
          <a:prstGeom prst="rect">
            <a:avLst/>
          </a:prstGeom>
          <a:noFill/>
        </p:spPr>
        <p:txBody>
          <a:bodyPr wrap="square">
            <a:spAutoFit/>
          </a:bodyPr>
          <a:lstStyle/>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Breaches with AI Attack Surface </a:t>
            </a:r>
            <a:endParaRPr lang="en-PK" sz="2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3" name="Google Shape;63;p28">
            <a:extLst>
              <a:ext uri="{FF2B5EF4-FFF2-40B4-BE49-F238E27FC236}">
                <a16:creationId xmlns:a16="http://schemas.microsoft.com/office/drawing/2014/main" id="{E0006B86-1503-4DE0-A711-6CC4622DE8EE}"/>
              </a:ext>
            </a:extLst>
          </p:cNvPr>
          <p:cNvPicPr preferRelativeResize="0"/>
          <p:nvPr/>
        </p:nvPicPr>
        <p:blipFill rotWithShape="1">
          <a:blip r:embed="rId4">
            <a:alphaModFix/>
          </a:blip>
          <a:srcRect/>
          <a:stretch/>
        </p:blipFill>
        <p:spPr>
          <a:xfrm>
            <a:off x="345768" y="310228"/>
            <a:ext cx="1511999" cy="316905"/>
          </a:xfrm>
          <a:prstGeom prst="rect">
            <a:avLst/>
          </a:prstGeom>
          <a:noFill/>
          <a:ln>
            <a:noFill/>
          </a:ln>
        </p:spPr>
      </p:pic>
      <p:grpSp>
        <p:nvGrpSpPr>
          <p:cNvPr id="34" name="Grup 28">
            <a:extLst>
              <a:ext uri="{FF2B5EF4-FFF2-40B4-BE49-F238E27FC236}">
                <a16:creationId xmlns:a16="http://schemas.microsoft.com/office/drawing/2014/main" id="{BBC63C87-A426-43C7-A359-B7EF086B86B0}"/>
              </a:ext>
            </a:extLst>
          </p:cNvPr>
          <p:cNvGrpSpPr/>
          <p:nvPr/>
        </p:nvGrpSpPr>
        <p:grpSpPr>
          <a:xfrm>
            <a:off x="725286" y="2749027"/>
            <a:ext cx="747914" cy="747914"/>
            <a:chOff x="7332414" y="927244"/>
            <a:chExt cx="1654516" cy="1654516"/>
          </a:xfrm>
          <a:solidFill>
            <a:srgbClr val="F9BE70"/>
          </a:solidFill>
        </p:grpSpPr>
        <p:sp>
          <p:nvSpPr>
            <p:cNvPr id="35" name="Oval 34">
              <a:extLst>
                <a:ext uri="{FF2B5EF4-FFF2-40B4-BE49-F238E27FC236}">
                  <a16:creationId xmlns:a16="http://schemas.microsoft.com/office/drawing/2014/main" id="{E755ADA8-9CBD-4AFB-83BA-FB3579344EA5}"/>
                </a:ext>
              </a:extLst>
            </p:cNvPr>
            <p:cNvSpPr/>
            <p:nvPr/>
          </p:nvSpPr>
          <p:spPr>
            <a:xfrm>
              <a:off x="7332414" y="927244"/>
              <a:ext cx="1654516" cy="165451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36" name="Oval 35">
              <a:extLst>
                <a:ext uri="{FF2B5EF4-FFF2-40B4-BE49-F238E27FC236}">
                  <a16:creationId xmlns:a16="http://schemas.microsoft.com/office/drawing/2014/main" id="{EB1FE843-9300-4345-82C1-509EAA94B960}"/>
                </a:ext>
              </a:extLst>
            </p:cNvPr>
            <p:cNvSpPr/>
            <p:nvPr/>
          </p:nvSpPr>
          <p:spPr>
            <a:xfrm>
              <a:off x="7547966" y="1142796"/>
              <a:ext cx="1223412" cy="122341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40" name="TextBox 39">
            <a:extLst>
              <a:ext uri="{FF2B5EF4-FFF2-40B4-BE49-F238E27FC236}">
                <a16:creationId xmlns:a16="http://schemas.microsoft.com/office/drawing/2014/main" id="{66294AF2-3A4A-43B1-92CD-46589101D7C2}"/>
              </a:ext>
            </a:extLst>
          </p:cNvPr>
          <p:cNvSpPr txBox="1"/>
          <p:nvPr/>
        </p:nvSpPr>
        <p:spPr>
          <a:xfrm>
            <a:off x="1632581" y="2948205"/>
            <a:ext cx="3112182" cy="338554"/>
          </a:xfrm>
          <a:prstGeom prst="rect">
            <a:avLst/>
          </a:prstGeom>
          <a:noFill/>
        </p:spPr>
        <p:txBody>
          <a:bodyPr wrap="square">
            <a:spAutoFit/>
          </a:bodyPr>
          <a:lstStyle/>
          <a:p>
            <a:r>
              <a:rPr lang="en-US" sz="1600" dirty="0" err="1"/>
              <a:t>EchoLeak</a:t>
            </a:r>
            <a:r>
              <a:rPr lang="en-US" sz="1600" dirty="0"/>
              <a:t> (Microsoft 365 Copilot)</a:t>
            </a:r>
            <a:endParaRPr lang="en-PK" sz="16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oup 41">
            <a:extLst>
              <a:ext uri="{FF2B5EF4-FFF2-40B4-BE49-F238E27FC236}">
                <a16:creationId xmlns:a16="http://schemas.microsoft.com/office/drawing/2014/main" id="{FC09EDC3-800D-48AF-BD3D-B01F13EFDB08}"/>
              </a:ext>
            </a:extLst>
          </p:cNvPr>
          <p:cNvGrpSpPr/>
          <p:nvPr/>
        </p:nvGrpSpPr>
        <p:grpSpPr>
          <a:xfrm>
            <a:off x="725286" y="3935081"/>
            <a:ext cx="3858905" cy="747914"/>
            <a:chOff x="471286" y="2147652"/>
            <a:chExt cx="3858905" cy="747914"/>
          </a:xfrm>
        </p:grpSpPr>
        <p:grpSp>
          <p:nvGrpSpPr>
            <p:cNvPr id="43" name="Grup 28">
              <a:extLst>
                <a:ext uri="{FF2B5EF4-FFF2-40B4-BE49-F238E27FC236}">
                  <a16:creationId xmlns:a16="http://schemas.microsoft.com/office/drawing/2014/main" id="{ECE035CF-A64A-42C7-8210-2B4E3A8DDE9E}"/>
                </a:ext>
              </a:extLst>
            </p:cNvPr>
            <p:cNvGrpSpPr/>
            <p:nvPr/>
          </p:nvGrpSpPr>
          <p:grpSpPr>
            <a:xfrm>
              <a:off x="471286" y="2147652"/>
              <a:ext cx="747914" cy="747914"/>
              <a:chOff x="7332414" y="927244"/>
              <a:chExt cx="1654516" cy="1654516"/>
            </a:xfrm>
          </p:grpSpPr>
          <p:sp>
            <p:nvSpPr>
              <p:cNvPr id="45" name="Oval 44">
                <a:extLst>
                  <a:ext uri="{FF2B5EF4-FFF2-40B4-BE49-F238E27FC236}">
                    <a16:creationId xmlns:a16="http://schemas.microsoft.com/office/drawing/2014/main" id="{9DD8BE5A-589C-4F76-AA5D-81F75B339237}"/>
                  </a:ext>
                </a:extLst>
              </p:cNvPr>
              <p:cNvSpPr/>
              <p:nvPr/>
            </p:nvSpPr>
            <p:spPr>
              <a:xfrm>
                <a:off x="7332414" y="927244"/>
                <a:ext cx="1654516" cy="1654516"/>
              </a:xfrm>
              <a:prstGeom prst="ellipse">
                <a:avLst/>
              </a:prstGeom>
              <a:solidFill>
                <a:srgbClr val="F9B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46" name="Oval 45">
                <a:extLst>
                  <a:ext uri="{FF2B5EF4-FFF2-40B4-BE49-F238E27FC236}">
                    <a16:creationId xmlns:a16="http://schemas.microsoft.com/office/drawing/2014/main" id="{7E1DE9F7-C41C-4E8C-95C5-344847A1C749}"/>
                  </a:ext>
                </a:extLst>
              </p:cNvPr>
              <p:cNvSpPr/>
              <p:nvPr/>
            </p:nvSpPr>
            <p:spPr>
              <a:xfrm>
                <a:off x="7547966" y="1142796"/>
                <a:ext cx="1223412" cy="1223412"/>
              </a:xfrm>
              <a:prstGeom prst="ellipse">
                <a:avLst/>
              </a:prstGeom>
              <a:solidFill>
                <a:srgbClr val="F9B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44" name="TextBox 43">
              <a:extLst>
                <a:ext uri="{FF2B5EF4-FFF2-40B4-BE49-F238E27FC236}">
                  <a16:creationId xmlns:a16="http://schemas.microsoft.com/office/drawing/2014/main" id="{DF7A61B8-D99D-4607-892B-F9E197DDC054}"/>
                </a:ext>
              </a:extLst>
            </p:cNvPr>
            <p:cNvSpPr txBox="1"/>
            <p:nvPr/>
          </p:nvSpPr>
          <p:spPr>
            <a:xfrm>
              <a:off x="1479194" y="2229222"/>
              <a:ext cx="2850997" cy="584775"/>
            </a:xfrm>
            <a:prstGeom prst="rect">
              <a:avLst/>
            </a:prstGeom>
            <a:noFill/>
          </p:spPr>
          <p:txBody>
            <a:bodyPr wrap="square">
              <a:spAutoFit/>
            </a:bodyPr>
            <a:lstStyle/>
            <a:p>
              <a:r>
                <a:rPr lang="en-US" sz="1600" dirty="0"/>
                <a:t>Lenovo “Lena” Chatbot XSS / Session Leakage</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7" name="Group 46">
            <a:extLst>
              <a:ext uri="{FF2B5EF4-FFF2-40B4-BE49-F238E27FC236}">
                <a16:creationId xmlns:a16="http://schemas.microsoft.com/office/drawing/2014/main" id="{F25F9324-29F0-49B3-996A-0A9E68D326D2}"/>
              </a:ext>
            </a:extLst>
          </p:cNvPr>
          <p:cNvGrpSpPr/>
          <p:nvPr/>
        </p:nvGrpSpPr>
        <p:grpSpPr>
          <a:xfrm>
            <a:off x="725286" y="5121134"/>
            <a:ext cx="3663549" cy="747914"/>
            <a:chOff x="471286" y="2147652"/>
            <a:chExt cx="3663549" cy="747914"/>
          </a:xfrm>
        </p:grpSpPr>
        <p:grpSp>
          <p:nvGrpSpPr>
            <p:cNvPr id="48" name="Grup 28">
              <a:extLst>
                <a:ext uri="{FF2B5EF4-FFF2-40B4-BE49-F238E27FC236}">
                  <a16:creationId xmlns:a16="http://schemas.microsoft.com/office/drawing/2014/main" id="{0C31C1F6-CEEB-4259-993C-890597218EB6}"/>
                </a:ext>
              </a:extLst>
            </p:cNvPr>
            <p:cNvGrpSpPr/>
            <p:nvPr/>
          </p:nvGrpSpPr>
          <p:grpSpPr>
            <a:xfrm>
              <a:off x="471286" y="2147652"/>
              <a:ext cx="747914" cy="747914"/>
              <a:chOff x="7332414" y="927244"/>
              <a:chExt cx="1654516" cy="1654516"/>
            </a:xfrm>
          </p:grpSpPr>
          <p:sp>
            <p:nvSpPr>
              <p:cNvPr id="50" name="Oval 49">
                <a:extLst>
                  <a:ext uri="{FF2B5EF4-FFF2-40B4-BE49-F238E27FC236}">
                    <a16:creationId xmlns:a16="http://schemas.microsoft.com/office/drawing/2014/main" id="{D7050756-1C31-408A-8A80-491EBB3D1CFE}"/>
                  </a:ext>
                </a:extLst>
              </p:cNvPr>
              <p:cNvSpPr/>
              <p:nvPr/>
            </p:nvSpPr>
            <p:spPr>
              <a:xfrm>
                <a:off x="7332414" y="927244"/>
                <a:ext cx="1654516" cy="1654516"/>
              </a:xfrm>
              <a:prstGeom prst="ellipse">
                <a:avLst/>
              </a:prstGeom>
              <a:solidFill>
                <a:srgbClr val="F9B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51" name="Oval 50">
                <a:extLst>
                  <a:ext uri="{FF2B5EF4-FFF2-40B4-BE49-F238E27FC236}">
                    <a16:creationId xmlns:a16="http://schemas.microsoft.com/office/drawing/2014/main" id="{D339C559-346A-4DAC-AC61-173BEF425781}"/>
                  </a:ext>
                </a:extLst>
              </p:cNvPr>
              <p:cNvSpPr/>
              <p:nvPr/>
            </p:nvSpPr>
            <p:spPr>
              <a:xfrm>
                <a:off x="7547966" y="1142796"/>
                <a:ext cx="1223412" cy="1223412"/>
              </a:xfrm>
              <a:prstGeom prst="ellipse">
                <a:avLst/>
              </a:prstGeom>
              <a:solidFill>
                <a:srgbClr val="F9B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49" name="TextBox 48">
              <a:extLst>
                <a:ext uri="{FF2B5EF4-FFF2-40B4-BE49-F238E27FC236}">
                  <a16:creationId xmlns:a16="http://schemas.microsoft.com/office/drawing/2014/main" id="{BB7DF070-0B48-4149-A207-CB9A1DB98AB1}"/>
                </a:ext>
              </a:extLst>
            </p:cNvPr>
            <p:cNvSpPr txBox="1"/>
            <p:nvPr/>
          </p:nvSpPr>
          <p:spPr>
            <a:xfrm>
              <a:off x="1479194" y="2229222"/>
              <a:ext cx="2655641" cy="584775"/>
            </a:xfrm>
            <a:prstGeom prst="rect">
              <a:avLst/>
            </a:prstGeom>
            <a:noFill/>
          </p:spPr>
          <p:txBody>
            <a:bodyPr wrap="square">
              <a:spAutoFit/>
            </a:bodyPr>
            <a:lstStyle/>
            <a:p>
              <a:r>
                <a:rPr lang="en-US" sz="1600" dirty="0"/>
                <a:t>Samsung Data Leak via ChatGPT (Employee Misuse)</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52" name="TextBox 51">
            <a:extLst>
              <a:ext uri="{FF2B5EF4-FFF2-40B4-BE49-F238E27FC236}">
                <a16:creationId xmlns:a16="http://schemas.microsoft.com/office/drawing/2014/main" id="{6272E4A9-3653-410B-B4F4-A1B7729B69EF}"/>
              </a:ext>
            </a:extLst>
          </p:cNvPr>
          <p:cNvSpPr txBox="1"/>
          <p:nvPr/>
        </p:nvSpPr>
        <p:spPr>
          <a:xfrm>
            <a:off x="5745809" y="2265766"/>
            <a:ext cx="1144704" cy="461665"/>
          </a:xfrm>
          <a:prstGeom prst="rect">
            <a:avLst/>
          </a:prstGeom>
          <a:noFill/>
        </p:spPr>
        <p:txBody>
          <a:bodyPr wrap="square">
            <a:spAutoFit/>
          </a:bodyPr>
          <a:lstStyle/>
          <a:p>
            <a:pPr algn="ctr"/>
            <a:r>
              <a:rPr lang="en-US" sz="24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45%</a:t>
            </a:r>
          </a:p>
        </p:txBody>
      </p:sp>
      <p:sp>
        <p:nvSpPr>
          <p:cNvPr id="53" name="TextBox 52">
            <a:extLst>
              <a:ext uri="{FF2B5EF4-FFF2-40B4-BE49-F238E27FC236}">
                <a16:creationId xmlns:a16="http://schemas.microsoft.com/office/drawing/2014/main" id="{245FDF19-A884-4034-8C15-8A7000E278CD}"/>
              </a:ext>
            </a:extLst>
          </p:cNvPr>
          <p:cNvSpPr txBox="1"/>
          <p:nvPr/>
        </p:nvSpPr>
        <p:spPr>
          <a:xfrm>
            <a:off x="5511297" y="2608034"/>
            <a:ext cx="1613728" cy="954107"/>
          </a:xfrm>
          <a:prstGeom prst="rect">
            <a:avLst/>
          </a:prstGeom>
          <a:noFill/>
        </p:spPr>
        <p:txBody>
          <a:bodyPr wrap="square">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Of AI-generated code contained an OWASP Top 10 vulnerability</a:t>
            </a:r>
            <a:endParaRPr lang="en-PK"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7EA30C6B-28FE-4B06-B617-C43ABC6630C0}"/>
              </a:ext>
            </a:extLst>
          </p:cNvPr>
          <p:cNvSpPr txBox="1"/>
          <p:nvPr/>
        </p:nvSpPr>
        <p:spPr>
          <a:xfrm>
            <a:off x="5742667" y="3514603"/>
            <a:ext cx="1144704" cy="246221"/>
          </a:xfrm>
          <a:prstGeom prst="rect">
            <a:avLst/>
          </a:prstGeom>
          <a:noFill/>
        </p:spPr>
        <p:txBody>
          <a:bodyPr wrap="square">
            <a:spAutoFit/>
          </a:bodyPr>
          <a:lstStyle/>
          <a:p>
            <a:pPr algn="ctr"/>
            <a:r>
              <a:rPr lang="en-US" sz="1000" dirty="0">
                <a:solidFill>
                  <a:srgbClr val="104E6B"/>
                </a:solidFill>
                <a:latin typeface="Open Sans" panose="020B0606030504020204" pitchFamily="34" charset="0"/>
                <a:ea typeface="Open Sans" panose="020B0606030504020204" pitchFamily="34" charset="0"/>
                <a:cs typeface="Open Sans" panose="020B0606030504020204" pitchFamily="34" charset="0"/>
              </a:rPr>
              <a:t>Veracode 2025</a:t>
            </a:r>
          </a:p>
        </p:txBody>
      </p:sp>
      <p:sp>
        <p:nvSpPr>
          <p:cNvPr id="55" name="TextBox 54">
            <a:extLst>
              <a:ext uri="{FF2B5EF4-FFF2-40B4-BE49-F238E27FC236}">
                <a16:creationId xmlns:a16="http://schemas.microsoft.com/office/drawing/2014/main" id="{D4541EF0-F6EC-4863-866E-C371F1DE27C9}"/>
              </a:ext>
            </a:extLst>
          </p:cNvPr>
          <p:cNvSpPr txBox="1"/>
          <p:nvPr/>
        </p:nvSpPr>
        <p:spPr>
          <a:xfrm>
            <a:off x="9181189" y="2265766"/>
            <a:ext cx="1144704" cy="461665"/>
          </a:xfrm>
          <a:prstGeom prst="rect">
            <a:avLst/>
          </a:prstGeom>
          <a:noFill/>
        </p:spPr>
        <p:txBody>
          <a:bodyPr wrap="square">
            <a:spAutoFit/>
          </a:bodyPr>
          <a:lstStyle/>
          <a:p>
            <a:pPr algn="ctr"/>
            <a:r>
              <a:rPr lang="en-US" sz="24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86%</a:t>
            </a:r>
          </a:p>
        </p:txBody>
      </p:sp>
      <p:sp>
        <p:nvSpPr>
          <p:cNvPr id="56" name="TextBox 55">
            <a:extLst>
              <a:ext uri="{FF2B5EF4-FFF2-40B4-BE49-F238E27FC236}">
                <a16:creationId xmlns:a16="http://schemas.microsoft.com/office/drawing/2014/main" id="{FA1222F8-7942-4ECA-9651-7A1F0E883E73}"/>
              </a:ext>
            </a:extLst>
          </p:cNvPr>
          <p:cNvSpPr txBox="1"/>
          <p:nvPr/>
        </p:nvSpPr>
        <p:spPr>
          <a:xfrm>
            <a:off x="8818710" y="2608033"/>
            <a:ext cx="1869662" cy="954107"/>
          </a:xfrm>
          <a:prstGeom prst="rect">
            <a:avLst/>
          </a:prstGeom>
          <a:noFill/>
        </p:spPr>
        <p:txBody>
          <a:bodyPr wrap="square" lIns="91440" tIns="45720" rIns="91440" bIns="45720" anchor="t">
            <a:spAutoFit/>
          </a:bodyPr>
          <a:lstStyle/>
          <a:p>
            <a:pPr algn="ctr"/>
            <a:r>
              <a:rPr lang="en-US" sz="1400" dirty="0">
                <a:latin typeface="Open Sans"/>
                <a:ea typeface="Open Sans"/>
                <a:cs typeface="Open Sans"/>
              </a:rPr>
              <a:t>Of commercial AI applications tested vulnerable to prompt injection</a:t>
            </a:r>
            <a:endParaRPr lang="en-PK" sz="1400" dirty="0">
              <a:latin typeface="Open Sans"/>
              <a:ea typeface="Open Sans"/>
              <a:cs typeface="Open Sans"/>
            </a:endParaRPr>
          </a:p>
        </p:txBody>
      </p:sp>
      <p:sp>
        <p:nvSpPr>
          <p:cNvPr id="57" name="TextBox 56">
            <a:extLst>
              <a:ext uri="{FF2B5EF4-FFF2-40B4-BE49-F238E27FC236}">
                <a16:creationId xmlns:a16="http://schemas.microsoft.com/office/drawing/2014/main" id="{BD521D53-C971-4E90-B5AD-D4D542E9C6D0}"/>
              </a:ext>
            </a:extLst>
          </p:cNvPr>
          <p:cNvSpPr txBox="1"/>
          <p:nvPr/>
        </p:nvSpPr>
        <p:spPr>
          <a:xfrm>
            <a:off x="9181189" y="3475720"/>
            <a:ext cx="1144704" cy="400110"/>
          </a:xfrm>
          <a:prstGeom prst="rect">
            <a:avLst/>
          </a:prstGeom>
          <a:noFill/>
        </p:spPr>
        <p:txBody>
          <a:bodyPr wrap="square">
            <a:spAutoFit/>
          </a:bodyPr>
          <a:lstStyle/>
          <a:p>
            <a:pPr algn="ctr"/>
            <a:r>
              <a:rPr lang="en-US" sz="1000" i="1" dirty="0">
                <a:solidFill>
                  <a:srgbClr val="104E6B"/>
                </a:solidFill>
                <a:latin typeface="Open Sans" panose="020B0606030504020204" pitchFamily="34" charset="0"/>
                <a:ea typeface="Open Sans" panose="020B0606030504020204" pitchFamily="34" charset="0"/>
                <a:cs typeface="Open Sans" panose="020B0606030504020204" pitchFamily="34" charset="0"/>
              </a:rPr>
              <a:t>A</a:t>
            </a:r>
            <a:r>
              <a:rPr lang="en-US" sz="1000" i="1" dirty="0"/>
              <a:t>pp Threat Report 2025 Q2</a:t>
            </a:r>
            <a:r>
              <a:rPr lang="en-US" sz="1000" dirty="0"/>
              <a:t>, Promon</a:t>
            </a:r>
            <a:endParaRPr lang="en-US" sz="1000"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06118F64-0C55-4B58-9F2A-EE853512079A}"/>
              </a:ext>
            </a:extLst>
          </p:cNvPr>
          <p:cNvSpPr txBox="1"/>
          <p:nvPr/>
        </p:nvSpPr>
        <p:spPr>
          <a:xfrm>
            <a:off x="7456619" y="3993525"/>
            <a:ext cx="1144704" cy="461665"/>
          </a:xfrm>
          <a:prstGeom prst="rect">
            <a:avLst/>
          </a:prstGeom>
          <a:noFill/>
        </p:spPr>
        <p:txBody>
          <a:bodyPr wrap="square">
            <a:spAutoFit/>
          </a:bodyPr>
          <a:lstStyle/>
          <a:p>
            <a:pPr algn="ctr"/>
            <a:r>
              <a:rPr lang="en-US" sz="2400" b="1" dirty="0">
                <a:solidFill>
                  <a:srgbClr val="1AC0C7"/>
                </a:solidFill>
                <a:latin typeface="Open Sans" panose="020B0606030504020204" pitchFamily="34" charset="0"/>
                <a:ea typeface="Open Sans" panose="020B0606030504020204" pitchFamily="34" charset="0"/>
                <a:cs typeface="Open Sans" panose="020B0606030504020204" pitchFamily="34" charset="0"/>
              </a:rPr>
              <a:t>48%</a:t>
            </a:r>
          </a:p>
        </p:txBody>
      </p:sp>
      <p:sp>
        <p:nvSpPr>
          <p:cNvPr id="59" name="TextBox 58">
            <a:extLst>
              <a:ext uri="{FF2B5EF4-FFF2-40B4-BE49-F238E27FC236}">
                <a16:creationId xmlns:a16="http://schemas.microsoft.com/office/drawing/2014/main" id="{42B1F4F3-1882-4E6D-9BCA-D03447695177}"/>
              </a:ext>
            </a:extLst>
          </p:cNvPr>
          <p:cNvSpPr txBox="1"/>
          <p:nvPr/>
        </p:nvSpPr>
        <p:spPr>
          <a:xfrm>
            <a:off x="6906410" y="4329705"/>
            <a:ext cx="2274779" cy="954107"/>
          </a:xfrm>
          <a:prstGeom prst="rect">
            <a:avLst/>
          </a:prstGeom>
          <a:noFill/>
        </p:spPr>
        <p:txBody>
          <a:bodyPr wrap="square">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Of organizations monitor their production AI systems for accuracy/drift/misuse</a:t>
            </a:r>
          </a:p>
        </p:txBody>
      </p:sp>
      <p:sp>
        <p:nvSpPr>
          <p:cNvPr id="60" name="TextBox 59">
            <a:extLst>
              <a:ext uri="{FF2B5EF4-FFF2-40B4-BE49-F238E27FC236}">
                <a16:creationId xmlns:a16="http://schemas.microsoft.com/office/drawing/2014/main" id="{12582713-BC21-4D2B-BEE8-74F16D283D86}"/>
              </a:ext>
            </a:extLst>
          </p:cNvPr>
          <p:cNvSpPr txBox="1"/>
          <p:nvPr/>
        </p:nvSpPr>
        <p:spPr>
          <a:xfrm>
            <a:off x="7636272" y="5283812"/>
            <a:ext cx="782258" cy="400110"/>
          </a:xfrm>
          <a:prstGeom prst="rect">
            <a:avLst/>
          </a:prstGeom>
          <a:noFill/>
        </p:spPr>
        <p:txBody>
          <a:bodyPr wrap="square">
            <a:spAutoFit/>
          </a:bodyPr>
          <a:lstStyle/>
          <a:p>
            <a:pPr algn="ctr"/>
            <a:r>
              <a:rPr lang="en-US" sz="1000" dirty="0" err="1">
                <a:solidFill>
                  <a:srgbClr val="104E6B"/>
                </a:solidFill>
                <a:latin typeface="Open Sans" panose="020B0606030504020204" pitchFamily="34" charset="0"/>
                <a:ea typeface="Open Sans" panose="020B0606030504020204" pitchFamily="34" charset="0"/>
                <a:cs typeface="Open Sans" panose="020B0606030504020204" pitchFamily="34" charset="0"/>
              </a:rPr>
              <a:t>Kiteworks</a:t>
            </a:r>
            <a:r>
              <a:rPr lang="en-US" sz="1000" dirty="0">
                <a:solidFill>
                  <a:srgbClr val="104E6B"/>
                </a:solidFill>
                <a:latin typeface="Open Sans" panose="020B0606030504020204" pitchFamily="34" charset="0"/>
                <a:ea typeface="Open Sans" panose="020B0606030504020204" pitchFamily="34" charset="0"/>
                <a:cs typeface="Open Sans" panose="020B0606030504020204" pitchFamily="34" charset="0"/>
              </a:rPr>
              <a:t> 2025</a:t>
            </a:r>
          </a:p>
        </p:txBody>
      </p:sp>
      <p:pic>
        <p:nvPicPr>
          <p:cNvPr id="18" name="Graphic 17">
            <a:extLst>
              <a:ext uri="{FF2B5EF4-FFF2-40B4-BE49-F238E27FC236}">
                <a16:creationId xmlns:a16="http://schemas.microsoft.com/office/drawing/2014/main" id="{ED6A786D-B902-4D7C-A320-CC01847CDF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849" y="2963133"/>
            <a:ext cx="323626" cy="323626"/>
          </a:xfrm>
          <a:prstGeom prst="rect">
            <a:avLst/>
          </a:prstGeom>
        </p:spPr>
      </p:pic>
      <p:pic>
        <p:nvPicPr>
          <p:cNvPr id="20" name="Graphic 19">
            <a:extLst>
              <a:ext uri="{FF2B5EF4-FFF2-40B4-BE49-F238E27FC236}">
                <a16:creationId xmlns:a16="http://schemas.microsoft.com/office/drawing/2014/main" id="{69302D6D-E7EC-4613-B78B-9F22CBC05E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4948" y="4185324"/>
            <a:ext cx="247428" cy="247428"/>
          </a:xfrm>
          <a:prstGeom prst="rect">
            <a:avLst/>
          </a:prstGeom>
        </p:spPr>
      </p:pic>
      <p:pic>
        <p:nvPicPr>
          <p:cNvPr id="22" name="Graphic 21">
            <a:extLst>
              <a:ext uri="{FF2B5EF4-FFF2-40B4-BE49-F238E27FC236}">
                <a16:creationId xmlns:a16="http://schemas.microsoft.com/office/drawing/2014/main" id="{842B781E-D63E-4EA8-81A6-FA26F34C20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180" y="5364609"/>
            <a:ext cx="260964" cy="260964"/>
          </a:xfrm>
          <a:prstGeom prst="rect">
            <a:avLst/>
          </a:prstGeom>
        </p:spPr>
      </p:pic>
    </p:spTree>
    <p:extLst>
      <p:ext uri="{BB962C8B-B14F-4D97-AF65-F5344CB8AC3E}">
        <p14:creationId xmlns:p14="http://schemas.microsoft.com/office/powerpoint/2010/main" val="191294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7F195-A24E-801C-F80B-4298C4EED608}"/>
            </a:ext>
          </a:extLst>
        </p:cNvPr>
        <p:cNvGrpSpPr/>
        <p:nvPr/>
      </p:nvGrpSpPr>
      <p:grpSpPr>
        <a:xfrm>
          <a:off x="0" y="0"/>
          <a:ext cx="0" cy="0"/>
          <a:chOff x="0" y="0"/>
          <a:chExt cx="0" cy="0"/>
        </a:xfrm>
      </p:grpSpPr>
      <p:grpSp>
        <p:nvGrpSpPr>
          <p:cNvPr id="2" name="Group 51">
            <a:extLst>
              <a:ext uri="{FF2B5EF4-FFF2-40B4-BE49-F238E27FC236}">
                <a16:creationId xmlns:a16="http://schemas.microsoft.com/office/drawing/2014/main" id="{725C4EDE-A678-50F2-91FB-9D988E0D4F4C}"/>
              </a:ext>
            </a:extLst>
          </p:cNvPr>
          <p:cNvGrpSpPr/>
          <p:nvPr/>
        </p:nvGrpSpPr>
        <p:grpSpPr>
          <a:xfrm>
            <a:off x="11562000" y="0"/>
            <a:ext cx="630000" cy="6858000"/>
            <a:chOff x="0" y="0"/>
            <a:chExt cx="630000" cy="6858000"/>
          </a:xfrm>
        </p:grpSpPr>
        <p:sp>
          <p:nvSpPr>
            <p:cNvPr id="3" name="Rectangle 52">
              <a:extLst>
                <a:ext uri="{FF2B5EF4-FFF2-40B4-BE49-F238E27FC236}">
                  <a16:creationId xmlns:a16="http://schemas.microsoft.com/office/drawing/2014/main" id="{3052AF4F-1814-CFB3-DA31-72BCA616ADC0}"/>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grpSp>
          <p:nvGrpSpPr>
            <p:cNvPr id="5" name="Group 54">
              <a:extLst>
                <a:ext uri="{FF2B5EF4-FFF2-40B4-BE49-F238E27FC236}">
                  <a16:creationId xmlns:a16="http://schemas.microsoft.com/office/drawing/2014/main" id="{7D94A520-C986-7373-530E-6DAFCEC4D764}"/>
                </a:ext>
              </a:extLst>
            </p:cNvPr>
            <p:cNvGrpSpPr/>
            <p:nvPr/>
          </p:nvGrpSpPr>
          <p:grpSpPr>
            <a:xfrm>
              <a:off x="191719" y="5734874"/>
              <a:ext cx="246562" cy="1123126"/>
              <a:chOff x="211017" y="5715000"/>
              <a:chExt cx="246562" cy="1123126"/>
            </a:xfrm>
          </p:grpSpPr>
          <p:sp>
            <p:nvSpPr>
              <p:cNvPr id="6" name="Rectangle 60">
                <a:extLst>
                  <a:ext uri="{FF2B5EF4-FFF2-40B4-BE49-F238E27FC236}">
                    <a16:creationId xmlns:a16="http://schemas.microsoft.com/office/drawing/2014/main" id="{A7FF1640-293A-A9AB-EDB0-C27BA05C65A3}"/>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7" name="Oval 6">
                <a:extLst>
                  <a:ext uri="{FF2B5EF4-FFF2-40B4-BE49-F238E27FC236}">
                    <a16:creationId xmlns:a16="http://schemas.microsoft.com/office/drawing/2014/main" id="{62F943DB-04AC-CBBD-0667-AF6665A96C06}"/>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8" name="Arrow: Chevron 62">
                <a:extLst>
                  <a:ext uri="{FF2B5EF4-FFF2-40B4-BE49-F238E27FC236}">
                    <a16:creationId xmlns:a16="http://schemas.microsoft.com/office/drawing/2014/main" id="{72F63292-7601-A8AE-A4B9-084DC74D5BC9}"/>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pic>
        <p:nvPicPr>
          <p:cNvPr id="9" name="Google Shape;63;p28">
            <a:extLst>
              <a:ext uri="{FF2B5EF4-FFF2-40B4-BE49-F238E27FC236}">
                <a16:creationId xmlns:a16="http://schemas.microsoft.com/office/drawing/2014/main" id="{E60B79CE-7A3A-9197-3E1F-66EA70BAADAE}"/>
              </a:ext>
            </a:extLst>
          </p:cNvPr>
          <p:cNvPicPr preferRelativeResize="0"/>
          <p:nvPr/>
        </p:nvPicPr>
        <p:blipFill rotWithShape="1">
          <a:blip r:embed="rId3">
            <a:alphaModFix/>
          </a:blip>
          <a:srcRect/>
          <a:stretch/>
        </p:blipFill>
        <p:spPr>
          <a:xfrm>
            <a:off x="345768" y="310228"/>
            <a:ext cx="1511999" cy="316905"/>
          </a:xfrm>
          <a:prstGeom prst="rect">
            <a:avLst/>
          </a:prstGeom>
          <a:noFill/>
          <a:ln>
            <a:noFill/>
          </a:ln>
        </p:spPr>
      </p:pic>
      <p:sp>
        <p:nvSpPr>
          <p:cNvPr id="10" name="TextBox 9">
            <a:extLst>
              <a:ext uri="{FF2B5EF4-FFF2-40B4-BE49-F238E27FC236}">
                <a16:creationId xmlns:a16="http://schemas.microsoft.com/office/drawing/2014/main" id="{8FECA91D-8C38-625E-6801-0DD5213367F6}"/>
              </a:ext>
            </a:extLst>
          </p:cNvPr>
          <p:cNvSpPr txBox="1"/>
          <p:nvPr/>
        </p:nvSpPr>
        <p:spPr>
          <a:xfrm>
            <a:off x="599767" y="1497020"/>
            <a:ext cx="6148675" cy="523220"/>
          </a:xfrm>
          <a:prstGeom prst="rect">
            <a:avLst/>
          </a:prstGeom>
          <a:noFill/>
        </p:spPr>
        <p:txBody>
          <a:bodyPr wrap="square">
            <a:spAutoFit/>
          </a:bodyPr>
          <a:lstStyle/>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Shared Responsibility</a:t>
            </a:r>
            <a:endParaRPr lang="en-PK" sz="2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7F53E65-ACD7-7801-7D14-9904443B00C0}"/>
              </a:ext>
            </a:extLst>
          </p:cNvPr>
          <p:cNvPicPr>
            <a:picLocks noChangeAspect="1"/>
          </p:cNvPicPr>
          <p:nvPr/>
        </p:nvPicPr>
        <p:blipFill>
          <a:blip r:embed="rId4"/>
          <a:stretch>
            <a:fillRect/>
          </a:stretch>
        </p:blipFill>
        <p:spPr>
          <a:xfrm>
            <a:off x="345769" y="0"/>
            <a:ext cx="11216230" cy="6858000"/>
          </a:xfrm>
          <a:prstGeom prst="rect">
            <a:avLst/>
          </a:prstGeom>
        </p:spPr>
      </p:pic>
    </p:spTree>
    <p:extLst>
      <p:ext uri="{BB962C8B-B14F-4D97-AF65-F5344CB8AC3E}">
        <p14:creationId xmlns:p14="http://schemas.microsoft.com/office/powerpoint/2010/main" val="228422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77976-FD81-4BF9-86E9-F4CB64B8A55E}"/>
              </a:ext>
            </a:extLst>
          </p:cNvPr>
          <p:cNvPicPr>
            <a:picLocks noChangeAspect="1"/>
          </p:cNvPicPr>
          <p:nvPr/>
        </p:nvPicPr>
        <p:blipFill>
          <a:blip r:embed="rId2"/>
          <a:srcRect t="7869" b="7869"/>
          <a:stretch/>
        </p:blipFill>
        <p:spPr>
          <a:xfrm>
            <a:off x="0" y="0"/>
            <a:ext cx="12192000" cy="6858000"/>
          </a:xfrm>
          <a:prstGeom prst="rect">
            <a:avLst/>
          </a:prstGeom>
        </p:spPr>
      </p:pic>
      <p:sp>
        <p:nvSpPr>
          <p:cNvPr id="7" name="Dikdörtgen 33">
            <a:extLst>
              <a:ext uri="{FF2B5EF4-FFF2-40B4-BE49-F238E27FC236}">
                <a16:creationId xmlns:a16="http://schemas.microsoft.com/office/drawing/2014/main" id="{515D8DC1-6C65-4512-B0B5-EE0D2ADFDEBA}"/>
              </a:ext>
            </a:extLst>
          </p:cNvPr>
          <p:cNvSpPr/>
          <p:nvPr/>
        </p:nvSpPr>
        <p:spPr>
          <a:xfrm>
            <a:off x="0" y="0"/>
            <a:ext cx="12192000" cy="6858000"/>
          </a:xfrm>
          <a:prstGeom prst="rect">
            <a:avLst/>
          </a:prstGeom>
          <a:solidFill>
            <a:srgbClr val="104E6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object 7">
            <a:extLst>
              <a:ext uri="{FF2B5EF4-FFF2-40B4-BE49-F238E27FC236}">
                <a16:creationId xmlns:a16="http://schemas.microsoft.com/office/drawing/2014/main" id="{7E76BBC1-FAB0-4BEC-A2CB-0CC7364C2C25}"/>
              </a:ext>
            </a:extLst>
          </p:cNvPr>
          <p:cNvPicPr/>
          <p:nvPr/>
        </p:nvPicPr>
        <p:blipFill>
          <a:blip r:embed="rId3" cstate="screen">
            <a:extLst>
              <a:ext uri="{28A0092B-C50C-407E-A947-70E740481C1C}">
                <a14:useLocalDpi xmlns:a14="http://schemas.microsoft.com/office/drawing/2010/main"/>
              </a:ext>
            </a:extLst>
          </a:blip>
          <a:stretch>
            <a:fillRect/>
          </a:stretch>
        </p:blipFill>
        <p:spPr>
          <a:xfrm>
            <a:off x="545828" y="535547"/>
            <a:ext cx="2625997" cy="550392"/>
          </a:xfrm>
          <a:prstGeom prst="rect">
            <a:avLst/>
          </a:prstGeom>
        </p:spPr>
      </p:pic>
      <p:sp>
        <p:nvSpPr>
          <p:cNvPr id="13" name="TextBox 12">
            <a:extLst>
              <a:ext uri="{FF2B5EF4-FFF2-40B4-BE49-F238E27FC236}">
                <a16:creationId xmlns:a16="http://schemas.microsoft.com/office/drawing/2014/main" id="{BF58E3C8-C768-430C-99F7-F0C76189CD37}"/>
              </a:ext>
            </a:extLst>
          </p:cNvPr>
          <p:cNvSpPr txBox="1"/>
          <p:nvPr/>
        </p:nvSpPr>
        <p:spPr>
          <a:xfrm>
            <a:off x="545827" y="4375390"/>
            <a:ext cx="8831853" cy="1815882"/>
          </a:xfrm>
          <a:prstGeom prst="rect">
            <a:avLst/>
          </a:prstGeom>
          <a:noFill/>
        </p:spPr>
        <p:txBody>
          <a:bodyPr wrap="square">
            <a:spAutoFit/>
          </a:bodyPr>
          <a:lstStyle/>
          <a:p>
            <a:r>
              <a:rPr lang="en-US" sz="40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How to minimize exposure of the </a:t>
            </a:r>
          </a:p>
          <a:p>
            <a:r>
              <a:rPr lang="en-US" sz="7200" b="1" dirty="0">
                <a:solidFill>
                  <a:srgbClr val="F9A428"/>
                </a:solidFill>
                <a:latin typeface="Open Sans" panose="020B0606030504020204" pitchFamily="34" charset="0"/>
                <a:ea typeface="Open Sans" panose="020B0606030504020204" pitchFamily="34" charset="0"/>
                <a:cs typeface="Open Sans" panose="020B0606030504020204" pitchFamily="34" charset="0"/>
              </a:rPr>
              <a:t>AI Attack Surface?</a:t>
            </a:r>
            <a:endParaRPr lang="en-PK" sz="4000" b="1" dirty="0">
              <a:solidFill>
                <a:srgbClr val="F9A42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51">
            <a:extLst>
              <a:ext uri="{FF2B5EF4-FFF2-40B4-BE49-F238E27FC236}">
                <a16:creationId xmlns:a16="http://schemas.microsoft.com/office/drawing/2014/main" id="{43D9A83E-0CB7-4842-8DB8-FD607C83E384}"/>
              </a:ext>
            </a:extLst>
          </p:cNvPr>
          <p:cNvGrpSpPr/>
          <p:nvPr/>
        </p:nvGrpSpPr>
        <p:grpSpPr>
          <a:xfrm>
            <a:off x="11562000" y="0"/>
            <a:ext cx="630000" cy="6858000"/>
            <a:chOff x="0" y="0"/>
            <a:chExt cx="630000" cy="6858000"/>
          </a:xfrm>
        </p:grpSpPr>
        <p:sp>
          <p:nvSpPr>
            <p:cNvPr id="16" name="Rectangle 52">
              <a:extLst>
                <a:ext uri="{FF2B5EF4-FFF2-40B4-BE49-F238E27FC236}">
                  <a16:creationId xmlns:a16="http://schemas.microsoft.com/office/drawing/2014/main" id="{C4398551-D0F8-4201-BE03-B56F74E5B27B}"/>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1" name="TextBox 53">
              <a:extLst>
                <a:ext uri="{FF2B5EF4-FFF2-40B4-BE49-F238E27FC236}">
                  <a16:creationId xmlns:a16="http://schemas.microsoft.com/office/drawing/2014/main" id="{99C9BE1F-75D0-4974-8C1C-9C2EAF2601DB}"/>
                </a:ext>
              </a:extLst>
            </p:cNvPr>
            <p:cNvSpPr txBox="1"/>
            <p:nvPr/>
          </p:nvSpPr>
          <p:spPr>
            <a:xfrm rot="5400000">
              <a:off x="-158047" y="1015133"/>
              <a:ext cx="946093" cy="27699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Outpost24</a:t>
              </a:r>
            </a:p>
          </p:txBody>
        </p:sp>
        <p:grpSp>
          <p:nvGrpSpPr>
            <p:cNvPr id="22" name="Group 54">
              <a:extLst>
                <a:ext uri="{FF2B5EF4-FFF2-40B4-BE49-F238E27FC236}">
                  <a16:creationId xmlns:a16="http://schemas.microsoft.com/office/drawing/2014/main" id="{EBBBC7CD-8619-4508-BD52-28CA38ED5ED3}"/>
                </a:ext>
              </a:extLst>
            </p:cNvPr>
            <p:cNvGrpSpPr/>
            <p:nvPr/>
          </p:nvGrpSpPr>
          <p:grpSpPr>
            <a:xfrm>
              <a:off x="191719" y="5734874"/>
              <a:ext cx="246562" cy="1123126"/>
              <a:chOff x="211017" y="5715000"/>
              <a:chExt cx="246562" cy="1123126"/>
            </a:xfrm>
          </p:grpSpPr>
          <p:sp>
            <p:nvSpPr>
              <p:cNvPr id="23" name="Rectangle 60">
                <a:extLst>
                  <a:ext uri="{FF2B5EF4-FFF2-40B4-BE49-F238E27FC236}">
                    <a16:creationId xmlns:a16="http://schemas.microsoft.com/office/drawing/2014/main" id="{3C5584AA-3D33-4DB3-919E-3254707B1915}"/>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4" name="Oval 23">
                <a:extLst>
                  <a:ext uri="{FF2B5EF4-FFF2-40B4-BE49-F238E27FC236}">
                    <a16:creationId xmlns:a16="http://schemas.microsoft.com/office/drawing/2014/main" id="{2FC6DB7A-0DD3-41EC-9C81-D5892B2F8CA5}"/>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5" name="Arrow: Chevron 62">
                <a:extLst>
                  <a:ext uri="{FF2B5EF4-FFF2-40B4-BE49-F238E27FC236}">
                    <a16:creationId xmlns:a16="http://schemas.microsoft.com/office/drawing/2014/main" id="{09D6438D-13FE-4213-9935-91E1349D5862}"/>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spTree>
    <p:extLst>
      <p:ext uri="{BB962C8B-B14F-4D97-AF65-F5344CB8AC3E}">
        <p14:creationId xmlns:p14="http://schemas.microsoft.com/office/powerpoint/2010/main" val="104079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B7D34-3EBC-ADA5-9CD1-82DF58B727C4}"/>
            </a:ext>
          </a:extLst>
        </p:cNvPr>
        <p:cNvGrpSpPr/>
        <p:nvPr/>
      </p:nvGrpSpPr>
      <p:grpSpPr>
        <a:xfrm>
          <a:off x="0" y="0"/>
          <a:ext cx="0" cy="0"/>
          <a:chOff x="0" y="0"/>
          <a:chExt cx="0" cy="0"/>
        </a:xfrm>
      </p:grpSpPr>
      <p:grpSp>
        <p:nvGrpSpPr>
          <p:cNvPr id="25" name="Group 51">
            <a:extLst>
              <a:ext uri="{FF2B5EF4-FFF2-40B4-BE49-F238E27FC236}">
                <a16:creationId xmlns:a16="http://schemas.microsoft.com/office/drawing/2014/main" id="{6F9E0D64-D3AE-1FE6-C0DE-17EB30FD1C57}"/>
              </a:ext>
            </a:extLst>
          </p:cNvPr>
          <p:cNvGrpSpPr/>
          <p:nvPr/>
        </p:nvGrpSpPr>
        <p:grpSpPr>
          <a:xfrm>
            <a:off x="11562000" y="0"/>
            <a:ext cx="630000" cy="6858000"/>
            <a:chOff x="0" y="0"/>
            <a:chExt cx="630000" cy="6858000"/>
          </a:xfrm>
        </p:grpSpPr>
        <p:sp>
          <p:nvSpPr>
            <p:cNvPr id="26" name="Rectangle 52">
              <a:extLst>
                <a:ext uri="{FF2B5EF4-FFF2-40B4-BE49-F238E27FC236}">
                  <a16:creationId xmlns:a16="http://schemas.microsoft.com/office/drawing/2014/main" id="{E72A283D-E63B-FBE5-388F-AFF480D27F7F}"/>
                </a:ext>
              </a:extLst>
            </p:cNvPr>
            <p:cNvSpPr/>
            <p:nvPr/>
          </p:nvSpPr>
          <p:spPr>
            <a:xfrm>
              <a:off x="0" y="0"/>
              <a:ext cx="630000" cy="6858000"/>
            </a:xfrm>
            <a:prstGeom prst="rect">
              <a:avLst/>
            </a:prstGeom>
            <a:solidFill>
              <a:schemeClr val="bg1"/>
            </a:solidFill>
            <a:ln>
              <a:noFill/>
            </a:ln>
            <a:effectLst>
              <a:outerShdw blurRad="431800" dist="127000" dir="10800000" sx="88000" sy="88000" algn="l"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27" name="TextBox 53">
              <a:extLst>
                <a:ext uri="{FF2B5EF4-FFF2-40B4-BE49-F238E27FC236}">
                  <a16:creationId xmlns:a16="http://schemas.microsoft.com/office/drawing/2014/main" id="{EA2D588A-85E3-D5AC-91C4-83322BB7F28C}"/>
                </a:ext>
              </a:extLst>
            </p:cNvPr>
            <p:cNvSpPr txBox="1"/>
            <p:nvPr/>
          </p:nvSpPr>
          <p:spPr>
            <a:xfrm rot="5400000">
              <a:off x="-1819015" y="2447029"/>
              <a:ext cx="4268028" cy="276999"/>
            </a:xfrm>
            <a:prstGeom prst="rect">
              <a:avLst/>
            </a:prstGeom>
            <a:noFill/>
          </p:spPr>
          <p:txBody>
            <a:bodyPr vert="horz" wrap="none" rtlCol="0">
              <a:spAutoFit/>
            </a:bodyPr>
            <a:lstStyle/>
            <a:p>
              <a:pPr lvl="0">
                <a:defRPr/>
              </a:pPr>
              <a:r>
                <a:rPr lang="en-US" sz="1200" dirty="0">
                  <a:solidFill>
                    <a:prstClr val="white">
                      <a:lumMod val="65000"/>
                    </a:prstClr>
                  </a:solidFill>
                  <a:latin typeface="Open Sans" panose="020B0606030504020204" pitchFamily="34" charset="0"/>
                  <a:ea typeface="Open Sans" panose="020B0606030504020204" pitchFamily="34" charset="0"/>
                  <a:cs typeface="Open Sans" panose="020B0606030504020204" pitchFamily="34" charset="0"/>
                </a:rPr>
                <a:t>Source: https://saif.google/secure-ai-framework/saif-map</a:t>
              </a:r>
              <a:endParaRPr kumimoji="0" lang="en-US" sz="1200" b="0"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Group 54">
              <a:extLst>
                <a:ext uri="{FF2B5EF4-FFF2-40B4-BE49-F238E27FC236}">
                  <a16:creationId xmlns:a16="http://schemas.microsoft.com/office/drawing/2014/main" id="{2F155AA8-17C1-1FA6-34AE-E7E7B3E1E950}"/>
                </a:ext>
              </a:extLst>
            </p:cNvPr>
            <p:cNvGrpSpPr/>
            <p:nvPr/>
          </p:nvGrpSpPr>
          <p:grpSpPr>
            <a:xfrm>
              <a:off x="191719" y="5734874"/>
              <a:ext cx="246562" cy="1123126"/>
              <a:chOff x="211017" y="5715000"/>
              <a:chExt cx="246562" cy="1123126"/>
            </a:xfrm>
          </p:grpSpPr>
          <p:sp>
            <p:nvSpPr>
              <p:cNvPr id="29" name="Rectangle 60">
                <a:extLst>
                  <a:ext uri="{FF2B5EF4-FFF2-40B4-BE49-F238E27FC236}">
                    <a16:creationId xmlns:a16="http://schemas.microsoft.com/office/drawing/2014/main" id="{DFDD93F0-C219-693E-823A-65216C0C9811}"/>
                  </a:ext>
                </a:extLst>
              </p:cNvPr>
              <p:cNvSpPr/>
              <p:nvPr/>
            </p:nvSpPr>
            <p:spPr>
              <a:xfrm>
                <a:off x="312419" y="5849174"/>
                <a:ext cx="45719" cy="988952"/>
              </a:xfrm>
              <a:prstGeom prst="rect">
                <a:avLst/>
              </a:prstGeom>
              <a:gradFill>
                <a:gsLst>
                  <a:gs pos="0">
                    <a:schemeClr val="bg1"/>
                  </a:gs>
                  <a:gs pos="100000">
                    <a:srgbClr val="12B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30" name="Oval 29">
                <a:extLst>
                  <a:ext uri="{FF2B5EF4-FFF2-40B4-BE49-F238E27FC236}">
                    <a16:creationId xmlns:a16="http://schemas.microsoft.com/office/drawing/2014/main" id="{3709EFCB-3DB2-E377-D837-06D5371BE8BA}"/>
                  </a:ext>
                </a:extLst>
              </p:cNvPr>
              <p:cNvSpPr/>
              <p:nvPr/>
            </p:nvSpPr>
            <p:spPr>
              <a:xfrm>
                <a:off x="211017" y="5715000"/>
                <a:ext cx="246562" cy="246562"/>
              </a:xfrm>
              <a:prstGeom prst="ellipse">
                <a:avLst/>
              </a:prstGeom>
              <a:solidFill>
                <a:srgbClr val="FC6255"/>
              </a:solidFill>
              <a:ln>
                <a:noFill/>
              </a:ln>
              <a:effectLst>
                <a:outerShdw blurRad="50800" dist="12700" dir="54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itchFamily="2" charset="0"/>
                  <a:ea typeface="+mn-ea"/>
                  <a:cs typeface="Poppins" pitchFamily="2" charset="0"/>
                </a:endParaRPr>
              </a:p>
            </p:txBody>
          </p:sp>
          <p:sp>
            <p:nvSpPr>
              <p:cNvPr id="31" name="Arrow: Chevron 62">
                <a:extLst>
                  <a:ext uri="{FF2B5EF4-FFF2-40B4-BE49-F238E27FC236}">
                    <a16:creationId xmlns:a16="http://schemas.microsoft.com/office/drawing/2014/main" id="{2C94D66C-06CA-D6E4-A714-46BBA010A451}"/>
                  </a:ext>
                </a:extLst>
              </p:cNvPr>
              <p:cNvSpPr/>
              <p:nvPr/>
            </p:nvSpPr>
            <p:spPr>
              <a:xfrm rot="5400000">
                <a:off x="296938" y="5799419"/>
                <a:ext cx="74721" cy="99510"/>
              </a:xfrm>
              <a:prstGeom prst="chevron">
                <a:avLst>
                  <a:gd name="adj" fmla="val 71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itchFamily="2" charset="0"/>
                  <a:ea typeface="+mn-ea"/>
                  <a:cs typeface="Poppins" pitchFamily="2" charset="0"/>
                </a:endParaRPr>
              </a:p>
            </p:txBody>
          </p:sp>
        </p:grpSp>
      </p:grpSp>
      <p:sp>
        <p:nvSpPr>
          <p:cNvPr id="32" name="TextBox 31">
            <a:extLst>
              <a:ext uri="{FF2B5EF4-FFF2-40B4-BE49-F238E27FC236}">
                <a16:creationId xmlns:a16="http://schemas.microsoft.com/office/drawing/2014/main" id="{70550B7D-DEB9-61CE-F482-4A4F48E90EA6}"/>
              </a:ext>
            </a:extLst>
          </p:cNvPr>
          <p:cNvSpPr txBox="1"/>
          <p:nvPr/>
        </p:nvSpPr>
        <p:spPr>
          <a:xfrm>
            <a:off x="599768" y="1511714"/>
            <a:ext cx="4701721" cy="523220"/>
          </a:xfrm>
          <a:prstGeom prst="rect">
            <a:avLst/>
          </a:prstGeom>
          <a:noFill/>
        </p:spPr>
        <p:txBody>
          <a:bodyPr wrap="square">
            <a:spAutoFit/>
          </a:bodyPr>
          <a:lstStyle/>
          <a:p>
            <a:r>
              <a:rPr lang="en-US" sz="2800" b="1" dirty="0">
                <a:solidFill>
                  <a:srgbClr val="104E6B"/>
                </a:solidFill>
                <a:latin typeface="Open Sans" panose="020B0606030504020204" pitchFamily="34" charset="0"/>
                <a:ea typeface="Open Sans" panose="020B0606030504020204" pitchFamily="34" charset="0"/>
                <a:cs typeface="Open Sans" panose="020B0606030504020204" pitchFamily="34" charset="0"/>
              </a:rPr>
              <a:t>AI Attack Surface </a:t>
            </a:r>
            <a:endParaRPr lang="en-PK" sz="2800" b="1" dirty="0">
              <a:solidFill>
                <a:srgbClr val="104E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3" name="Google Shape;63;p28">
            <a:extLst>
              <a:ext uri="{FF2B5EF4-FFF2-40B4-BE49-F238E27FC236}">
                <a16:creationId xmlns:a16="http://schemas.microsoft.com/office/drawing/2014/main" id="{9F20DE2D-99C7-2021-62BF-80343BEDCCD7}"/>
              </a:ext>
            </a:extLst>
          </p:cNvPr>
          <p:cNvPicPr preferRelativeResize="0"/>
          <p:nvPr/>
        </p:nvPicPr>
        <p:blipFill rotWithShape="1">
          <a:blip r:embed="rId2">
            <a:alphaModFix/>
          </a:blip>
          <a:srcRect/>
          <a:stretch/>
        </p:blipFill>
        <p:spPr>
          <a:xfrm>
            <a:off x="345768" y="310228"/>
            <a:ext cx="1511999" cy="316905"/>
          </a:xfrm>
          <a:prstGeom prst="rect">
            <a:avLst/>
          </a:prstGeom>
          <a:noFill/>
          <a:ln>
            <a:noFill/>
          </a:ln>
        </p:spPr>
      </p:pic>
      <p:grpSp>
        <p:nvGrpSpPr>
          <p:cNvPr id="34" name="Grup 28">
            <a:extLst>
              <a:ext uri="{FF2B5EF4-FFF2-40B4-BE49-F238E27FC236}">
                <a16:creationId xmlns:a16="http://schemas.microsoft.com/office/drawing/2014/main" id="{411491C1-0071-F8A6-6850-EDD1FFB30C95}"/>
              </a:ext>
            </a:extLst>
          </p:cNvPr>
          <p:cNvGrpSpPr/>
          <p:nvPr/>
        </p:nvGrpSpPr>
        <p:grpSpPr>
          <a:xfrm>
            <a:off x="725286" y="2749027"/>
            <a:ext cx="747914" cy="747914"/>
            <a:chOff x="7332414" y="927244"/>
            <a:chExt cx="1654516" cy="1654516"/>
          </a:xfrm>
          <a:solidFill>
            <a:srgbClr val="F9BE70"/>
          </a:solidFill>
        </p:grpSpPr>
        <p:sp>
          <p:nvSpPr>
            <p:cNvPr id="35" name="Oval 34">
              <a:extLst>
                <a:ext uri="{FF2B5EF4-FFF2-40B4-BE49-F238E27FC236}">
                  <a16:creationId xmlns:a16="http://schemas.microsoft.com/office/drawing/2014/main" id="{11057C98-67E1-DE1E-72F1-6AC08676D660}"/>
                </a:ext>
              </a:extLst>
            </p:cNvPr>
            <p:cNvSpPr/>
            <p:nvPr/>
          </p:nvSpPr>
          <p:spPr>
            <a:xfrm>
              <a:off x="7332414" y="927244"/>
              <a:ext cx="1654516" cy="165451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36" name="Oval 35">
              <a:extLst>
                <a:ext uri="{FF2B5EF4-FFF2-40B4-BE49-F238E27FC236}">
                  <a16:creationId xmlns:a16="http://schemas.microsoft.com/office/drawing/2014/main" id="{F94CF243-5888-DE6B-96F6-8803D77D086C}"/>
                </a:ext>
              </a:extLst>
            </p:cNvPr>
            <p:cNvSpPr/>
            <p:nvPr/>
          </p:nvSpPr>
          <p:spPr>
            <a:xfrm>
              <a:off x="7547966" y="1142796"/>
              <a:ext cx="1223412" cy="122341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40" name="TextBox 39">
            <a:extLst>
              <a:ext uri="{FF2B5EF4-FFF2-40B4-BE49-F238E27FC236}">
                <a16:creationId xmlns:a16="http://schemas.microsoft.com/office/drawing/2014/main" id="{B5A61C4C-E871-DDEE-E30C-29D5867B5A99}"/>
              </a:ext>
            </a:extLst>
          </p:cNvPr>
          <p:cNvSpPr txBox="1"/>
          <p:nvPr/>
        </p:nvSpPr>
        <p:spPr>
          <a:xfrm>
            <a:off x="1649699" y="2953707"/>
            <a:ext cx="1802130" cy="338554"/>
          </a:xfrm>
          <a:prstGeom prst="rect">
            <a:avLst/>
          </a:prstGeom>
          <a:noFill/>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Complex</a:t>
            </a:r>
            <a:endParaRPr lang="en-PK" sz="16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oup 41">
            <a:extLst>
              <a:ext uri="{FF2B5EF4-FFF2-40B4-BE49-F238E27FC236}">
                <a16:creationId xmlns:a16="http://schemas.microsoft.com/office/drawing/2014/main" id="{29157A8A-EA4F-5765-2A90-1660357D574A}"/>
              </a:ext>
            </a:extLst>
          </p:cNvPr>
          <p:cNvGrpSpPr/>
          <p:nvPr/>
        </p:nvGrpSpPr>
        <p:grpSpPr>
          <a:xfrm>
            <a:off x="725286" y="3935081"/>
            <a:ext cx="2726543" cy="747914"/>
            <a:chOff x="471286" y="2147652"/>
            <a:chExt cx="2726543" cy="747914"/>
          </a:xfrm>
        </p:grpSpPr>
        <p:grpSp>
          <p:nvGrpSpPr>
            <p:cNvPr id="43" name="Grup 28">
              <a:extLst>
                <a:ext uri="{FF2B5EF4-FFF2-40B4-BE49-F238E27FC236}">
                  <a16:creationId xmlns:a16="http://schemas.microsoft.com/office/drawing/2014/main" id="{B2797537-3561-1CDE-542E-DE9236C28C65}"/>
                </a:ext>
              </a:extLst>
            </p:cNvPr>
            <p:cNvGrpSpPr/>
            <p:nvPr/>
          </p:nvGrpSpPr>
          <p:grpSpPr>
            <a:xfrm>
              <a:off x="471286" y="2147652"/>
              <a:ext cx="747914" cy="747914"/>
              <a:chOff x="7332414" y="927244"/>
              <a:chExt cx="1654516" cy="1654516"/>
            </a:xfrm>
          </p:grpSpPr>
          <p:sp>
            <p:nvSpPr>
              <p:cNvPr id="45" name="Oval 44">
                <a:extLst>
                  <a:ext uri="{FF2B5EF4-FFF2-40B4-BE49-F238E27FC236}">
                    <a16:creationId xmlns:a16="http://schemas.microsoft.com/office/drawing/2014/main" id="{20984085-276F-A09F-473D-977275AF25B2}"/>
                  </a:ext>
                </a:extLst>
              </p:cNvPr>
              <p:cNvSpPr/>
              <p:nvPr/>
            </p:nvSpPr>
            <p:spPr>
              <a:xfrm>
                <a:off x="7332414" y="927244"/>
                <a:ext cx="1654516" cy="1654516"/>
              </a:xfrm>
              <a:prstGeom prst="ellipse">
                <a:avLst/>
              </a:prstGeom>
              <a:solidFill>
                <a:srgbClr val="F9B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46" name="Oval 45">
                <a:extLst>
                  <a:ext uri="{FF2B5EF4-FFF2-40B4-BE49-F238E27FC236}">
                    <a16:creationId xmlns:a16="http://schemas.microsoft.com/office/drawing/2014/main" id="{42FCAD61-1540-8D0F-7B32-BD6A987D6799}"/>
                  </a:ext>
                </a:extLst>
              </p:cNvPr>
              <p:cNvSpPr/>
              <p:nvPr/>
            </p:nvSpPr>
            <p:spPr>
              <a:xfrm>
                <a:off x="7547966" y="1142796"/>
                <a:ext cx="1223412" cy="1223412"/>
              </a:xfrm>
              <a:prstGeom prst="ellipse">
                <a:avLst/>
              </a:prstGeom>
              <a:solidFill>
                <a:srgbClr val="F9B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44" name="TextBox 43">
              <a:extLst>
                <a:ext uri="{FF2B5EF4-FFF2-40B4-BE49-F238E27FC236}">
                  <a16:creationId xmlns:a16="http://schemas.microsoft.com/office/drawing/2014/main" id="{8B1091C1-E9B8-E1AA-2AFB-660442A149ED}"/>
                </a:ext>
              </a:extLst>
            </p:cNvPr>
            <p:cNvSpPr txBox="1"/>
            <p:nvPr/>
          </p:nvSpPr>
          <p:spPr>
            <a:xfrm>
              <a:off x="1395699" y="2290776"/>
              <a:ext cx="1802130" cy="338554"/>
            </a:xfrm>
            <a:prstGeom prst="rect">
              <a:avLst/>
            </a:prstGeom>
            <a:noFill/>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Diverse</a:t>
              </a:r>
            </a:p>
          </p:txBody>
        </p:sp>
      </p:grpSp>
      <p:grpSp>
        <p:nvGrpSpPr>
          <p:cNvPr id="47" name="Group 46">
            <a:extLst>
              <a:ext uri="{FF2B5EF4-FFF2-40B4-BE49-F238E27FC236}">
                <a16:creationId xmlns:a16="http://schemas.microsoft.com/office/drawing/2014/main" id="{D9F53FFA-319E-8892-DA3C-9CEFA1A61DEF}"/>
              </a:ext>
            </a:extLst>
          </p:cNvPr>
          <p:cNvGrpSpPr/>
          <p:nvPr/>
        </p:nvGrpSpPr>
        <p:grpSpPr>
          <a:xfrm>
            <a:off x="725286" y="5121134"/>
            <a:ext cx="3166354" cy="747914"/>
            <a:chOff x="471286" y="2147652"/>
            <a:chExt cx="3166354" cy="747914"/>
          </a:xfrm>
        </p:grpSpPr>
        <p:grpSp>
          <p:nvGrpSpPr>
            <p:cNvPr id="48" name="Grup 28">
              <a:extLst>
                <a:ext uri="{FF2B5EF4-FFF2-40B4-BE49-F238E27FC236}">
                  <a16:creationId xmlns:a16="http://schemas.microsoft.com/office/drawing/2014/main" id="{02092E91-A085-8679-BEF5-2B882839691F}"/>
                </a:ext>
              </a:extLst>
            </p:cNvPr>
            <p:cNvGrpSpPr/>
            <p:nvPr/>
          </p:nvGrpSpPr>
          <p:grpSpPr>
            <a:xfrm>
              <a:off x="471286" y="2147652"/>
              <a:ext cx="747914" cy="747914"/>
              <a:chOff x="7332414" y="927244"/>
              <a:chExt cx="1654516" cy="1654516"/>
            </a:xfrm>
          </p:grpSpPr>
          <p:sp>
            <p:nvSpPr>
              <p:cNvPr id="50" name="Oval 49">
                <a:extLst>
                  <a:ext uri="{FF2B5EF4-FFF2-40B4-BE49-F238E27FC236}">
                    <a16:creationId xmlns:a16="http://schemas.microsoft.com/office/drawing/2014/main" id="{6BAC1055-C265-6F51-8897-3D86F5914419}"/>
                  </a:ext>
                </a:extLst>
              </p:cNvPr>
              <p:cNvSpPr/>
              <p:nvPr/>
            </p:nvSpPr>
            <p:spPr>
              <a:xfrm>
                <a:off x="7332414" y="927244"/>
                <a:ext cx="1654516" cy="1654516"/>
              </a:xfrm>
              <a:prstGeom prst="ellipse">
                <a:avLst/>
              </a:prstGeom>
              <a:solidFill>
                <a:srgbClr val="F9B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51" name="Oval 50">
                <a:extLst>
                  <a:ext uri="{FF2B5EF4-FFF2-40B4-BE49-F238E27FC236}">
                    <a16:creationId xmlns:a16="http://schemas.microsoft.com/office/drawing/2014/main" id="{F01FF3EB-1090-9B1B-0397-30BE7A5174FF}"/>
                  </a:ext>
                </a:extLst>
              </p:cNvPr>
              <p:cNvSpPr/>
              <p:nvPr/>
            </p:nvSpPr>
            <p:spPr>
              <a:xfrm>
                <a:off x="7547966" y="1142796"/>
                <a:ext cx="1223412" cy="1223412"/>
              </a:xfrm>
              <a:prstGeom prst="ellipse">
                <a:avLst/>
              </a:prstGeom>
              <a:solidFill>
                <a:srgbClr val="F9B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600"/>
              </a:p>
            </p:txBody>
          </p:sp>
        </p:grpSp>
        <p:sp>
          <p:nvSpPr>
            <p:cNvPr id="49" name="TextBox 48">
              <a:extLst>
                <a:ext uri="{FF2B5EF4-FFF2-40B4-BE49-F238E27FC236}">
                  <a16:creationId xmlns:a16="http://schemas.microsoft.com/office/drawing/2014/main" id="{5E71F06E-4873-1164-D209-8FB0D7476D2A}"/>
                </a:ext>
              </a:extLst>
            </p:cNvPr>
            <p:cNvSpPr txBox="1"/>
            <p:nvPr/>
          </p:nvSpPr>
          <p:spPr>
            <a:xfrm>
              <a:off x="1410919" y="2256897"/>
              <a:ext cx="2226721" cy="584775"/>
            </a:xfrm>
            <a:prstGeom prst="rect">
              <a:avLst/>
            </a:prstGeom>
            <a:noFill/>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Open new highways to your data and IP</a:t>
              </a:r>
            </a:p>
          </p:txBody>
        </p:sp>
      </p:grpSp>
      <p:pic>
        <p:nvPicPr>
          <p:cNvPr id="18" name="Graphic 17">
            <a:extLst>
              <a:ext uri="{FF2B5EF4-FFF2-40B4-BE49-F238E27FC236}">
                <a16:creationId xmlns:a16="http://schemas.microsoft.com/office/drawing/2014/main" id="{AD06B529-C5FC-6B61-7884-9B86F9F3C1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849" y="2963133"/>
            <a:ext cx="323626" cy="323626"/>
          </a:xfrm>
          <a:prstGeom prst="rect">
            <a:avLst/>
          </a:prstGeom>
        </p:spPr>
      </p:pic>
      <p:pic>
        <p:nvPicPr>
          <p:cNvPr id="20" name="Graphic 19">
            <a:extLst>
              <a:ext uri="{FF2B5EF4-FFF2-40B4-BE49-F238E27FC236}">
                <a16:creationId xmlns:a16="http://schemas.microsoft.com/office/drawing/2014/main" id="{1B33BD3F-C7F0-C11F-D830-CCB04B645F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948" y="4185324"/>
            <a:ext cx="247428" cy="247428"/>
          </a:xfrm>
          <a:prstGeom prst="rect">
            <a:avLst/>
          </a:prstGeom>
        </p:spPr>
      </p:pic>
      <p:pic>
        <p:nvPicPr>
          <p:cNvPr id="22" name="Graphic 21">
            <a:extLst>
              <a:ext uri="{FF2B5EF4-FFF2-40B4-BE49-F238E27FC236}">
                <a16:creationId xmlns:a16="http://schemas.microsoft.com/office/drawing/2014/main" id="{3F20FD5C-9B67-B155-AF86-7FBA56BD8F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180" y="5364609"/>
            <a:ext cx="260964" cy="260964"/>
          </a:xfrm>
          <a:prstGeom prst="rect">
            <a:avLst/>
          </a:prstGeom>
        </p:spPr>
      </p:pic>
      <p:pic>
        <p:nvPicPr>
          <p:cNvPr id="3" name="Picture 2">
            <a:extLst>
              <a:ext uri="{FF2B5EF4-FFF2-40B4-BE49-F238E27FC236}">
                <a16:creationId xmlns:a16="http://schemas.microsoft.com/office/drawing/2014/main" id="{8F344FCA-E462-CF23-ADCA-7E4D38C5A415}"/>
              </a:ext>
            </a:extLst>
          </p:cNvPr>
          <p:cNvPicPr>
            <a:picLocks noChangeAspect="1"/>
          </p:cNvPicPr>
          <p:nvPr/>
        </p:nvPicPr>
        <p:blipFill>
          <a:blip r:embed="rId9"/>
          <a:stretch>
            <a:fillRect/>
          </a:stretch>
        </p:blipFill>
        <p:spPr>
          <a:xfrm>
            <a:off x="4182800" y="451514"/>
            <a:ext cx="7305675" cy="5895975"/>
          </a:xfrm>
          <a:prstGeom prst="rect">
            <a:avLst/>
          </a:prstGeom>
        </p:spPr>
      </p:pic>
    </p:spTree>
    <p:extLst>
      <p:ext uri="{BB962C8B-B14F-4D97-AF65-F5344CB8AC3E}">
        <p14:creationId xmlns:p14="http://schemas.microsoft.com/office/powerpoint/2010/main" val="709124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tpost24">
      <a:dk1>
        <a:srgbClr val="0F4A65"/>
      </a:dk1>
      <a:lt1>
        <a:srgbClr val="FFFFFF"/>
      </a:lt1>
      <a:dk2>
        <a:srgbClr val="0F4A65"/>
      </a:dk2>
      <a:lt2>
        <a:srgbClr val="EEECE1"/>
      </a:lt2>
      <a:accent1>
        <a:srgbClr val="1AC0C6"/>
      </a:accent1>
      <a:accent2>
        <a:srgbClr val="FBA500"/>
      </a:accent2>
      <a:accent3>
        <a:srgbClr val="FF6150"/>
      </a:accent3>
      <a:accent4>
        <a:srgbClr val="1AC0C6"/>
      </a:accent4>
      <a:accent5>
        <a:srgbClr val="FABE68"/>
      </a:accent5>
      <a:accent6>
        <a:srgbClr val="F79646"/>
      </a:accent6>
      <a:hlink>
        <a:srgbClr val="1AC0C6"/>
      </a:hlink>
      <a:folHlink>
        <a:srgbClr val="800080"/>
      </a:folHlink>
    </a:clrScheme>
    <a:fontScheme name="Outpost24">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tpost24_powerPoint_template_comp" id="{A1927A48-6F5C-4B14-93A1-E5DB6AF8A6EA}" vid="{9AABD94F-9C37-4DEA-8B98-3AD93AEB45DF}"/>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747697-c2d8-4f86-af6b-8f73d0fa2985" xsi:nil="true"/>
    <lcf76f155ced4ddcb4097134ff3c332f xmlns="c1f171de-3db8-40a9-a28d-19001151e0b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FDAD32783ED04B828B1BFF785DA1E5" ma:contentTypeVersion="17" ma:contentTypeDescription="Create a new document." ma:contentTypeScope="" ma:versionID="077d698cae79171cd5b9dab6b9163f73">
  <xsd:schema xmlns:xsd="http://www.w3.org/2001/XMLSchema" xmlns:xs="http://www.w3.org/2001/XMLSchema" xmlns:p="http://schemas.microsoft.com/office/2006/metadata/properties" xmlns:ns2="c1f171de-3db8-40a9-a28d-19001151e0b6" xmlns:ns3="7a747697-c2d8-4f86-af6b-8f73d0fa2985" targetNamespace="http://schemas.microsoft.com/office/2006/metadata/properties" ma:root="true" ma:fieldsID="77d2e61f1a65c69057002eab0a869e88" ns2:_="" ns3:_="">
    <xsd:import namespace="c1f171de-3db8-40a9-a28d-19001151e0b6"/>
    <xsd:import namespace="7a747697-c2d8-4f86-af6b-8f73d0fa29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171de-3db8-40a9-a28d-19001151e0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6a47011-fad8-4ac7-bd71-62afd64406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747697-c2d8-4f86-af6b-8f73d0fa298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f671403-d799-46a6-b568-a42a51f0de5a}" ma:internalName="TaxCatchAll" ma:showField="CatchAllData" ma:web="7a747697-c2d8-4f86-af6b-8f73d0fa29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C6435C-DB5C-4E8F-97D7-B1D5CD766FDF}">
  <ds:schemaRef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 ds:uri="http://purl.org/dc/dcmitype/"/>
    <ds:schemaRef ds:uri="http://schemas.microsoft.com/office/infopath/2007/PartnerControls"/>
    <ds:schemaRef ds:uri="7a747697-c2d8-4f86-af6b-8f73d0fa2985"/>
    <ds:schemaRef ds:uri="c1f171de-3db8-40a9-a28d-19001151e0b6"/>
    <ds:schemaRef ds:uri="http://purl.org/dc/terms/"/>
  </ds:schemaRefs>
</ds:datastoreItem>
</file>

<file path=customXml/itemProps2.xml><?xml version="1.0" encoding="utf-8"?>
<ds:datastoreItem xmlns:ds="http://schemas.openxmlformats.org/officeDocument/2006/customXml" ds:itemID="{7D311504-A352-41DE-8A22-2E65ED5A3AB6}">
  <ds:schemaRefs>
    <ds:schemaRef ds:uri="7a747697-c2d8-4f86-af6b-8f73d0fa2985"/>
    <ds:schemaRef ds:uri="c1f171de-3db8-40a9-a28d-19001151e0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9BCE5E-19BF-4A07-A611-9834FAFD28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1590</Words>
  <Application>Microsoft Office PowerPoint</Application>
  <PresentationFormat>Widescreen</PresentationFormat>
  <Paragraphs>237</Paragraphs>
  <Slides>22</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Calibri</vt:lpstr>
      <vt:lpstr>Poppins</vt:lpstr>
      <vt:lpstr>Open Sans</vt:lpstr>
      <vt:lpstr>Arial</vt:lpstr>
      <vt:lpstr>Montserrat</vt:lpstr>
      <vt:lpstr>Office Teması</vt:lpstr>
      <vt:lpstr>1_Office Theme</vt:lpstr>
      <vt:lpstr>PowerPoint Presentation</vt:lpstr>
      <vt:lpstr>Who am I?</vt:lpstr>
      <vt:lpstr>PowerPoint Presentation</vt:lpstr>
      <vt:lpstr>The Defender’s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LLM  Vulnerability  Scanners      Garak   </vt:lpstr>
      <vt:lpstr>PowerPoint Presentation</vt:lpstr>
      <vt:lpstr>PowerPoint Presentation</vt:lpstr>
      <vt:lpstr>PowerPoint Presentation</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Syed waji</dc:creator>
  <cp:lastModifiedBy>Sergio Loureiro</cp:lastModifiedBy>
  <cp:revision>12</cp:revision>
  <dcterms:created xsi:type="dcterms:W3CDTF">2023-08-03T06:39:03Z</dcterms:created>
  <dcterms:modified xsi:type="dcterms:W3CDTF">2025-12-01T16:21:11Z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0x010100E3FDAD32783ED04B828B1BFF785DA1E5</vt:lpwstr>
  </property>
  <property fmtid="{D5CDD505-2E9C-101B-9397-08002B2CF9AE}" pid="3" name="MediaServiceImageTags">
    <vt:lpwstr/>
  </property>
</Properties>
</file>