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31" r:id="rId5"/>
    <p:sldId id="2076137848" r:id="rId6"/>
    <p:sldId id="447" r:id="rId7"/>
    <p:sldId id="455" r:id="rId8"/>
    <p:sldId id="489" r:id="rId9"/>
    <p:sldId id="2076137925" r:id="rId10"/>
    <p:sldId id="2076137921" r:id="rId11"/>
    <p:sldId id="13886" r:id="rId12"/>
    <p:sldId id="2076137922" r:id="rId13"/>
    <p:sldId id="2076137923" r:id="rId14"/>
    <p:sldId id="2076137924" r:id="rId15"/>
    <p:sldId id="2076137805" r:id="rId16"/>
    <p:sldId id="2076137926" r:id="rId17"/>
    <p:sldId id="492" r:id="rId18"/>
    <p:sldId id="13867" r:id="rId19"/>
  </p:sldIdLst>
  <p:sldSz cx="12192000" cy="6858000"/>
  <p:notesSz cx="7099300" cy="10234613"/>
  <p:embeddedFontLst>
    <p:embeddedFont>
      <p:font typeface="Amadeus Neue" panose="020B0604020202020204" charset="0"/>
      <p:regular r:id="rId22"/>
      <p:bold r:id="rId23"/>
      <p:italic r:id="rId24"/>
      <p:boldItalic r:id="rId25"/>
    </p:embeddedFont>
    <p:embeddedFont>
      <p:font typeface="Aptos Black" panose="020F0502020204030204" pitchFamily="34" charset="0"/>
      <p:bold r:id="rId26"/>
      <p:italic r:id="rId27"/>
      <p:boldItalic r:id="rId28"/>
    </p:embeddedFont>
    <p:embeddedFont>
      <p:font typeface="Aptos ExtraBold" panose="020F0502020204030204" pitchFamily="34" charset="0"/>
      <p:bold r:id="rId29"/>
      <p:boldItalic r:id="rId30"/>
    </p:embeddedFont>
    <p:embeddedFont>
      <p:font typeface="Assistant" panose="020F0502020204030204" pitchFamily="2" charset="-79"/>
      <p:regular r:id="rId31"/>
      <p:bold r:id="rId32"/>
    </p:embeddedFont>
    <p:embeddedFont>
      <p:font typeface="Assistant ExtraBold" panose="020F0502020204030204" pitchFamily="2" charset="-79"/>
      <p:bold r:id="rId33"/>
    </p:embeddedFont>
    <p:embeddedFont>
      <p:font typeface="Assistant Medium" panose="020B0604020202020204" charset="-79"/>
      <p:regular r:id="rId34"/>
      <p:bold r:id="rId35"/>
    </p:embeddedFont>
    <p:embeddedFont>
      <p:font typeface="Nunito Sans ExtraBold" panose="020F0502020204030204" pitchFamily="2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Présentation générale" id="{926DE0B9-4169-4DAA-B7C6-4AEEEE37DC0F}">
          <p14:sldIdLst>
            <p14:sldId id="431"/>
            <p14:sldId id="2076137848"/>
            <p14:sldId id="447"/>
            <p14:sldId id="455"/>
            <p14:sldId id="489"/>
            <p14:sldId id="2076137925"/>
            <p14:sldId id="2076137921"/>
            <p14:sldId id="13886"/>
            <p14:sldId id="2076137922"/>
            <p14:sldId id="2076137923"/>
            <p14:sldId id="2076137924"/>
            <p14:sldId id="2076137805"/>
            <p14:sldId id="2076137926"/>
            <p14:sldId id="492"/>
            <p14:sldId id="13867"/>
          </p14:sldIdLst>
        </p14:section>
      </p14:sectionLst>
    </p:ext>
    <p:ext uri="{EFAFB233-063F-42B5-8137-9DF3F51BA10A}">
      <p15:sldGuideLst xmlns:p15="http://schemas.microsoft.com/office/powerpoint/2012/main">
        <p15:guide id="1" pos="7680" userDrawn="1">
          <p15:clr>
            <a:srgbClr val="9AA0A6"/>
          </p15:clr>
        </p15:guide>
        <p15:guide id="2" pos="5620" userDrawn="1">
          <p15:clr>
            <a:srgbClr val="9AA0A6"/>
          </p15:clr>
        </p15:guide>
        <p15:guide id="3" orient="horz" pos="576" userDrawn="1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0" roundtripDataSignature="AMtx7mgVcReMkr4X9c8bDJeuXrMQ3zdUC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A8E203-92B6-CFFD-7E38-4F106EBD771E}" name="Théodore BOULLIER" initials="TB" userId="S::theodore.boullier@meritis.fr::edb630f4-f0c3-4361-8ac6-edcd53790961" providerId="AD"/>
  <p188:author id="{F9E89D24-49F8-FCB4-8925-86E938888183}" name="Loïc VEYSSIERE" initials="LV" userId="S::loic.veyssiere@meritis.fr::60e5e4f1-1738-4d5d-be28-1907a8e039fc" providerId="AD"/>
  <p188:author id="{9A74134E-DB19-26C3-264D-486CF46C189A}" name="Sarah BOUBAKER" initials="SB" userId="S::sarah.boubaker@meritis.fr::97373e7f-94e9-43d2-abdd-9dd28ec62036" providerId="AD"/>
  <p188:author id="{82D87A4E-474B-45DD-D447-1B2706BED350}" name="Foucault DUPLEIX_MeritisLAB" initials="FD" userId="S::foucault.dupleix@meritis.fr::bb3f4a87-1034-4cb5-9aac-badaf3aeb007" providerId="AD"/>
  <p188:author id="{BB263561-09C7-7859-4FF5-A92DCDA8A692}" name="Leila BACHA" initials="LB" userId="S::leila.bacha@meritis.fr::69d079a9-5b2f-4f5e-aa15-dda8c3a11811" providerId="AD"/>
  <p188:author id="{79738D8B-3482-4EAE-F921-921C73B93BDD}" name="Khiem LE THIEN" initials="KLT" userId="Khiem LE THIEN" providerId="None"/>
  <p188:author id="{5AD77FA1-98F0-EB34-B8FC-7C7F356E0781}" name="Gaëtan ELEOUET" initials="" userId="S::Gaetan.ELEOUET@meritis.fr::c7b158e4-2ae6-4b76-97f8-8cbbbf9d9433" providerId="AD"/>
  <p188:author id="{F4C3BBA7-C4FE-7C9C-429D-6C14550F3120}" name="Edurne INZA" initials="EI" userId="S::edurne.inza@meritis.fr::62b4a3e4-9cfa-4307-9b41-6687a93cd9f6" providerId="AD"/>
  <p188:author id="{D79652A8-A8EB-FDF3-48CD-6AE44B796AC0}" name="Oscar Bourat" initials="" userId="S::oscar.bourat@office.navigacom.com::5acb2634-da2f-4a19-ab68-3f88397352d2" providerId="AD"/>
  <p188:author id="{FD1D7EBB-414E-FEB9-EEBC-4FB4F45A8F2E}" name="Corentin PRIGENT" initials="CP" userId="S::corentin.prigent@meritis.fr::19e4e4df-6ace-437d-b476-5df1a0381acd" providerId="AD"/>
  <p188:author id="{811FC4C0-BE10-1BF5-146F-B36EEE7E1CC3}" name="Karine FRANCISCO" initials="KF" userId="S::karine.francisco@meritis.fr::9ce07c80-5d6f-4b32-90a9-8182237947d9" providerId="AD"/>
  <p188:author id="{DF6056C4-883D-D5FA-8F12-F74B1DBF8C24}" name="Julie VIDEMENT" initials="JV" userId="S::julie.videment@meritis.fr::66e9c97e-2d33-4987-b65f-85e5e25476d4" providerId="AD"/>
  <p188:author id="{DF649ECE-D366-74DC-AA24-82D3A96FCFC0}" name="Khiem Le Thien" initials="KL" userId="S::khiem.lethien@office.navigacom.com::c793d23b-0c57-4a5c-898e-bffb1ead0704" providerId="AD"/>
  <p188:author id="{55E5A7CF-6D2B-2418-FDD5-7A635C29B000}" name="Maxime Deschamps" initials="MD" userId="S::maxime.deschamps_office.navigacom.com#ext#@meritisgroup.onmicrosoft.com::dc80bf9f-1816-410e-b455-1005cb6ba874" providerId="AD"/>
  <p188:author id="{CF9586D6-267C-76FA-9D42-27F67579AE62}" name="Cyril Romano" initials="" userId="S::cyril.romano-ext@meritis.fr::d8bd9754-e06e-4962-a9ec-ec1e080c43eb" providerId="AD"/>
  <p188:author id="{EA4374E2-C018-42B8-7031-DF6F3FE33F4F}" name="Maéva HANAFI_MeritisRegions" initials="" userId="S::maeva.hanafi@meritis.fr::00481cac-8281-4d8b-8b28-20630380567e" providerId="AD"/>
  <p188:author id="{77C693EC-A6D7-3381-464C-F28AA8D993B0}" name="Julien FOULQUIER" initials="JF" userId="S::julien.foulquier@meritis.fr::54e189a6-9cc1-4c5e-8b7a-4dace72754bf" providerId="AD"/>
  <p188:author id="{F97B59F1-6B91-4394-5D57-02692D5E7537}" name="Gaëtan ELEOUET" initials="GE" userId="S::gaetan.eleouet@meritis.fr::c7b158e4-2ae6-4b76-97f8-8cbbbf9d94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F"/>
    <a:srgbClr val="E0B55F"/>
    <a:srgbClr val="005B6A"/>
    <a:srgbClr val="6CA2AA"/>
    <a:srgbClr val="3B3B3B"/>
    <a:srgbClr val="AA9469"/>
    <a:srgbClr val="9DCDF0"/>
    <a:srgbClr val="F3F3F3"/>
    <a:srgbClr val="D9D9D9"/>
    <a:srgbClr val="8A9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E8A4C-105B-4F03-AB4E-837E876B3839}" v="2060" dt="2025-11-28T14:35:30.423"/>
  </p1510:revLst>
</p1510:revInfo>
</file>

<file path=ppt/tableStyles.xml><?xml version="1.0" encoding="utf-8"?>
<a:tblStyleLst xmlns:a="http://schemas.openxmlformats.org/drawingml/2006/main" def="{79421460-3034-4ED5-959C-F1479A4FC7CE}">
  <a:tblStyle styleId="{79421460-3034-4ED5-959C-F1479A4FC7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>
        <p:guide pos="7680"/>
        <p:guide pos="5620"/>
        <p:guide orient="horz" pos="5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141" Type="http://schemas.openxmlformats.org/officeDocument/2006/relationships/presProps" Target="presProps.xml"/><Relationship Id="rId146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40" Type="http://customschemas.google.com/relationships/presentationmetadata" Target="metadata"/><Relationship Id="rId14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14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14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14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D5DA0C9-CB09-79CC-591C-F540DD633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414842-C168-5FEA-620F-EB8597AF70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6F8FD1-EA64-445E-85CB-08C5DB464645}" type="datetimeFigureOut">
              <a:rPr lang="fr-FR" smtClean="0">
                <a:latin typeface="Aptos" panose="020B0004020202020204" pitchFamily="34" charset="0"/>
              </a:rPr>
              <a:t>28/11/2025</a:t>
            </a:fld>
            <a:endParaRPr lang="fr-FR">
              <a:latin typeface="Aptos" panose="020B00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C8B620-D01F-B220-A04B-3CDD7FACD3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1BA369-F30F-503C-F6C6-8A8E8CC01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E9AFB1C-FDD0-44BC-B24B-B2FC488B0E35}" type="slidenum">
              <a:rPr lang="fr-FR" smtClean="0">
                <a:latin typeface="Aptos" panose="020B0004020202020204" pitchFamily="34" charset="0"/>
              </a:rPr>
              <a:t>‹N°›</a:t>
            </a:fld>
            <a:endParaRPr lang="fr-FR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ptos Black" panose="020B0004020202020204" pitchFamily="34" charset="0"/>
        <a:ea typeface="Aptos Black" panose="020B000402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E176113D-D8C8-2DB3-2A25-4D1645912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>
            <a:extLst>
              <a:ext uri="{FF2B5EF4-FFF2-40B4-BE49-F238E27FC236}">
                <a16:creationId xmlns:a16="http://schemas.microsoft.com/office/drawing/2014/main" id="{FD8A249C-E182-C1E7-B848-812861DFA7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>
            <a:extLst>
              <a:ext uri="{FF2B5EF4-FFF2-40B4-BE49-F238E27FC236}">
                <a16:creationId xmlns:a16="http://schemas.microsoft.com/office/drawing/2014/main" id="{77393B83-047E-DEB2-4F4D-14DB89FD25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fr-FR">
                <a:latin typeface="Aptos" panose="020B0004020202020204" pitchFamily="34" charset="0"/>
              </a:rPr>
              <a:t>Meritis, </a:t>
            </a:r>
            <a:r>
              <a:rPr lang="fr-FR" err="1">
                <a:latin typeface="Aptos" panose="020B0004020202020204" pitchFamily="34" charset="0"/>
              </a:rPr>
              <a:t>Navigacom</a:t>
            </a:r>
            <a:r>
              <a:rPr lang="fr-FR">
                <a:latin typeface="Aptos" panose="020B0004020202020204" pitchFamily="34" charset="0"/>
              </a:rPr>
              <a:t>, </a:t>
            </a:r>
            <a:r>
              <a:rPr lang="fr-FR" err="1">
                <a:latin typeface="Aptos" panose="020B0004020202020204" pitchFamily="34" charset="0"/>
              </a:rPr>
              <a:t>NeoFin</a:t>
            </a:r>
            <a:endParaRPr lang="fr-FR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69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0657C956-B82D-2CDC-1C5D-485E20A6F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cf20d2704_0_4:notes">
            <a:extLst>
              <a:ext uri="{FF2B5EF4-FFF2-40B4-BE49-F238E27FC236}">
                <a16:creationId xmlns:a16="http://schemas.microsoft.com/office/drawing/2014/main" id="{DADB1F41-7E72-5438-4A72-39BB9EF8AA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cf20d2704_0_4:notes">
            <a:extLst>
              <a:ext uri="{FF2B5EF4-FFF2-40B4-BE49-F238E27FC236}">
                <a16:creationId xmlns:a16="http://schemas.microsoft.com/office/drawing/2014/main" id="{BC94D438-CE56-5D82-132C-09D5F804DA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spcFirstLastPara="1" wrap="square" lIns="95064" tIns="95064" rIns="95064" bIns="95064" anchor="t" anchorCtr="0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39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6611E5BF-7DAA-CEB3-A03E-8359E390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cf20d2704_0_4:notes">
            <a:extLst>
              <a:ext uri="{FF2B5EF4-FFF2-40B4-BE49-F238E27FC236}">
                <a16:creationId xmlns:a16="http://schemas.microsoft.com/office/drawing/2014/main" id="{51CE5A18-7072-62DC-56C8-A1C6D754FB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cf20d2704_0_4:notes">
            <a:extLst>
              <a:ext uri="{FF2B5EF4-FFF2-40B4-BE49-F238E27FC236}">
                <a16:creationId xmlns:a16="http://schemas.microsoft.com/office/drawing/2014/main" id="{A90D321A-6CF9-2B05-B1D7-E87028F02B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spcFirstLastPara="1" wrap="square" lIns="95064" tIns="95064" rIns="95064" bIns="95064" anchor="t" anchorCtr="0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9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EE47-54AB-432D-AEB6-5E03DCC0233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35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9AA44-2F7C-BDB7-57E5-DE20B11D8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C0F3F08-3AE9-1C52-0063-48EDED1E5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B9E4A95-5967-8FDB-1904-B8452CC1C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24BBD9-2D24-A7A3-F79A-A41633EB8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EE47-54AB-432D-AEB6-5E03DCC0233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370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buFont typeface="Arial" panose="020B0604020202020204" pitchFamily="34" charset="0"/>
              <a:buChar char="•"/>
            </a:pPr>
            <a:r>
              <a:rPr lang="fr-FR" sz="1100">
                <a:effectLst/>
                <a:latin typeface="Calibri" panose="020F0502020204030204" pitchFamily="34" charset="0"/>
              </a:rPr>
              <a:t>Nous contacter</a:t>
            </a:r>
          </a:p>
          <a:p>
            <a:pPr marL="742950" lvl="1" indent="-285750" rtl="0" fontAlgn="ctr">
              <a:buFont typeface="Courier New" panose="02070309020205020404" pitchFamily="49" charset="0"/>
              <a:buChar char="o"/>
            </a:pPr>
            <a:r>
              <a:rPr lang="fr-FR" sz="1100">
                <a:effectLst/>
                <a:latin typeface="Calibri" panose="020F0502020204030204" pitchFamily="34" charset="0"/>
              </a:rPr>
              <a:t>bid@meritis.fr - on s'occupe de tout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27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EE47-54AB-432D-AEB6-5E03DCC023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77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B9C55-AB15-AD73-B841-DAD5C6180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3D449E-D84A-EF84-17E6-F607135B6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B37791-0C65-C6EE-C525-CA0943F0D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BAD6DA-21A7-A7BC-C868-B48FF77F3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FEE47-54AB-432D-AEB6-5E03DCC0233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6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58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>
          <a:extLst>
            <a:ext uri="{FF2B5EF4-FFF2-40B4-BE49-F238E27FC236}">
              <a16:creationId xmlns:a16="http://schemas.microsoft.com/office/drawing/2014/main" id="{B2741B84-4B01-B860-D70D-694B4ED3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4d18019659_0_14:notes">
            <a:extLst>
              <a:ext uri="{FF2B5EF4-FFF2-40B4-BE49-F238E27FC236}">
                <a16:creationId xmlns:a16="http://schemas.microsoft.com/office/drawing/2014/main" id="{C251FD4B-DA9D-155C-80D7-B11E4F0DE8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93147" y="5469121"/>
            <a:ext cx="15145173" cy="5181441"/>
          </a:xfrm>
          <a:prstGeom prst="rect">
            <a:avLst/>
          </a:prstGeom>
        </p:spPr>
        <p:txBody>
          <a:bodyPr spcFirstLastPara="1" wrap="square" lIns="99032" tIns="49502" rIns="99032" bIns="49502" anchor="t" anchorCtr="0">
            <a:noAutofit/>
          </a:bodyPr>
          <a:lstStyle/>
          <a:p>
            <a:pPr marL="0" indent="0">
              <a:buNone/>
            </a:pPr>
            <a:endParaRPr lang="en-FR">
              <a:latin typeface="Aptos" panose="020B0004020202020204" pitchFamily="34" charset="0"/>
            </a:endParaRPr>
          </a:p>
        </p:txBody>
      </p:sp>
      <p:sp>
        <p:nvSpPr>
          <p:cNvPr id="396" name="Google Shape;396;g34d18019659_0_14:notes">
            <a:extLst>
              <a:ext uri="{FF2B5EF4-FFF2-40B4-BE49-F238E27FC236}">
                <a16:creationId xmlns:a16="http://schemas.microsoft.com/office/drawing/2014/main" id="{67E84757-3D3F-7B26-39F5-7C3303592C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629275" y="863600"/>
            <a:ext cx="7673975" cy="431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22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76DC2E4D-757E-3DAA-11B0-645EB5861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c40de8396_0_4:notes">
            <a:extLst>
              <a:ext uri="{FF2B5EF4-FFF2-40B4-BE49-F238E27FC236}">
                <a16:creationId xmlns:a16="http://schemas.microsoft.com/office/drawing/2014/main" id="{4BFC154F-97E3-BD75-68DA-39B98A0BBD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33c40de8396_0_4:notes">
            <a:extLst>
              <a:ext uri="{FF2B5EF4-FFF2-40B4-BE49-F238E27FC236}">
                <a16:creationId xmlns:a16="http://schemas.microsoft.com/office/drawing/2014/main" id="{BFF5E543-5DE2-1D85-C3E1-40E5FB1671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lang="fr-FR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40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28062DA9-392A-7C96-E84E-D593E3ECA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c40de8396_0_4:notes">
            <a:extLst>
              <a:ext uri="{FF2B5EF4-FFF2-40B4-BE49-F238E27FC236}">
                <a16:creationId xmlns:a16="http://schemas.microsoft.com/office/drawing/2014/main" id="{A8E3745C-1438-34B6-31B6-BE53D6C54B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33c40de8396_0_4:notes">
            <a:extLst>
              <a:ext uri="{FF2B5EF4-FFF2-40B4-BE49-F238E27FC236}">
                <a16:creationId xmlns:a16="http://schemas.microsoft.com/office/drawing/2014/main" id="{A0B2B1A7-9BBB-5D29-22A2-324EAE7DE5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lang="fr-FR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5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50E24EDA-4B46-4878-5E3A-189178DCF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cf20d2704_0_4:notes">
            <a:extLst>
              <a:ext uri="{FF2B5EF4-FFF2-40B4-BE49-F238E27FC236}">
                <a16:creationId xmlns:a16="http://schemas.microsoft.com/office/drawing/2014/main" id="{2ECB04CF-A732-3E2D-6619-30E067310E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cf20d2704_0_4:notes">
            <a:extLst>
              <a:ext uri="{FF2B5EF4-FFF2-40B4-BE49-F238E27FC236}">
                <a16:creationId xmlns:a16="http://schemas.microsoft.com/office/drawing/2014/main" id="{A261E2C0-DEA4-4949-2812-44FC66934A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spcFirstLastPara="1" wrap="square" lIns="95064" tIns="95064" rIns="95064" bIns="95064" anchor="t" anchorCtr="0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8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B8FB0157-0FEF-30DF-D45D-7F6810C70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cf20d2704_0_4:notes">
            <a:extLst>
              <a:ext uri="{FF2B5EF4-FFF2-40B4-BE49-F238E27FC236}">
                <a16:creationId xmlns:a16="http://schemas.microsoft.com/office/drawing/2014/main" id="{FC0EFA5B-3F50-43CA-9442-67EC771B99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cf20d2704_0_4:notes">
            <a:extLst>
              <a:ext uri="{FF2B5EF4-FFF2-40B4-BE49-F238E27FC236}">
                <a16:creationId xmlns:a16="http://schemas.microsoft.com/office/drawing/2014/main" id="{7E56BF95-40AA-E5EF-DCB1-2493B2EE21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spcFirstLastPara="1" wrap="square" lIns="95064" tIns="95064" rIns="95064" bIns="95064" anchor="t" anchorCtr="0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82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1719B385-1270-05D4-A301-C69B60A95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cf20d2704_0_4:notes">
            <a:extLst>
              <a:ext uri="{FF2B5EF4-FFF2-40B4-BE49-F238E27FC236}">
                <a16:creationId xmlns:a16="http://schemas.microsoft.com/office/drawing/2014/main" id="{7FCF5734-CCD4-BA42-865E-22D6A4CFC3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cf20d2704_0_4:notes">
            <a:extLst>
              <a:ext uri="{FF2B5EF4-FFF2-40B4-BE49-F238E27FC236}">
                <a16:creationId xmlns:a16="http://schemas.microsoft.com/office/drawing/2014/main" id="{5735A254-8813-2501-E6E7-F122CB4D6D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spcFirstLastPara="1" wrap="square" lIns="95064" tIns="95064" rIns="95064" bIns="95064" anchor="t" anchorCtr="0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06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preserve="1">
  <p:cSld name="1_Opening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273D75-9240-6076-B5A4-F1E764661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40"/>
          <p:cNvSpPr txBox="1">
            <a:spLocks noGrp="1"/>
          </p:cNvSpPr>
          <p:nvPr>
            <p:ph type="ctrTitle"/>
          </p:nvPr>
        </p:nvSpPr>
        <p:spPr>
          <a:xfrm>
            <a:off x="6485069" y="1720233"/>
            <a:ext cx="4852800" cy="2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44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Nunito San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ubTitle" idx="1"/>
          </p:nvPr>
        </p:nvSpPr>
        <p:spPr>
          <a:xfrm>
            <a:off x="5535069" y="3676829"/>
            <a:ext cx="58028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 sz="2200">
                <a:solidFill>
                  <a:schemeClr val="lt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  <a:sym typeface="Pontano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82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 2 1 2 1" preserve="1" userDrawn="1">
  <p:cSld name="1_Opening slide 2 1 2 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E4CBB2-FBAE-8ED4-90B1-CA418C3D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1" name="Google Shape;101;g343f3dce180_0_905"/>
          <p:cNvSpPr/>
          <p:nvPr/>
        </p:nvSpPr>
        <p:spPr>
          <a:xfrm>
            <a:off x="2814233" y="1892600"/>
            <a:ext cx="1338000" cy="133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102" name="Google Shape;102;g343f3dce180_0_905"/>
          <p:cNvSpPr/>
          <p:nvPr/>
        </p:nvSpPr>
        <p:spPr>
          <a:xfrm>
            <a:off x="8039769" y="2188567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103" name="Google Shape;103;g343f3dce180_0_905"/>
          <p:cNvSpPr/>
          <p:nvPr/>
        </p:nvSpPr>
        <p:spPr>
          <a:xfrm>
            <a:off x="8102302" y="3847900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106" name="Google Shape;106;g343f3dce180_0_905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688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 ExtraBold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107" name="Google Shape;107;g343f3dce180_0_905"/>
          <p:cNvSpPr txBox="1">
            <a:spLocks noGrp="1"/>
          </p:cNvSpPr>
          <p:nvPr>
            <p:ph type="subTitle" idx="2"/>
          </p:nvPr>
        </p:nvSpPr>
        <p:spPr>
          <a:xfrm flipH="1">
            <a:off x="1140633" y="720000"/>
            <a:ext cx="54432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343f3dce180_0_905"/>
          <p:cNvSpPr txBox="1">
            <a:spLocks noGrp="1"/>
          </p:cNvSpPr>
          <p:nvPr>
            <p:ph type="subTitle" idx="3"/>
          </p:nvPr>
        </p:nvSpPr>
        <p:spPr>
          <a:xfrm flipH="1">
            <a:off x="1885949" y="4193667"/>
            <a:ext cx="3000375" cy="1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343f3dce180_0_905"/>
          <p:cNvSpPr txBox="1">
            <a:spLocks noGrp="1"/>
          </p:cNvSpPr>
          <p:nvPr>
            <p:ph type="subTitle" idx="4"/>
          </p:nvPr>
        </p:nvSpPr>
        <p:spPr>
          <a:xfrm flipH="1">
            <a:off x="2239633" y="3700100"/>
            <a:ext cx="2468400" cy="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4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343f3dce180_0_905"/>
          <p:cNvSpPr txBox="1">
            <a:spLocks noGrp="1"/>
          </p:cNvSpPr>
          <p:nvPr>
            <p:ph type="subTitle" idx="5"/>
          </p:nvPr>
        </p:nvSpPr>
        <p:spPr>
          <a:xfrm flipH="1">
            <a:off x="9287035" y="4286200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g343f3dce180_0_905"/>
          <p:cNvSpPr txBox="1">
            <a:spLocks noGrp="1"/>
          </p:cNvSpPr>
          <p:nvPr>
            <p:ph type="subTitle" idx="6"/>
          </p:nvPr>
        </p:nvSpPr>
        <p:spPr>
          <a:xfrm flipH="1">
            <a:off x="9287035" y="4080199"/>
            <a:ext cx="2709600" cy="43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 dirty="0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g343f3dce180_0_905"/>
          <p:cNvSpPr txBox="1">
            <a:spLocks noGrp="1"/>
          </p:cNvSpPr>
          <p:nvPr>
            <p:ph type="subTitle" idx="9"/>
          </p:nvPr>
        </p:nvSpPr>
        <p:spPr>
          <a:xfrm flipH="1">
            <a:off x="2239633" y="3420300"/>
            <a:ext cx="2468400" cy="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400" b="1">
                <a:solidFill>
                  <a:srgbClr val="E0B55F"/>
                </a:solidFill>
                <a:latin typeface="+mn-l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g343f3dce180_0_905"/>
          <p:cNvSpPr txBox="1">
            <a:spLocks noGrp="1"/>
          </p:cNvSpPr>
          <p:nvPr>
            <p:ph type="subTitle" idx="13"/>
          </p:nvPr>
        </p:nvSpPr>
        <p:spPr>
          <a:xfrm flipH="1">
            <a:off x="9140969" y="2598165"/>
            <a:ext cx="2709600" cy="20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g343f3dce180_0_905"/>
          <p:cNvSpPr txBox="1">
            <a:spLocks noGrp="1"/>
          </p:cNvSpPr>
          <p:nvPr>
            <p:ph type="subTitle" idx="14"/>
          </p:nvPr>
        </p:nvSpPr>
        <p:spPr>
          <a:xfrm flipH="1">
            <a:off x="9140969" y="2369366"/>
            <a:ext cx="2709600" cy="43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 dirty="0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" name="Image 4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C829864C-1507-9C21-D3AD-4DED16F45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5B9FEF-B28F-B020-0FA3-16CA9F341875}"/>
              </a:ext>
            </a:extLst>
          </p:cNvPr>
          <p:cNvSpPr/>
          <p:nvPr userDrawn="1"/>
        </p:nvSpPr>
        <p:spPr>
          <a:xfrm>
            <a:off x="14301" y="-870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pic>
        <p:nvPicPr>
          <p:cNvPr id="4" name="Image 3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4A701566-A434-369F-BAF3-BD5F27AF14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6" name="Image 5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B2100F9A-2F2A-D346-4AF4-2724683941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D67488FA-E32E-C0B1-B6B3-8C45D6CF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49813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 2 1 2" preserve="1" userDrawn="1">
  <p:cSld name="1_Opening slide 2 1 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48B1088-DB6B-1C6E-FAB1-BB13F6B726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Google Shape;63;g343f3dce180_0_536"/>
          <p:cNvSpPr/>
          <p:nvPr/>
        </p:nvSpPr>
        <p:spPr>
          <a:xfrm>
            <a:off x="1391833" y="1892600"/>
            <a:ext cx="1338000" cy="133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64" name="Google Shape;64;g343f3dce180_0_536"/>
          <p:cNvSpPr/>
          <p:nvPr/>
        </p:nvSpPr>
        <p:spPr>
          <a:xfrm>
            <a:off x="8235667" y="1260500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65" name="Google Shape;65;g343f3dce180_0_536"/>
          <p:cNvSpPr/>
          <p:nvPr/>
        </p:nvSpPr>
        <p:spPr>
          <a:xfrm>
            <a:off x="8298200" y="2919833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66" name="Google Shape;66;g343f3dce180_0_536"/>
          <p:cNvSpPr/>
          <p:nvPr/>
        </p:nvSpPr>
        <p:spPr>
          <a:xfrm>
            <a:off x="8334467" y="4579167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68" name="Google Shape;68;g343f3dce180_0_536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688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69" name="Google Shape;69;g343f3dce180_0_536"/>
          <p:cNvSpPr txBox="1">
            <a:spLocks noGrp="1"/>
          </p:cNvSpPr>
          <p:nvPr>
            <p:ph type="subTitle" idx="2"/>
          </p:nvPr>
        </p:nvSpPr>
        <p:spPr>
          <a:xfrm flipH="1">
            <a:off x="1140633" y="720000"/>
            <a:ext cx="54432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g343f3dce180_0_536"/>
          <p:cNvSpPr txBox="1">
            <a:spLocks noGrp="1"/>
          </p:cNvSpPr>
          <p:nvPr>
            <p:ph type="subTitle" idx="3"/>
          </p:nvPr>
        </p:nvSpPr>
        <p:spPr>
          <a:xfrm flipH="1">
            <a:off x="817231" y="4193667"/>
            <a:ext cx="2468399" cy="1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g343f3dce180_0_536"/>
          <p:cNvSpPr txBox="1">
            <a:spLocks noGrp="1"/>
          </p:cNvSpPr>
          <p:nvPr>
            <p:ph type="subTitle" idx="4"/>
          </p:nvPr>
        </p:nvSpPr>
        <p:spPr>
          <a:xfrm flipH="1">
            <a:off x="817233" y="3700100"/>
            <a:ext cx="2468400" cy="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4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g343f3dce180_0_536"/>
          <p:cNvSpPr txBox="1">
            <a:spLocks noGrp="1"/>
          </p:cNvSpPr>
          <p:nvPr>
            <p:ph type="subTitle" idx="5"/>
          </p:nvPr>
        </p:nvSpPr>
        <p:spPr>
          <a:xfrm flipH="1">
            <a:off x="9482933" y="3358133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g343f3dce180_0_536"/>
          <p:cNvSpPr txBox="1">
            <a:spLocks noGrp="1"/>
          </p:cNvSpPr>
          <p:nvPr>
            <p:ph type="subTitle" idx="6"/>
          </p:nvPr>
        </p:nvSpPr>
        <p:spPr>
          <a:xfrm flipH="1">
            <a:off x="9482933" y="3152132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g343f3dce180_0_536"/>
          <p:cNvSpPr txBox="1">
            <a:spLocks noGrp="1"/>
          </p:cNvSpPr>
          <p:nvPr>
            <p:ph type="subTitle" idx="7"/>
          </p:nvPr>
        </p:nvSpPr>
        <p:spPr>
          <a:xfrm flipH="1">
            <a:off x="9536200" y="5068967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g343f3dce180_0_536"/>
          <p:cNvSpPr txBox="1">
            <a:spLocks noGrp="1"/>
          </p:cNvSpPr>
          <p:nvPr>
            <p:ph type="subTitle" idx="8"/>
          </p:nvPr>
        </p:nvSpPr>
        <p:spPr>
          <a:xfrm flipH="1">
            <a:off x="9536200" y="4862966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g343f3dce180_0_536"/>
          <p:cNvSpPr txBox="1">
            <a:spLocks noGrp="1"/>
          </p:cNvSpPr>
          <p:nvPr>
            <p:ph type="subTitle" idx="9"/>
          </p:nvPr>
        </p:nvSpPr>
        <p:spPr>
          <a:xfrm flipH="1">
            <a:off x="817233" y="3420300"/>
            <a:ext cx="2468400" cy="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400" b="1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g343f3dce180_0_536"/>
          <p:cNvSpPr/>
          <p:nvPr/>
        </p:nvSpPr>
        <p:spPr>
          <a:xfrm>
            <a:off x="4552667" y="1892600"/>
            <a:ext cx="1338000" cy="133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78" name="Google Shape;78;g343f3dce180_0_536"/>
          <p:cNvSpPr txBox="1">
            <a:spLocks noGrp="1"/>
          </p:cNvSpPr>
          <p:nvPr>
            <p:ph type="subTitle" idx="13"/>
          </p:nvPr>
        </p:nvSpPr>
        <p:spPr>
          <a:xfrm flipH="1">
            <a:off x="3978067" y="4193667"/>
            <a:ext cx="2468399" cy="1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g343f3dce180_0_536"/>
          <p:cNvSpPr txBox="1">
            <a:spLocks noGrp="1"/>
          </p:cNvSpPr>
          <p:nvPr>
            <p:ph type="subTitle" idx="14"/>
          </p:nvPr>
        </p:nvSpPr>
        <p:spPr>
          <a:xfrm flipH="1">
            <a:off x="3978067" y="3700100"/>
            <a:ext cx="2468400" cy="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4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g343f3dce180_0_536"/>
          <p:cNvSpPr txBox="1">
            <a:spLocks noGrp="1"/>
          </p:cNvSpPr>
          <p:nvPr>
            <p:ph type="subTitle" idx="15"/>
          </p:nvPr>
        </p:nvSpPr>
        <p:spPr>
          <a:xfrm flipH="1">
            <a:off x="3978067" y="3420300"/>
            <a:ext cx="2468400" cy="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400" b="1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g343f3dce180_0_536"/>
          <p:cNvSpPr txBox="1">
            <a:spLocks noGrp="1"/>
          </p:cNvSpPr>
          <p:nvPr>
            <p:ph type="subTitle" idx="16"/>
          </p:nvPr>
        </p:nvSpPr>
        <p:spPr>
          <a:xfrm flipH="1">
            <a:off x="9336867" y="1647300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g343f3dce180_0_536"/>
          <p:cNvSpPr txBox="1">
            <a:spLocks noGrp="1"/>
          </p:cNvSpPr>
          <p:nvPr>
            <p:ph type="subTitle" idx="17"/>
          </p:nvPr>
        </p:nvSpPr>
        <p:spPr>
          <a:xfrm flipH="1">
            <a:off x="9336861" y="1441299"/>
            <a:ext cx="3111367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" name="Image 4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265961A2-70A5-C35D-B96E-B1C5A3653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A04C1C4-7FE9-CE42-96B1-FFB3C56F4337}"/>
              </a:ext>
            </a:extLst>
          </p:cNvPr>
          <p:cNvSpPr txBox="1"/>
          <p:nvPr userDrawn="1"/>
        </p:nvSpPr>
        <p:spPr>
          <a:xfrm>
            <a:off x="1062336" y="1876100"/>
            <a:ext cx="536398" cy="296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>
                <a:solidFill>
                  <a:srgbClr val="F3F3F3"/>
                </a:solidFill>
                <a:latin typeface="Aptos ExtraBold" panose="020B0004020202020204" pitchFamily="34" charset="0"/>
              </a:rPr>
              <a:t>Cloud &amp; Infrastructure</a:t>
            </a:r>
          </a:p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C60CB-1CAF-5FC3-A970-532755ECF76D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pic>
        <p:nvPicPr>
          <p:cNvPr id="4" name="Image 3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F0B23E3B-CAD0-9C71-4F0E-AFFF8739D8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6" name="Image 5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07DB5B3E-D90D-4947-DCEE-282555AF8F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0059B4F5-C778-F1D8-3DB9-54E856A7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288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 2 1 2 3" preserve="1" userDrawn="1">
  <p:cSld name="1_Opening slide 2 1 2 3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A8D54C4-9DB8-49C6-9B6F-A2338796B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5" name="Google Shape;85;g343f3dce180_0_1135"/>
          <p:cNvSpPr/>
          <p:nvPr/>
        </p:nvSpPr>
        <p:spPr>
          <a:xfrm>
            <a:off x="1391833" y="1892600"/>
            <a:ext cx="1338000" cy="133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86" name="Google Shape;86;g343f3dce180_0_1135"/>
          <p:cNvSpPr/>
          <p:nvPr/>
        </p:nvSpPr>
        <p:spPr>
          <a:xfrm>
            <a:off x="8298200" y="2919833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88" name="Google Shape;88;g343f3dce180_0_1135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688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89" name="Google Shape;89;g343f3dce180_0_1135"/>
          <p:cNvSpPr txBox="1">
            <a:spLocks noGrp="1"/>
          </p:cNvSpPr>
          <p:nvPr>
            <p:ph type="subTitle" idx="2"/>
          </p:nvPr>
        </p:nvSpPr>
        <p:spPr>
          <a:xfrm flipH="1">
            <a:off x="1140633" y="720000"/>
            <a:ext cx="54432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g343f3dce180_0_1135"/>
          <p:cNvSpPr txBox="1">
            <a:spLocks noGrp="1"/>
          </p:cNvSpPr>
          <p:nvPr>
            <p:ph type="subTitle" idx="3"/>
          </p:nvPr>
        </p:nvSpPr>
        <p:spPr>
          <a:xfrm flipH="1">
            <a:off x="817231" y="4193667"/>
            <a:ext cx="2468401" cy="1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g343f3dce180_0_1135"/>
          <p:cNvSpPr txBox="1">
            <a:spLocks noGrp="1"/>
          </p:cNvSpPr>
          <p:nvPr>
            <p:ph type="subTitle" idx="4"/>
          </p:nvPr>
        </p:nvSpPr>
        <p:spPr>
          <a:xfrm flipH="1">
            <a:off x="817233" y="3700100"/>
            <a:ext cx="2468400" cy="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4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g343f3dce180_0_1135"/>
          <p:cNvSpPr txBox="1">
            <a:spLocks noGrp="1"/>
          </p:cNvSpPr>
          <p:nvPr>
            <p:ph type="subTitle" idx="5"/>
          </p:nvPr>
        </p:nvSpPr>
        <p:spPr>
          <a:xfrm flipH="1">
            <a:off x="9482933" y="3358133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g343f3dce180_0_1135"/>
          <p:cNvSpPr txBox="1">
            <a:spLocks noGrp="1"/>
          </p:cNvSpPr>
          <p:nvPr>
            <p:ph type="subTitle" idx="6"/>
          </p:nvPr>
        </p:nvSpPr>
        <p:spPr>
          <a:xfrm flipH="1">
            <a:off x="9482933" y="3080951"/>
            <a:ext cx="2709600" cy="29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g343f3dce180_0_1135"/>
          <p:cNvSpPr txBox="1">
            <a:spLocks noGrp="1"/>
          </p:cNvSpPr>
          <p:nvPr>
            <p:ph type="subTitle" idx="7"/>
          </p:nvPr>
        </p:nvSpPr>
        <p:spPr>
          <a:xfrm flipH="1">
            <a:off x="817233" y="3420300"/>
            <a:ext cx="2468400" cy="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400" b="1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g343f3dce180_0_1135"/>
          <p:cNvSpPr/>
          <p:nvPr/>
        </p:nvSpPr>
        <p:spPr>
          <a:xfrm>
            <a:off x="4552667" y="1892600"/>
            <a:ext cx="1338000" cy="133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96" name="Google Shape;96;g343f3dce180_0_1135"/>
          <p:cNvSpPr txBox="1">
            <a:spLocks noGrp="1"/>
          </p:cNvSpPr>
          <p:nvPr>
            <p:ph type="subTitle" idx="8"/>
          </p:nvPr>
        </p:nvSpPr>
        <p:spPr>
          <a:xfrm flipH="1">
            <a:off x="3905249" y="4193667"/>
            <a:ext cx="2541217" cy="1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g343f3dce180_0_1135"/>
          <p:cNvSpPr txBox="1">
            <a:spLocks noGrp="1"/>
          </p:cNvSpPr>
          <p:nvPr>
            <p:ph type="subTitle" idx="9"/>
          </p:nvPr>
        </p:nvSpPr>
        <p:spPr>
          <a:xfrm flipH="1">
            <a:off x="3978067" y="3700100"/>
            <a:ext cx="2468400" cy="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4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g343f3dce180_0_1135"/>
          <p:cNvSpPr txBox="1">
            <a:spLocks noGrp="1"/>
          </p:cNvSpPr>
          <p:nvPr>
            <p:ph type="subTitle" idx="13"/>
          </p:nvPr>
        </p:nvSpPr>
        <p:spPr>
          <a:xfrm flipH="1">
            <a:off x="3978067" y="3420300"/>
            <a:ext cx="2468400" cy="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400" b="1">
                <a:solidFill>
                  <a:srgbClr val="E0B55F"/>
                </a:solidFill>
                <a:latin typeface="+mn-l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" name="Image 4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793C745E-FBF9-B837-4F15-B9F43C5E3E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59A907-D24A-E81C-1A48-1C7C25B2325C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pic>
        <p:nvPicPr>
          <p:cNvPr id="4" name="Image 3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9F870B05-CE24-1259-F62C-5B3875D2D4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6" name="Image 5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46D82E9F-F931-A3D7-AF58-B59D70EAA59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72C3C6A7-20CA-B939-72E4-4C889261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327965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 2 1 2" preserve="1" userDrawn="1">
  <p:cSld name="1_Opening slide 2 1 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48B1088-DB6B-1C6E-FAB1-BB13F6B726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Google Shape;63;g343f3dce180_0_536"/>
          <p:cNvSpPr/>
          <p:nvPr/>
        </p:nvSpPr>
        <p:spPr>
          <a:xfrm>
            <a:off x="1391833" y="1892600"/>
            <a:ext cx="1338000" cy="133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64" name="Google Shape;64;g343f3dce180_0_536"/>
          <p:cNvSpPr/>
          <p:nvPr/>
        </p:nvSpPr>
        <p:spPr>
          <a:xfrm>
            <a:off x="8102202" y="1228400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65" name="Google Shape;65;g343f3dce180_0_536"/>
          <p:cNvSpPr/>
          <p:nvPr/>
        </p:nvSpPr>
        <p:spPr>
          <a:xfrm>
            <a:off x="8130434" y="2643222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66" name="Google Shape;66;g343f3dce180_0_536"/>
          <p:cNvSpPr/>
          <p:nvPr/>
        </p:nvSpPr>
        <p:spPr>
          <a:xfrm>
            <a:off x="8201002" y="4069002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68" name="Google Shape;68;g343f3dce180_0_536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688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69" name="Google Shape;69;g343f3dce180_0_536"/>
          <p:cNvSpPr txBox="1">
            <a:spLocks noGrp="1"/>
          </p:cNvSpPr>
          <p:nvPr>
            <p:ph type="subTitle" idx="2"/>
          </p:nvPr>
        </p:nvSpPr>
        <p:spPr>
          <a:xfrm flipH="1">
            <a:off x="1140633" y="720000"/>
            <a:ext cx="54432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g343f3dce180_0_536"/>
          <p:cNvSpPr txBox="1">
            <a:spLocks noGrp="1"/>
          </p:cNvSpPr>
          <p:nvPr>
            <p:ph type="subTitle" idx="3"/>
          </p:nvPr>
        </p:nvSpPr>
        <p:spPr>
          <a:xfrm flipH="1">
            <a:off x="817230" y="4193667"/>
            <a:ext cx="2468402" cy="1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g343f3dce180_0_536"/>
          <p:cNvSpPr txBox="1">
            <a:spLocks noGrp="1"/>
          </p:cNvSpPr>
          <p:nvPr>
            <p:ph type="subTitle" idx="4"/>
          </p:nvPr>
        </p:nvSpPr>
        <p:spPr>
          <a:xfrm flipH="1">
            <a:off x="817233" y="3700100"/>
            <a:ext cx="2468400" cy="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4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g343f3dce180_0_536"/>
          <p:cNvSpPr txBox="1">
            <a:spLocks noGrp="1"/>
          </p:cNvSpPr>
          <p:nvPr>
            <p:ph type="subTitle" idx="5"/>
          </p:nvPr>
        </p:nvSpPr>
        <p:spPr>
          <a:xfrm flipH="1">
            <a:off x="9315167" y="3081522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g343f3dce180_0_536"/>
          <p:cNvSpPr txBox="1">
            <a:spLocks noGrp="1"/>
          </p:cNvSpPr>
          <p:nvPr>
            <p:ph type="subTitle" idx="6"/>
          </p:nvPr>
        </p:nvSpPr>
        <p:spPr>
          <a:xfrm flipH="1">
            <a:off x="9315167" y="2875521"/>
            <a:ext cx="2709600" cy="42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g343f3dce180_0_536"/>
          <p:cNvSpPr txBox="1">
            <a:spLocks noGrp="1"/>
          </p:cNvSpPr>
          <p:nvPr>
            <p:ph type="subTitle" idx="7"/>
          </p:nvPr>
        </p:nvSpPr>
        <p:spPr>
          <a:xfrm flipH="1">
            <a:off x="9402735" y="4558802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g343f3dce180_0_536"/>
          <p:cNvSpPr txBox="1">
            <a:spLocks noGrp="1"/>
          </p:cNvSpPr>
          <p:nvPr>
            <p:ph type="subTitle" idx="8"/>
          </p:nvPr>
        </p:nvSpPr>
        <p:spPr>
          <a:xfrm flipH="1">
            <a:off x="9402735" y="4352801"/>
            <a:ext cx="2709600" cy="42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g343f3dce180_0_536"/>
          <p:cNvSpPr txBox="1">
            <a:spLocks noGrp="1"/>
          </p:cNvSpPr>
          <p:nvPr>
            <p:ph type="subTitle" idx="9"/>
          </p:nvPr>
        </p:nvSpPr>
        <p:spPr>
          <a:xfrm flipH="1">
            <a:off x="817233" y="3420300"/>
            <a:ext cx="2468400" cy="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400" b="1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g343f3dce180_0_536"/>
          <p:cNvSpPr/>
          <p:nvPr/>
        </p:nvSpPr>
        <p:spPr>
          <a:xfrm>
            <a:off x="4552667" y="1892600"/>
            <a:ext cx="1338000" cy="133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78" name="Google Shape;78;g343f3dce180_0_536"/>
          <p:cNvSpPr txBox="1">
            <a:spLocks noGrp="1"/>
          </p:cNvSpPr>
          <p:nvPr>
            <p:ph type="subTitle" idx="13"/>
          </p:nvPr>
        </p:nvSpPr>
        <p:spPr>
          <a:xfrm flipH="1">
            <a:off x="3978067" y="4193667"/>
            <a:ext cx="2468400" cy="1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g343f3dce180_0_536"/>
          <p:cNvSpPr txBox="1">
            <a:spLocks noGrp="1"/>
          </p:cNvSpPr>
          <p:nvPr>
            <p:ph type="subTitle" idx="14"/>
          </p:nvPr>
        </p:nvSpPr>
        <p:spPr>
          <a:xfrm flipH="1">
            <a:off x="3978067" y="3700100"/>
            <a:ext cx="2468400" cy="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4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g343f3dce180_0_536"/>
          <p:cNvSpPr txBox="1">
            <a:spLocks noGrp="1"/>
          </p:cNvSpPr>
          <p:nvPr>
            <p:ph type="subTitle" idx="15"/>
          </p:nvPr>
        </p:nvSpPr>
        <p:spPr>
          <a:xfrm flipH="1">
            <a:off x="3978067" y="3420300"/>
            <a:ext cx="2468400" cy="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400" b="1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g343f3dce180_0_536"/>
          <p:cNvSpPr txBox="1">
            <a:spLocks noGrp="1"/>
          </p:cNvSpPr>
          <p:nvPr>
            <p:ph type="subTitle" idx="16"/>
          </p:nvPr>
        </p:nvSpPr>
        <p:spPr>
          <a:xfrm flipH="1">
            <a:off x="9203402" y="1615200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g343f3dce180_0_536"/>
          <p:cNvSpPr txBox="1">
            <a:spLocks noGrp="1"/>
          </p:cNvSpPr>
          <p:nvPr>
            <p:ph type="subTitle" idx="17"/>
          </p:nvPr>
        </p:nvSpPr>
        <p:spPr>
          <a:xfrm flipH="1">
            <a:off x="9203399" y="1409200"/>
            <a:ext cx="3111367" cy="42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" name="Image 4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265961A2-70A5-C35D-B96E-B1C5A3653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13" name="Google Shape;66;g343f3dce180_0_536">
            <a:extLst>
              <a:ext uri="{FF2B5EF4-FFF2-40B4-BE49-F238E27FC236}">
                <a16:creationId xmlns:a16="http://schemas.microsoft.com/office/drawing/2014/main" id="{8AD12997-6EAF-C33B-C719-1585FB78A97A}"/>
              </a:ext>
            </a:extLst>
          </p:cNvPr>
          <p:cNvSpPr/>
          <p:nvPr userDrawn="1"/>
        </p:nvSpPr>
        <p:spPr>
          <a:xfrm>
            <a:off x="8201002" y="5496926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9468B47F-1524-31CE-BBC7-B2395F1FB58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402763" y="5684837"/>
            <a:ext cx="2509837" cy="423473"/>
          </a:xfrm>
          <a:prstGeom prst="rect">
            <a:avLst/>
          </a:prstGeom>
        </p:spPr>
        <p:txBody>
          <a:bodyPr/>
          <a:lstStyle>
            <a:lvl1pPr>
              <a:defRPr lang="fr-FR" sz="1400" b="1" i="0" u="none" strike="noStrike" cap="none" smtClean="0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</a:lstStyle>
          <a:p>
            <a:pPr lvl="0"/>
            <a:r>
              <a:rPr lang="fr-FR"/>
              <a:t>Cliquez pour modifier </a:t>
            </a:r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D1907AA2-E12E-49D2-C25A-B1EAAFD59F4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02217" y="5958286"/>
            <a:ext cx="2622550" cy="360362"/>
          </a:xfrm>
          <a:prstGeom prst="rect">
            <a:avLst/>
          </a:prstGeom>
        </p:spPr>
        <p:txBody>
          <a:bodyPr/>
          <a:lstStyle>
            <a:lvl1pPr>
              <a:defRPr lang="fr-FR" sz="1100" b="0" i="0" u="none" strike="noStrike" cap="none" dirty="0" smtClean="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>
              <a:defRPr lang="fr-FR" sz="1333" b="0" i="0" u="none" strike="noStrike" cap="none" dirty="0" smtClean="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2pPr>
            <a:lvl3pPr>
              <a:defRPr lang="fr-FR" sz="1333" b="0" i="0" u="none" strike="noStrike" cap="none" dirty="0" smtClean="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3pPr>
            <a:lvl4pPr>
              <a:defRPr lang="fr-FR" sz="1333" b="0" i="0" u="none" strike="noStrike" cap="none" dirty="0" smtClean="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4pPr>
            <a:lvl5pPr>
              <a:defRPr lang="fr-FR" sz="1333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F4BBC3-F131-E43D-6A17-3EACEADD99EC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pic>
        <p:nvPicPr>
          <p:cNvPr id="4" name="Image 3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1E6FB0B4-F06E-BE77-DE00-A4603589AA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6" name="Image 5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B48C2EDE-B36D-A6FF-2E07-2E5EB6C332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716035E2-AA85-3403-3181-E3060283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23648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preserve="1">
  <p:cSld name="Opening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A0F642-F15A-5258-E1C1-C85C29EB8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499"/>
          <a:stretch/>
        </p:blipFill>
        <p:spPr>
          <a:xfrm>
            <a:off x="0" y="0"/>
            <a:ext cx="10765766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EAFB2DF-B839-E03A-338B-11DEE53AAD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40"/>
          <p:cNvSpPr txBox="1">
            <a:spLocks noGrp="1"/>
          </p:cNvSpPr>
          <p:nvPr>
            <p:ph type="ctrTitle"/>
          </p:nvPr>
        </p:nvSpPr>
        <p:spPr>
          <a:xfrm>
            <a:off x="6485069" y="1720233"/>
            <a:ext cx="4852800" cy="2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44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Nunito San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ubTitle" idx="1"/>
          </p:nvPr>
        </p:nvSpPr>
        <p:spPr>
          <a:xfrm>
            <a:off x="5535069" y="3676829"/>
            <a:ext cx="58028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 sz="2200">
                <a:solidFill>
                  <a:schemeClr val="lt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  <a:sym typeface="Pontano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967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 userDrawn="1">
  <p:cSld name="1_Four columns">
    <p:bg>
      <p:bgPr>
        <a:solidFill>
          <a:srgbClr val="F3F3F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silhouette&#10;&#10;Le contenu généré par l’IA peut être incorrect.">
            <a:extLst>
              <a:ext uri="{FF2B5EF4-FFF2-40B4-BE49-F238E27FC236}">
                <a16:creationId xmlns:a16="http://schemas.microsoft.com/office/drawing/2014/main" id="{3C3FB03B-CE4B-090B-A38B-D68F9E23BE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"/>
          <a:stretch>
            <a:fillRect/>
          </a:stretch>
        </p:blipFill>
        <p:spPr>
          <a:xfrm>
            <a:off x="17470" y="9012"/>
            <a:ext cx="12174530" cy="6858000"/>
          </a:xfrm>
          <a:prstGeom prst="rect">
            <a:avLst/>
          </a:prstGeom>
        </p:spPr>
      </p:pic>
      <p:pic>
        <p:nvPicPr>
          <p:cNvPr id="4" name="Image 3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61500360-95BD-9996-B330-1DAED44E7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235C3F-42F0-0144-5EAE-968FDCAB9711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9510557-EF4C-AD9E-E8F9-B5AECADA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3" name="Image 2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9A0D8AC7-58F5-316E-7BDE-B41F7B9F76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sp>
        <p:nvSpPr>
          <p:cNvPr id="148" name="Google Shape;148;p44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775"/>
            <a:ext cx="5608676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 ExtraBold"/>
              <a:buNone/>
              <a:defRPr sz="2133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D3B8240F-BE06-5712-D6B7-9E762D8151F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140468" y="1984858"/>
            <a:ext cx="5608676" cy="849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765B49DD-2450-EBEE-55D2-730F12D2BE9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140468" y="3707266"/>
            <a:ext cx="5608676" cy="849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ajouter un texte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11B096F-556C-75D1-59F0-00FAAB76A78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140468" y="3305752"/>
            <a:ext cx="5608676" cy="385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EB9C2560-071A-644D-C762-44D5B144C11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140468" y="1556602"/>
            <a:ext cx="5608676" cy="385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1851281F-8B20-7945-BE4F-85D96278922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140467" y="5622523"/>
            <a:ext cx="5608676" cy="849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ajouter un texte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6C48E026-80FD-4095-A6D3-9BD00ED3DAD5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140467" y="5221009"/>
            <a:ext cx="5608676" cy="385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92212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7">
          <p15:clr>
            <a:srgbClr val="FA7B17"/>
          </p15:clr>
        </p15:guide>
        <p15:guide id="2" orient="horz" pos="194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 1" preserve="1">
  <p:cSld name="Title + subtitle 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BF962DF-AA24-D8D2-8D65-670B14315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Google Shape;54;g343f3dce180_0_405"/>
          <p:cNvSpPr txBox="1">
            <a:spLocks noGrp="1"/>
          </p:cNvSpPr>
          <p:nvPr>
            <p:ph type="ctrTitle"/>
          </p:nvPr>
        </p:nvSpPr>
        <p:spPr>
          <a:xfrm>
            <a:off x="840833" y="1907883"/>
            <a:ext cx="5156400" cy="1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0"/>
              </a:buClr>
              <a:buSzPts val="1300"/>
              <a:buNone/>
              <a:defRPr sz="1400">
                <a:solidFill>
                  <a:srgbClr val="FFCB00"/>
                </a:solidFill>
                <a:latin typeface="Aptos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g343f3dce180_0_405"/>
          <p:cNvSpPr txBox="1">
            <a:spLocks noGrp="1"/>
          </p:cNvSpPr>
          <p:nvPr>
            <p:ph type="subTitle" idx="1"/>
          </p:nvPr>
        </p:nvSpPr>
        <p:spPr>
          <a:xfrm>
            <a:off x="840833" y="3046517"/>
            <a:ext cx="4454000" cy="1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30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 2 1 2 1" preserve="1" userDrawn="1">
  <p:cSld name="1_Opening slide 2 1 2 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: Rounded Corners 4">
            <a:extLst>
              <a:ext uri="{FF2B5EF4-FFF2-40B4-BE49-F238E27FC236}">
                <a16:creationId xmlns:a16="http://schemas.microsoft.com/office/drawing/2014/main" id="{47F43E76-D6D0-E967-F030-F97799FD4BF6}"/>
              </a:ext>
            </a:extLst>
          </p:cNvPr>
          <p:cNvSpPr/>
          <p:nvPr userDrawn="1"/>
        </p:nvSpPr>
        <p:spPr>
          <a:xfrm>
            <a:off x="6351526" y="1821979"/>
            <a:ext cx="2663200" cy="4472682"/>
          </a:xfrm>
          <a:prstGeom prst="round2DiagRect">
            <a:avLst/>
          </a:prstGeom>
          <a:solidFill>
            <a:srgbClr val="FFFFFF"/>
          </a:solidFill>
          <a:ln w="12700">
            <a:solidFill>
              <a:srgbClr val="F3F3F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>
              <a:latin typeface="Aptos" panose="020B0004020202020204" pitchFamily="34" charset="0"/>
            </a:endParaRPr>
          </a:p>
        </p:txBody>
      </p:sp>
      <p:sp>
        <p:nvSpPr>
          <p:cNvPr id="106" name="Google Shape;106;g343f3dce180_0_905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104641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 ExtraBold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107" name="Google Shape;107;g343f3dce180_0_905"/>
          <p:cNvSpPr txBox="1">
            <a:spLocks noGrp="1"/>
          </p:cNvSpPr>
          <p:nvPr>
            <p:ph type="subTitle" idx="2"/>
          </p:nvPr>
        </p:nvSpPr>
        <p:spPr>
          <a:xfrm flipH="1">
            <a:off x="1140632" y="720000"/>
            <a:ext cx="10211729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5" name="Image 4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C829864C-1507-9C21-D3AD-4DED16F45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B398F0-DF7D-7D95-BED5-D42B24F145C8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pic>
        <p:nvPicPr>
          <p:cNvPr id="4" name="Image 3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F224EFFB-8645-38E5-5756-16E70F3654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6" name="Image 5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13F09473-989F-64FC-EC2D-C05A840941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63DF99A0-5EFC-083C-CE5C-1A6DCBAC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0" name="Rectangle: Rounded Corners 4">
            <a:extLst>
              <a:ext uri="{FF2B5EF4-FFF2-40B4-BE49-F238E27FC236}">
                <a16:creationId xmlns:a16="http://schemas.microsoft.com/office/drawing/2014/main" id="{D11AD236-5D51-721A-AB39-D64E6DFDF11D}"/>
              </a:ext>
            </a:extLst>
          </p:cNvPr>
          <p:cNvSpPr/>
          <p:nvPr userDrawn="1"/>
        </p:nvSpPr>
        <p:spPr>
          <a:xfrm>
            <a:off x="3514334" y="1852329"/>
            <a:ext cx="2663200" cy="4472682"/>
          </a:xfrm>
          <a:prstGeom prst="round2DiagRect">
            <a:avLst/>
          </a:prstGeom>
          <a:solidFill>
            <a:srgbClr val="FFFFFF"/>
          </a:solidFill>
          <a:ln w="12700">
            <a:solidFill>
              <a:srgbClr val="F3F3F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>
              <a:latin typeface="Aptos" panose="020B0004020202020204" pitchFamily="34" charset="0"/>
            </a:endParaRPr>
          </a:p>
        </p:txBody>
      </p:sp>
      <p:sp>
        <p:nvSpPr>
          <p:cNvPr id="51" name="Rectangle: Rounded Corners 5">
            <a:extLst>
              <a:ext uri="{FF2B5EF4-FFF2-40B4-BE49-F238E27FC236}">
                <a16:creationId xmlns:a16="http://schemas.microsoft.com/office/drawing/2014/main" id="{12EA91F1-162D-DC51-F80E-AAC36DCA3D27}"/>
              </a:ext>
            </a:extLst>
          </p:cNvPr>
          <p:cNvSpPr/>
          <p:nvPr userDrawn="1"/>
        </p:nvSpPr>
        <p:spPr>
          <a:xfrm>
            <a:off x="3514334" y="1739049"/>
            <a:ext cx="2663200" cy="862599"/>
          </a:xfrm>
          <a:prstGeom prst="round2DiagRect">
            <a:avLst/>
          </a:prstGeom>
          <a:solidFill>
            <a:srgbClr val="0B39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noProof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id="{52EB22FD-38FD-B27F-A0BC-08A7B025EF05}"/>
              </a:ext>
            </a:extLst>
          </p:cNvPr>
          <p:cNvSpPr txBox="1"/>
          <p:nvPr userDrawn="1"/>
        </p:nvSpPr>
        <p:spPr>
          <a:xfrm>
            <a:off x="3514334" y="4502577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Nos livrables</a:t>
            </a: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8E0A0CA5-8D45-11AD-36D4-A1A2E5CF9AAD}"/>
              </a:ext>
            </a:extLst>
          </p:cNvPr>
          <p:cNvSpPr txBox="1"/>
          <p:nvPr userDrawn="1"/>
        </p:nvSpPr>
        <p:spPr>
          <a:xfrm>
            <a:off x="3514334" y="2756272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Vos enjeux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1369D568-52E8-B41D-DB87-A235B9E9F8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4125" y="3040063"/>
            <a:ext cx="2663200" cy="143668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1" name="Espace réservé du texte 69">
            <a:extLst>
              <a:ext uri="{FF2B5EF4-FFF2-40B4-BE49-F238E27FC236}">
                <a16:creationId xmlns:a16="http://schemas.microsoft.com/office/drawing/2014/main" id="{F91DAA81-1407-0DAE-ED83-48C7E59508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3772" y="4791345"/>
            <a:ext cx="2643762" cy="143668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4" name="Graphique 73" descr="Mille contour">
            <a:extLst>
              <a:ext uri="{FF2B5EF4-FFF2-40B4-BE49-F238E27FC236}">
                <a16:creationId xmlns:a16="http://schemas.microsoft.com/office/drawing/2014/main" id="{763A7FF9-1FF4-CEA0-CDE7-B3A15D4C0B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49679" y="2706602"/>
            <a:ext cx="304800" cy="304800"/>
          </a:xfrm>
          <a:prstGeom prst="rect">
            <a:avLst/>
          </a:prstGeom>
        </p:spPr>
      </p:pic>
      <p:sp>
        <p:nvSpPr>
          <p:cNvPr id="92" name="Rectangle: Rounded Corners 5">
            <a:extLst>
              <a:ext uri="{FF2B5EF4-FFF2-40B4-BE49-F238E27FC236}">
                <a16:creationId xmlns:a16="http://schemas.microsoft.com/office/drawing/2014/main" id="{7B3B6E8C-F1E5-9F24-E9FE-9A098C734235}"/>
              </a:ext>
            </a:extLst>
          </p:cNvPr>
          <p:cNvSpPr/>
          <p:nvPr userDrawn="1"/>
        </p:nvSpPr>
        <p:spPr>
          <a:xfrm>
            <a:off x="6351526" y="1714755"/>
            <a:ext cx="2663200" cy="862599"/>
          </a:xfrm>
          <a:prstGeom prst="round2DiagRect">
            <a:avLst/>
          </a:prstGeom>
          <a:solidFill>
            <a:srgbClr val="0B39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noProof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93" name="TextBox 14">
            <a:extLst>
              <a:ext uri="{FF2B5EF4-FFF2-40B4-BE49-F238E27FC236}">
                <a16:creationId xmlns:a16="http://schemas.microsoft.com/office/drawing/2014/main" id="{429FDAA0-874E-E9FB-5C15-9E1CE63A6580}"/>
              </a:ext>
            </a:extLst>
          </p:cNvPr>
          <p:cNvSpPr txBox="1"/>
          <p:nvPr userDrawn="1"/>
        </p:nvSpPr>
        <p:spPr>
          <a:xfrm>
            <a:off x="6351526" y="4502307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Nos livrables</a:t>
            </a:r>
          </a:p>
        </p:txBody>
      </p:sp>
      <p:sp>
        <p:nvSpPr>
          <p:cNvPr id="94" name="TextBox 14">
            <a:extLst>
              <a:ext uri="{FF2B5EF4-FFF2-40B4-BE49-F238E27FC236}">
                <a16:creationId xmlns:a16="http://schemas.microsoft.com/office/drawing/2014/main" id="{B5DBE560-DD3B-A74A-8A74-667A6E219E69}"/>
              </a:ext>
            </a:extLst>
          </p:cNvPr>
          <p:cNvSpPr txBox="1"/>
          <p:nvPr userDrawn="1"/>
        </p:nvSpPr>
        <p:spPr>
          <a:xfrm>
            <a:off x="6351526" y="2725922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Vos enjeux</a:t>
            </a:r>
          </a:p>
        </p:txBody>
      </p:sp>
      <p:pic>
        <p:nvPicPr>
          <p:cNvPr id="97" name="Graphique 96" descr="Mille contour">
            <a:extLst>
              <a:ext uri="{FF2B5EF4-FFF2-40B4-BE49-F238E27FC236}">
                <a16:creationId xmlns:a16="http://schemas.microsoft.com/office/drawing/2014/main" id="{B3267D1C-A4CB-9B37-11F0-2DEBC4762A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6871" y="2676252"/>
            <a:ext cx="304800" cy="304800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548F68C-9A2B-826D-E763-09B9ED9244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66137" y="3045586"/>
            <a:ext cx="2648590" cy="14311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D758715D-28EF-322C-C0CA-10D6C8D896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4954" y="4784455"/>
            <a:ext cx="2648590" cy="14311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69">
            <a:extLst>
              <a:ext uri="{FF2B5EF4-FFF2-40B4-BE49-F238E27FC236}">
                <a16:creationId xmlns:a16="http://schemas.microsoft.com/office/drawing/2014/main" id="{6ADDAACE-C522-E83A-316B-28E390B76C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3817" y="1868332"/>
            <a:ext cx="2653508" cy="312899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400" b="1">
                <a:solidFill>
                  <a:srgbClr val="FFFEFF"/>
                </a:solidFill>
                <a:latin typeface="+mn-lt"/>
              </a:defRPr>
            </a:lvl2pPr>
            <a:lvl3pPr>
              <a:defRPr sz="1400" b="1">
                <a:solidFill>
                  <a:srgbClr val="FFFEFF"/>
                </a:solidFill>
                <a:latin typeface="+mn-lt"/>
              </a:defRPr>
            </a:lvl3pPr>
            <a:lvl4pPr>
              <a:defRPr sz="1400" b="1">
                <a:solidFill>
                  <a:srgbClr val="FFFEFF"/>
                </a:solidFill>
                <a:latin typeface="+mn-lt"/>
              </a:defRPr>
            </a:lvl4pPr>
            <a:lvl5pPr>
              <a:defRPr sz="1400" b="1">
                <a:solidFill>
                  <a:srgbClr val="FFFEFF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exte 69">
            <a:extLst>
              <a:ext uri="{FF2B5EF4-FFF2-40B4-BE49-F238E27FC236}">
                <a16:creationId xmlns:a16="http://schemas.microsoft.com/office/drawing/2014/main" id="{0E897D62-C58D-52F6-6F22-5B113B9944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36374" y="2310843"/>
            <a:ext cx="2653508" cy="312899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100" b="1">
                <a:solidFill>
                  <a:srgbClr val="FFFEFF"/>
                </a:solidFill>
                <a:latin typeface="+mn-lt"/>
              </a:defRPr>
            </a:lvl2pPr>
            <a:lvl3pPr>
              <a:defRPr sz="1100" b="1">
                <a:solidFill>
                  <a:srgbClr val="FFFEFF"/>
                </a:solidFill>
                <a:latin typeface="+mn-lt"/>
              </a:defRPr>
            </a:lvl3pPr>
            <a:lvl4pPr>
              <a:defRPr sz="1100" b="1">
                <a:solidFill>
                  <a:srgbClr val="FFFEFF"/>
                </a:solidFill>
                <a:latin typeface="+mn-lt"/>
              </a:defRPr>
            </a:lvl4pPr>
            <a:lvl5pPr>
              <a:defRPr sz="1100" b="1">
                <a:solidFill>
                  <a:srgbClr val="FFFEFF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C4EE48B-355B-AFDB-D2E4-74D32A7C1F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58705" y="1866702"/>
            <a:ext cx="2648842" cy="2794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FFFEFF"/>
                </a:solidFill>
                <a:latin typeface="+mn-lt"/>
              </a:defRPr>
            </a:lvl1pPr>
            <a:lvl2pPr algn="ctr">
              <a:defRPr sz="1400" b="1">
                <a:solidFill>
                  <a:srgbClr val="FFFEFF"/>
                </a:solidFill>
                <a:latin typeface="+mn-lt"/>
              </a:defRPr>
            </a:lvl2pPr>
            <a:lvl3pPr algn="ctr">
              <a:defRPr sz="1400" b="1">
                <a:solidFill>
                  <a:srgbClr val="FFFEFF"/>
                </a:solidFill>
                <a:latin typeface="+mn-lt"/>
              </a:defRPr>
            </a:lvl3pPr>
            <a:lvl4pPr algn="ctr">
              <a:defRPr sz="1400" b="1">
                <a:solidFill>
                  <a:srgbClr val="FFFEFF"/>
                </a:solidFill>
                <a:latin typeface="+mn-lt"/>
              </a:defRPr>
            </a:lvl4pPr>
            <a:lvl5pPr algn="ctr">
              <a:defRPr sz="1400" b="1">
                <a:solidFill>
                  <a:srgbClr val="FFFEFF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7C4A6A5B-4ED5-F518-E69C-46AE52129A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1558" y="2288567"/>
            <a:ext cx="2648842" cy="279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300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 2 1 2 1" preserve="1" userDrawn="1">
  <p:cSld name="1_Opening slide 2 1 2 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: Rounded Corners 4">
            <a:extLst>
              <a:ext uri="{FF2B5EF4-FFF2-40B4-BE49-F238E27FC236}">
                <a16:creationId xmlns:a16="http://schemas.microsoft.com/office/drawing/2014/main" id="{47F43E76-D6D0-E967-F030-F97799FD4BF6}"/>
              </a:ext>
            </a:extLst>
          </p:cNvPr>
          <p:cNvSpPr/>
          <p:nvPr userDrawn="1"/>
        </p:nvSpPr>
        <p:spPr>
          <a:xfrm>
            <a:off x="7671367" y="1821979"/>
            <a:ext cx="2663200" cy="4472682"/>
          </a:xfrm>
          <a:prstGeom prst="round2DiagRect">
            <a:avLst/>
          </a:prstGeom>
          <a:solidFill>
            <a:srgbClr val="FFFFFF"/>
          </a:solidFill>
          <a:ln w="12700">
            <a:solidFill>
              <a:srgbClr val="F3F3F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>
              <a:latin typeface="Aptos" panose="020B0004020202020204" pitchFamily="34" charset="0"/>
            </a:endParaRPr>
          </a:p>
        </p:txBody>
      </p:sp>
      <p:sp>
        <p:nvSpPr>
          <p:cNvPr id="106" name="Google Shape;106;g343f3dce180_0_905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688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 ExtraBold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107" name="Google Shape;107;g343f3dce180_0_905"/>
          <p:cNvSpPr txBox="1">
            <a:spLocks noGrp="1"/>
          </p:cNvSpPr>
          <p:nvPr>
            <p:ph type="subTitle" idx="2"/>
          </p:nvPr>
        </p:nvSpPr>
        <p:spPr>
          <a:xfrm flipH="1">
            <a:off x="1140632" y="720000"/>
            <a:ext cx="10211729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5" name="Image 4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C829864C-1507-9C21-D3AD-4DED16F45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B398F0-DF7D-7D95-BED5-D42B24F145C8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pic>
        <p:nvPicPr>
          <p:cNvPr id="4" name="Image 3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F224EFFB-8645-38E5-5756-16E70F3654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6" name="Image 5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13F09473-989F-64FC-EC2D-C05A840941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63DF99A0-5EFC-083C-CE5C-1A6DCBAC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C0D63057-C8C6-D432-22A0-13F3ACE794A5}"/>
              </a:ext>
            </a:extLst>
          </p:cNvPr>
          <p:cNvSpPr/>
          <p:nvPr userDrawn="1"/>
        </p:nvSpPr>
        <p:spPr>
          <a:xfrm>
            <a:off x="1998959" y="1852329"/>
            <a:ext cx="2663200" cy="4472682"/>
          </a:xfrm>
          <a:prstGeom prst="round2DiagRect">
            <a:avLst/>
          </a:prstGeom>
          <a:solidFill>
            <a:srgbClr val="FFFFFF"/>
          </a:solidFill>
          <a:ln w="12700">
            <a:solidFill>
              <a:srgbClr val="F3F3F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>
              <a:latin typeface="Aptos" panose="020B000402020202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3E335983-FBA9-593D-7752-37EB506384ED}"/>
              </a:ext>
            </a:extLst>
          </p:cNvPr>
          <p:cNvSpPr txBox="1"/>
          <p:nvPr userDrawn="1"/>
        </p:nvSpPr>
        <p:spPr>
          <a:xfrm>
            <a:off x="1998959" y="4610646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Nos livrables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12C444F5-1024-0A7F-2333-BEA2A8B59556}"/>
              </a:ext>
            </a:extLst>
          </p:cNvPr>
          <p:cNvSpPr txBox="1"/>
          <p:nvPr userDrawn="1"/>
        </p:nvSpPr>
        <p:spPr>
          <a:xfrm>
            <a:off x="1998959" y="2756272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Vos enjeux</a:t>
            </a:r>
          </a:p>
        </p:txBody>
      </p:sp>
      <p:sp>
        <p:nvSpPr>
          <p:cNvPr id="109" name="Google Shape;109;g343f3dce180_0_905"/>
          <p:cNvSpPr txBox="1">
            <a:spLocks noGrp="1"/>
          </p:cNvSpPr>
          <p:nvPr>
            <p:ph type="subTitle" idx="4"/>
          </p:nvPr>
        </p:nvSpPr>
        <p:spPr>
          <a:xfrm flipH="1">
            <a:off x="1998959" y="3054357"/>
            <a:ext cx="2659766" cy="137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343f3dce180_0_905"/>
          <p:cNvSpPr txBox="1">
            <a:spLocks noGrp="1"/>
          </p:cNvSpPr>
          <p:nvPr>
            <p:ph type="subTitle" idx="3"/>
          </p:nvPr>
        </p:nvSpPr>
        <p:spPr>
          <a:xfrm flipH="1">
            <a:off x="1998959" y="4913200"/>
            <a:ext cx="2659766" cy="141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Rectangle: Rounded Corners 4">
            <a:extLst>
              <a:ext uri="{FF2B5EF4-FFF2-40B4-BE49-F238E27FC236}">
                <a16:creationId xmlns:a16="http://schemas.microsoft.com/office/drawing/2014/main" id="{D11AD236-5D51-721A-AB39-D64E6DFDF11D}"/>
              </a:ext>
            </a:extLst>
          </p:cNvPr>
          <p:cNvSpPr/>
          <p:nvPr userDrawn="1"/>
        </p:nvSpPr>
        <p:spPr>
          <a:xfrm>
            <a:off x="4834175" y="1852329"/>
            <a:ext cx="2663200" cy="4472682"/>
          </a:xfrm>
          <a:prstGeom prst="round2DiagRect">
            <a:avLst/>
          </a:prstGeom>
          <a:solidFill>
            <a:srgbClr val="FFFFFF"/>
          </a:solidFill>
          <a:ln w="12700">
            <a:solidFill>
              <a:srgbClr val="F3F3F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>
              <a:latin typeface="Aptos" panose="020B0004020202020204" pitchFamily="34" charset="0"/>
            </a:endParaRPr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id="{52EB22FD-38FD-B27F-A0BC-08A7B025EF05}"/>
              </a:ext>
            </a:extLst>
          </p:cNvPr>
          <p:cNvSpPr txBox="1"/>
          <p:nvPr userDrawn="1"/>
        </p:nvSpPr>
        <p:spPr>
          <a:xfrm>
            <a:off x="4834175" y="4610646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Nos livrables</a:t>
            </a: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8E0A0CA5-8D45-11AD-36D4-A1A2E5CF9AAD}"/>
              </a:ext>
            </a:extLst>
          </p:cNvPr>
          <p:cNvSpPr txBox="1"/>
          <p:nvPr userDrawn="1"/>
        </p:nvSpPr>
        <p:spPr>
          <a:xfrm>
            <a:off x="4834175" y="2756272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Vos enjeux</a:t>
            </a:r>
          </a:p>
        </p:txBody>
      </p:sp>
      <p:pic>
        <p:nvPicPr>
          <p:cNvPr id="58" name="Graphique 57" descr="Mille contour">
            <a:extLst>
              <a:ext uri="{FF2B5EF4-FFF2-40B4-BE49-F238E27FC236}">
                <a16:creationId xmlns:a16="http://schemas.microsoft.com/office/drawing/2014/main" id="{1673E9F4-36D4-4982-443F-5490B8D7F0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1559" y="2735352"/>
            <a:ext cx="304800" cy="304800"/>
          </a:xfrm>
          <a:prstGeom prst="rect">
            <a:avLst/>
          </a:prstGeom>
        </p:spPr>
      </p:pic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1369D568-52E8-B41D-DB87-A235B9E9F8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3966" y="3040063"/>
            <a:ext cx="2663200" cy="143668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1" name="Espace réservé du texte 69">
            <a:extLst>
              <a:ext uri="{FF2B5EF4-FFF2-40B4-BE49-F238E27FC236}">
                <a16:creationId xmlns:a16="http://schemas.microsoft.com/office/drawing/2014/main" id="{F91DAA81-1407-0DAE-ED83-48C7E59508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3613" y="4899414"/>
            <a:ext cx="2643762" cy="143668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4" name="Graphique 73" descr="Mille contour">
            <a:extLst>
              <a:ext uri="{FF2B5EF4-FFF2-40B4-BE49-F238E27FC236}">
                <a16:creationId xmlns:a16="http://schemas.microsoft.com/office/drawing/2014/main" id="{763A7FF9-1FF4-CEA0-CDE7-B3A15D4C0B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9520" y="2706602"/>
            <a:ext cx="304800" cy="304800"/>
          </a:xfrm>
          <a:prstGeom prst="rect">
            <a:avLst/>
          </a:prstGeom>
        </p:spPr>
      </p:pic>
      <p:sp>
        <p:nvSpPr>
          <p:cNvPr id="93" name="TextBox 14">
            <a:extLst>
              <a:ext uri="{FF2B5EF4-FFF2-40B4-BE49-F238E27FC236}">
                <a16:creationId xmlns:a16="http://schemas.microsoft.com/office/drawing/2014/main" id="{429FDAA0-874E-E9FB-5C15-9E1CE63A6580}"/>
              </a:ext>
            </a:extLst>
          </p:cNvPr>
          <p:cNvSpPr txBox="1"/>
          <p:nvPr userDrawn="1"/>
        </p:nvSpPr>
        <p:spPr>
          <a:xfrm>
            <a:off x="7671367" y="4580296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Nos livrables</a:t>
            </a:r>
          </a:p>
        </p:txBody>
      </p:sp>
      <p:sp>
        <p:nvSpPr>
          <p:cNvPr id="94" name="TextBox 14">
            <a:extLst>
              <a:ext uri="{FF2B5EF4-FFF2-40B4-BE49-F238E27FC236}">
                <a16:creationId xmlns:a16="http://schemas.microsoft.com/office/drawing/2014/main" id="{B5DBE560-DD3B-A74A-8A74-667A6E219E69}"/>
              </a:ext>
            </a:extLst>
          </p:cNvPr>
          <p:cNvSpPr txBox="1"/>
          <p:nvPr userDrawn="1"/>
        </p:nvSpPr>
        <p:spPr>
          <a:xfrm>
            <a:off x="7671367" y="2725922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Vos enjeux</a:t>
            </a:r>
          </a:p>
        </p:txBody>
      </p:sp>
      <p:pic>
        <p:nvPicPr>
          <p:cNvPr id="97" name="Graphique 96" descr="Mille contour">
            <a:extLst>
              <a:ext uri="{FF2B5EF4-FFF2-40B4-BE49-F238E27FC236}">
                <a16:creationId xmlns:a16="http://schemas.microsoft.com/office/drawing/2014/main" id="{B3267D1C-A4CB-9B37-11F0-2DEBC4762A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6712" y="2676252"/>
            <a:ext cx="304800" cy="304800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548F68C-9A2B-826D-E763-09B9ED9244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85978" y="3045586"/>
            <a:ext cx="2648590" cy="14311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D758715D-28EF-322C-C0CA-10D6C8D896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4795" y="4892524"/>
            <a:ext cx="2648590" cy="14311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036A89CB-C453-0D34-DAC9-58586B270B49}"/>
              </a:ext>
            </a:extLst>
          </p:cNvPr>
          <p:cNvSpPr/>
          <p:nvPr userDrawn="1"/>
        </p:nvSpPr>
        <p:spPr>
          <a:xfrm>
            <a:off x="1983555" y="1755246"/>
            <a:ext cx="2663200" cy="862599"/>
          </a:xfrm>
          <a:prstGeom prst="round2DiagRect">
            <a:avLst/>
          </a:prstGeom>
          <a:solidFill>
            <a:srgbClr val="0B39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noProof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45EBBF92-CA27-FB37-480D-5804D2487DBC}"/>
              </a:ext>
            </a:extLst>
          </p:cNvPr>
          <p:cNvSpPr/>
          <p:nvPr userDrawn="1"/>
        </p:nvSpPr>
        <p:spPr>
          <a:xfrm>
            <a:off x="4820747" y="1730952"/>
            <a:ext cx="2663200" cy="862599"/>
          </a:xfrm>
          <a:prstGeom prst="round2DiagRect">
            <a:avLst/>
          </a:prstGeom>
          <a:solidFill>
            <a:srgbClr val="0B39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noProof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FF53C497-3208-AB11-D7D0-6392A6A1A03E}"/>
              </a:ext>
            </a:extLst>
          </p:cNvPr>
          <p:cNvSpPr/>
          <p:nvPr userDrawn="1"/>
        </p:nvSpPr>
        <p:spPr>
          <a:xfrm>
            <a:off x="7671366" y="1718681"/>
            <a:ext cx="2663200" cy="862599"/>
          </a:xfrm>
          <a:prstGeom prst="round2DiagRect">
            <a:avLst/>
          </a:prstGeom>
          <a:solidFill>
            <a:srgbClr val="0B39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noProof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" name="Espace réservé du texte 69">
            <a:extLst>
              <a:ext uri="{FF2B5EF4-FFF2-40B4-BE49-F238E27FC236}">
                <a16:creationId xmlns:a16="http://schemas.microsoft.com/office/drawing/2014/main" id="{B1ECE5B6-38DA-9416-C055-B767D3CA47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93038" y="1884529"/>
            <a:ext cx="2653508" cy="312899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400" b="1">
                <a:solidFill>
                  <a:srgbClr val="FFFEFF"/>
                </a:solidFill>
                <a:latin typeface="+mn-lt"/>
              </a:defRPr>
            </a:lvl2pPr>
            <a:lvl3pPr>
              <a:defRPr sz="1400" b="1">
                <a:solidFill>
                  <a:srgbClr val="FFFEFF"/>
                </a:solidFill>
                <a:latin typeface="+mn-lt"/>
              </a:defRPr>
            </a:lvl3pPr>
            <a:lvl4pPr>
              <a:defRPr sz="1400" b="1">
                <a:solidFill>
                  <a:srgbClr val="FFFEFF"/>
                </a:solidFill>
                <a:latin typeface="+mn-lt"/>
              </a:defRPr>
            </a:lvl4pPr>
            <a:lvl5pPr>
              <a:defRPr sz="1400" b="1">
                <a:solidFill>
                  <a:srgbClr val="FFFEFF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7BD926B8-3657-C6E1-8C69-470A1134F71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993038" y="2322414"/>
            <a:ext cx="2648842" cy="279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4012C8D5-2E44-278A-5EFA-3F09697ABB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7926" y="1882899"/>
            <a:ext cx="2648842" cy="2794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FFFEFF"/>
                </a:solidFill>
                <a:latin typeface="+mn-lt"/>
              </a:defRPr>
            </a:lvl1pPr>
            <a:lvl2pPr algn="ctr">
              <a:defRPr sz="1400" b="1">
                <a:solidFill>
                  <a:srgbClr val="FFFEFF"/>
                </a:solidFill>
                <a:latin typeface="+mn-lt"/>
              </a:defRPr>
            </a:lvl2pPr>
            <a:lvl3pPr algn="ctr">
              <a:defRPr sz="1400" b="1">
                <a:solidFill>
                  <a:srgbClr val="FFFEFF"/>
                </a:solidFill>
                <a:latin typeface="+mn-lt"/>
              </a:defRPr>
            </a:lvl3pPr>
            <a:lvl4pPr algn="ctr">
              <a:defRPr sz="1400" b="1">
                <a:solidFill>
                  <a:srgbClr val="FFFEFF"/>
                </a:solidFill>
                <a:latin typeface="+mn-lt"/>
              </a:defRPr>
            </a:lvl4pPr>
            <a:lvl5pPr algn="ctr">
              <a:defRPr sz="1400" b="1">
                <a:solidFill>
                  <a:srgbClr val="FFFEFF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981E18-A1F2-2FA3-31CF-B0CECD3383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20779" y="2313077"/>
            <a:ext cx="2648842" cy="279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69">
            <a:extLst>
              <a:ext uri="{FF2B5EF4-FFF2-40B4-BE49-F238E27FC236}">
                <a16:creationId xmlns:a16="http://schemas.microsoft.com/office/drawing/2014/main" id="{F8048353-0DC8-DD8B-5ECD-235454F5F2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80849" y="1847964"/>
            <a:ext cx="2653508" cy="312899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400" b="1">
                <a:solidFill>
                  <a:srgbClr val="FFFEFF"/>
                </a:solidFill>
                <a:latin typeface="+mn-lt"/>
              </a:defRPr>
            </a:lvl2pPr>
            <a:lvl3pPr>
              <a:defRPr sz="1400" b="1">
                <a:solidFill>
                  <a:srgbClr val="FFFEFF"/>
                </a:solidFill>
                <a:latin typeface="+mn-lt"/>
              </a:defRPr>
            </a:lvl3pPr>
            <a:lvl4pPr>
              <a:defRPr sz="1400" b="1">
                <a:solidFill>
                  <a:srgbClr val="FFFEFF"/>
                </a:solidFill>
                <a:latin typeface="+mn-lt"/>
              </a:defRPr>
            </a:lvl4pPr>
            <a:lvl5pPr>
              <a:defRPr sz="1400" b="1">
                <a:solidFill>
                  <a:srgbClr val="FFFEFF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3DB60A5-69C4-E375-5239-9F65A00FDA0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90894" y="2300140"/>
            <a:ext cx="2648842" cy="279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3866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 2 1 2 1" preserve="1" userDrawn="1">
  <p:cSld name="1_Opening slide 2 1 2 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: Rounded Corners 4">
            <a:extLst>
              <a:ext uri="{FF2B5EF4-FFF2-40B4-BE49-F238E27FC236}">
                <a16:creationId xmlns:a16="http://schemas.microsoft.com/office/drawing/2014/main" id="{47F43E76-D6D0-E967-F030-F97799FD4BF6}"/>
              </a:ext>
            </a:extLst>
          </p:cNvPr>
          <p:cNvSpPr/>
          <p:nvPr userDrawn="1"/>
        </p:nvSpPr>
        <p:spPr>
          <a:xfrm>
            <a:off x="6386054" y="1821979"/>
            <a:ext cx="2663200" cy="4472682"/>
          </a:xfrm>
          <a:prstGeom prst="round2DiagRect">
            <a:avLst/>
          </a:prstGeom>
          <a:solidFill>
            <a:srgbClr val="FFFFFF"/>
          </a:solidFill>
          <a:ln w="12700">
            <a:solidFill>
              <a:srgbClr val="F3F3F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>
              <a:solidFill>
                <a:srgbClr val="005B6A"/>
              </a:solidFill>
              <a:latin typeface="Aptos" panose="020B0004020202020204" pitchFamily="34" charset="0"/>
            </a:endParaRPr>
          </a:p>
        </p:txBody>
      </p:sp>
      <p:sp>
        <p:nvSpPr>
          <p:cNvPr id="106" name="Google Shape;106;g343f3dce180_0_905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688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 ExtraBold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107" name="Google Shape;107;g343f3dce180_0_905"/>
          <p:cNvSpPr txBox="1">
            <a:spLocks noGrp="1"/>
          </p:cNvSpPr>
          <p:nvPr>
            <p:ph type="subTitle" idx="2"/>
          </p:nvPr>
        </p:nvSpPr>
        <p:spPr>
          <a:xfrm flipH="1">
            <a:off x="1140632" y="720000"/>
            <a:ext cx="10378735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5" name="Image 4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C829864C-1507-9C21-D3AD-4DED16F45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B398F0-DF7D-7D95-BED5-D42B24F145C8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pic>
        <p:nvPicPr>
          <p:cNvPr id="4" name="Image 3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F224EFFB-8645-38E5-5756-16E70F3654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6" name="Image 5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13F09473-989F-64FC-EC2D-C05A840941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63DF99A0-5EFC-083C-CE5C-1A6DCBAC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C0D63057-C8C6-D432-22A0-13F3ACE794A5}"/>
              </a:ext>
            </a:extLst>
          </p:cNvPr>
          <p:cNvSpPr/>
          <p:nvPr userDrawn="1"/>
        </p:nvSpPr>
        <p:spPr>
          <a:xfrm>
            <a:off x="765395" y="1852329"/>
            <a:ext cx="2663200" cy="4472682"/>
          </a:xfrm>
          <a:prstGeom prst="round2DiagRect">
            <a:avLst/>
          </a:prstGeom>
          <a:solidFill>
            <a:srgbClr val="FFFFFF"/>
          </a:solidFill>
          <a:ln w="12700">
            <a:solidFill>
              <a:srgbClr val="F3F3F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>
              <a:latin typeface="Aptos" panose="020B000402020202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3E335983-FBA9-593D-7752-37EB506384ED}"/>
              </a:ext>
            </a:extLst>
          </p:cNvPr>
          <p:cNvSpPr txBox="1"/>
          <p:nvPr userDrawn="1"/>
        </p:nvSpPr>
        <p:spPr>
          <a:xfrm>
            <a:off x="765395" y="4610646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Nos livrables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12C444F5-1024-0A7F-2333-BEA2A8B59556}"/>
              </a:ext>
            </a:extLst>
          </p:cNvPr>
          <p:cNvSpPr txBox="1"/>
          <p:nvPr userDrawn="1"/>
        </p:nvSpPr>
        <p:spPr>
          <a:xfrm>
            <a:off x="765395" y="2756272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Vos enjeux</a:t>
            </a:r>
          </a:p>
        </p:txBody>
      </p:sp>
      <p:sp>
        <p:nvSpPr>
          <p:cNvPr id="109" name="Google Shape;109;g343f3dce180_0_905"/>
          <p:cNvSpPr txBox="1">
            <a:spLocks noGrp="1"/>
          </p:cNvSpPr>
          <p:nvPr>
            <p:ph type="subTitle" idx="4"/>
          </p:nvPr>
        </p:nvSpPr>
        <p:spPr>
          <a:xfrm flipH="1">
            <a:off x="765395" y="3052607"/>
            <a:ext cx="2659766" cy="137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343f3dce180_0_905"/>
          <p:cNvSpPr txBox="1">
            <a:spLocks noGrp="1"/>
          </p:cNvSpPr>
          <p:nvPr>
            <p:ph type="subTitle" idx="3"/>
          </p:nvPr>
        </p:nvSpPr>
        <p:spPr>
          <a:xfrm flipH="1">
            <a:off x="765395" y="4913200"/>
            <a:ext cx="2659766" cy="141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Rectangle: Rounded Corners 4">
            <a:extLst>
              <a:ext uri="{FF2B5EF4-FFF2-40B4-BE49-F238E27FC236}">
                <a16:creationId xmlns:a16="http://schemas.microsoft.com/office/drawing/2014/main" id="{D11AD236-5D51-721A-AB39-D64E6DFDF11D}"/>
              </a:ext>
            </a:extLst>
          </p:cNvPr>
          <p:cNvSpPr/>
          <p:nvPr userDrawn="1"/>
        </p:nvSpPr>
        <p:spPr>
          <a:xfrm>
            <a:off x="3566110" y="1852329"/>
            <a:ext cx="2663200" cy="4472682"/>
          </a:xfrm>
          <a:prstGeom prst="round2DiagRect">
            <a:avLst/>
          </a:prstGeom>
          <a:solidFill>
            <a:srgbClr val="FFFFFF"/>
          </a:solidFill>
          <a:ln w="12700">
            <a:solidFill>
              <a:srgbClr val="F3F3F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>
              <a:latin typeface="Aptos" panose="020B0004020202020204" pitchFamily="34" charset="0"/>
            </a:endParaRPr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id="{52EB22FD-38FD-B27F-A0BC-08A7B025EF05}"/>
              </a:ext>
            </a:extLst>
          </p:cNvPr>
          <p:cNvSpPr txBox="1"/>
          <p:nvPr userDrawn="1"/>
        </p:nvSpPr>
        <p:spPr>
          <a:xfrm>
            <a:off x="3566110" y="4610646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Nos livrables</a:t>
            </a: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8E0A0CA5-8D45-11AD-36D4-A1A2E5CF9AAD}"/>
              </a:ext>
            </a:extLst>
          </p:cNvPr>
          <p:cNvSpPr txBox="1"/>
          <p:nvPr userDrawn="1"/>
        </p:nvSpPr>
        <p:spPr>
          <a:xfrm>
            <a:off x="3566110" y="2756272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Vos enjeux</a:t>
            </a:r>
          </a:p>
        </p:txBody>
      </p:sp>
      <p:pic>
        <p:nvPicPr>
          <p:cNvPr id="58" name="Graphique 57" descr="Mille contour">
            <a:extLst>
              <a:ext uri="{FF2B5EF4-FFF2-40B4-BE49-F238E27FC236}">
                <a16:creationId xmlns:a16="http://schemas.microsoft.com/office/drawing/2014/main" id="{1673E9F4-36D4-4982-443F-5490B8D7F0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7995" y="2735352"/>
            <a:ext cx="304800" cy="304800"/>
          </a:xfrm>
          <a:prstGeom prst="rect">
            <a:avLst/>
          </a:prstGeom>
        </p:spPr>
      </p:pic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1369D568-52E8-B41D-DB87-A235B9E9F8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5901" y="3040063"/>
            <a:ext cx="2663200" cy="143668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1" name="Espace réservé du texte 69">
            <a:extLst>
              <a:ext uri="{FF2B5EF4-FFF2-40B4-BE49-F238E27FC236}">
                <a16:creationId xmlns:a16="http://schemas.microsoft.com/office/drawing/2014/main" id="{F91DAA81-1407-0DAE-ED83-48C7E59508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5548" y="4899414"/>
            <a:ext cx="2643762" cy="143668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4" name="Graphique 73" descr="Mille contour">
            <a:extLst>
              <a:ext uri="{FF2B5EF4-FFF2-40B4-BE49-F238E27FC236}">
                <a16:creationId xmlns:a16="http://schemas.microsoft.com/office/drawing/2014/main" id="{763A7FF9-1FF4-CEA0-CDE7-B3A15D4C0B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1455" y="2706602"/>
            <a:ext cx="304800" cy="304800"/>
          </a:xfrm>
          <a:prstGeom prst="rect">
            <a:avLst/>
          </a:prstGeom>
        </p:spPr>
      </p:pic>
      <p:sp>
        <p:nvSpPr>
          <p:cNvPr id="93" name="TextBox 14">
            <a:extLst>
              <a:ext uri="{FF2B5EF4-FFF2-40B4-BE49-F238E27FC236}">
                <a16:creationId xmlns:a16="http://schemas.microsoft.com/office/drawing/2014/main" id="{429FDAA0-874E-E9FB-5C15-9E1CE63A6580}"/>
              </a:ext>
            </a:extLst>
          </p:cNvPr>
          <p:cNvSpPr txBox="1"/>
          <p:nvPr userDrawn="1"/>
        </p:nvSpPr>
        <p:spPr>
          <a:xfrm>
            <a:off x="6386054" y="4580296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Nos livrables</a:t>
            </a:r>
          </a:p>
        </p:txBody>
      </p:sp>
      <p:sp>
        <p:nvSpPr>
          <p:cNvPr id="94" name="TextBox 14">
            <a:extLst>
              <a:ext uri="{FF2B5EF4-FFF2-40B4-BE49-F238E27FC236}">
                <a16:creationId xmlns:a16="http://schemas.microsoft.com/office/drawing/2014/main" id="{B5DBE560-DD3B-A74A-8A74-667A6E219E69}"/>
              </a:ext>
            </a:extLst>
          </p:cNvPr>
          <p:cNvSpPr txBox="1"/>
          <p:nvPr userDrawn="1"/>
        </p:nvSpPr>
        <p:spPr>
          <a:xfrm>
            <a:off x="6386054" y="2725922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Vos enjeux</a:t>
            </a:r>
          </a:p>
        </p:txBody>
      </p:sp>
      <p:pic>
        <p:nvPicPr>
          <p:cNvPr id="97" name="Graphique 96" descr="Mille contour">
            <a:extLst>
              <a:ext uri="{FF2B5EF4-FFF2-40B4-BE49-F238E27FC236}">
                <a16:creationId xmlns:a16="http://schemas.microsoft.com/office/drawing/2014/main" id="{B3267D1C-A4CB-9B37-11F0-2DEBC4762A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1399" y="2676252"/>
            <a:ext cx="304800" cy="304800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548F68C-9A2B-826D-E763-09B9ED9244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00665" y="3045586"/>
            <a:ext cx="2648590" cy="14311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D758715D-28EF-322C-C0CA-10D6C8D896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482" y="4892524"/>
            <a:ext cx="2648590" cy="14311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724010D0-BD3D-4C15-1C46-2C25CC9E587C}"/>
              </a:ext>
            </a:extLst>
          </p:cNvPr>
          <p:cNvSpPr/>
          <p:nvPr userDrawn="1"/>
        </p:nvSpPr>
        <p:spPr>
          <a:xfrm>
            <a:off x="9196474" y="1816170"/>
            <a:ext cx="2663200" cy="4472682"/>
          </a:xfrm>
          <a:prstGeom prst="round2DiagRect">
            <a:avLst/>
          </a:prstGeom>
          <a:solidFill>
            <a:srgbClr val="FFFFFF"/>
          </a:solidFill>
          <a:ln w="12700">
            <a:solidFill>
              <a:srgbClr val="F3F3F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>
              <a:latin typeface="Aptos" panose="020B0004020202020204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386054D4-A286-0230-69FD-1183F4845172}"/>
              </a:ext>
            </a:extLst>
          </p:cNvPr>
          <p:cNvSpPr txBox="1"/>
          <p:nvPr userDrawn="1"/>
        </p:nvSpPr>
        <p:spPr>
          <a:xfrm>
            <a:off x="9196474" y="4574487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Nos livrables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A319E77D-5152-EED7-93E2-0788F7260F41}"/>
              </a:ext>
            </a:extLst>
          </p:cNvPr>
          <p:cNvSpPr txBox="1"/>
          <p:nvPr userDrawn="1"/>
        </p:nvSpPr>
        <p:spPr>
          <a:xfrm>
            <a:off x="9196474" y="2720113"/>
            <a:ext cx="2687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noProof="0">
                <a:solidFill>
                  <a:srgbClr val="005B6A"/>
                </a:solidFill>
                <a:latin typeface="Aptos" panose="020B0004020202020204" pitchFamily="34" charset="0"/>
              </a:rPr>
              <a:t>Vos enjeux</a:t>
            </a:r>
          </a:p>
        </p:txBody>
      </p:sp>
      <p:pic>
        <p:nvPicPr>
          <p:cNvPr id="19" name="Graphique 18" descr="Mille contour">
            <a:extLst>
              <a:ext uri="{FF2B5EF4-FFF2-40B4-BE49-F238E27FC236}">
                <a16:creationId xmlns:a16="http://schemas.microsoft.com/office/drawing/2014/main" id="{1B3C2494-4D15-48D5-E8B9-6EFA94CFF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31819" y="2670443"/>
            <a:ext cx="304800" cy="304800"/>
          </a:xfrm>
          <a:prstGeom prst="rect">
            <a:avLst/>
          </a:prstGeom>
        </p:spPr>
      </p:pic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F7277CED-3093-9D05-EFF8-7ECC81768E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11085" y="3039777"/>
            <a:ext cx="2648590" cy="14311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texte 11">
            <a:extLst>
              <a:ext uri="{FF2B5EF4-FFF2-40B4-BE49-F238E27FC236}">
                <a16:creationId xmlns:a16="http://schemas.microsoft.com/office/drawing/2014/main" id="{8CBFCADE-3301-37E3-2EBB-2FC8A1EFDC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09902" y="4886715"/>
            <a:ext cx="2648590" cy="14311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005B6A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5" name="Rectangle: Rounded Corners 5">
            <a:extLst>
              <a:ext uri="{FF2B5EF4-FFF2-40B4-BE49-F238E27FC236}">
                <a16:creationId xmlns:a16="http://schemas.microsoft.com/office/drawing/2014/main" id="{C2851541-1996-562A-02C3-A854748D22DD}"/>
              </a:ext>
            </a:extLst>
          </p:cNvPr>
          <p:cNvSpPr/>
          <p:nvPr userDrawn="1"/>
        </p:nvSpPr>
        <p:spPr>
          <a:xfrm>
            <a:off x="761583" y="1755246"/>
            <a:ext cx="2663200" cy="862599"/>
          </a:xfrm>
          <a:prstGeom prst="round2DiagRect">
            <a:avLst/>
          </a:prstGeom>
          <a:solidFill>
            <a:srgbClr val="0B39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noProof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DF451DB2-0506-F144-5CEC-67A90DA77883}"/>
              </a:ext>
            </a:extLst>
          </p:cNvPr>
          <p:cNvSpPr/>
          <p:nvPr userDrawn="1"/>
        </p:nvSpPr>
        <p:spPr>
          <a:xfrm>
            <a:off x="3598775" y="1730952"/>
            <a:ext cx="2663200" cy="862599"/>
          </a:xfrm>
          <a:prstGeom prst="round2DiagRect">
            <a:avLst/>
          </a:prstGeom>
          <a:solidFill>
            <a:srgbClr val="0B39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noProof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3541D961-4656-3ADF-1F79-FBA3474C61B9}"/>
              </a:ext>
            </a:extLst>
          </p:cNvPr>
          <p:cNvSpPr/>
          <p:nvPr userDrawn="1"/>
        </p:nvSpPr>
        <p:spPr>
          <a:xfrm>
            <a:off x="6449394" y="1718681"/>
            <a:ext cx="2663200" cy="862599"/>
          </a:xfrm>
          <a:prstGeom prst="round2DiagRect">
            <a:avLst/>
          </a:prstGeom>
          <a:solidFill>
            <a:srgbClr val="0B39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noProof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3" name="Rectangle: Rounded Corners 5">
            <a:extLst>
              <a:ext uri="{FF2B5EF4-FFF2-40B4-BE49-F238E27FC236}">
                <a16:creationId xmlns:a16="http://schemas.microsoft.com/office/drawing/2014/main" id="{774301EB-CB96-5DC6-52AA-91EF54E66ABD}"/>
              </a:ext>
            </a:extLst>
          </p:cNvPr>
          <p:cNvSpPr/>
          <p:nvPr userDrawn="1"/>
        </p:nvSpPr>
        <p:spPr>
          <a:xfrm>
            <a:off x="9209002" y="1723957"/>
            <a:ext cx="2663200" cy="862599"/>
          </a:xfrm>
          <a:prstGeom prst="round2DiagRect">
            <a:avLst/>
          </a:prstGeom>
          <a:solidFill>
            <a:srgbClr val="0B39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noProof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9" name="Espace réservé du texte 69">
            <a:extLst>
              <a:ext uri="{FF2B5EF4-FFF2-40B4-BE49-F238E27FC236}">
                <a16:creationId xmlns:a16="http://schemas.microsoft.com/office/drawing/2014/main" id="{9CA4B7CE-031D-DB2F-6CAA-AB75058495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1066" y="1884529"/>
            <a:ext cx="2653508" cy="312899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400" b="1">
                <a:solidFill>
                  <a:srgbClr val="FFFEFF"/>
                </a:solidFill>
                <a:latin typeface="+mn-lt"/>
              </a:defRPr>
            </a:lvl2pPr>
            <a:lvl3pPr>
              <a:defRPr sz="1400" b="1">
                <a:solidFill>
                  <a:srgbClr val="FFFEFF"/>
                </a:solidFill>
                <a:latin typeface="+mn-lt"/>
              </a:defRPr>
            </a:lvl3pPr>
            <a:lvl4pPr>
              <a:defRPr sz="1400" b="1">
                <a:solidFill>
                  <a:srgbClr val="FFFEFF"/>
                </a:solidFill>
                <a:latin typeface="+mn-lt"/>
              </a:defRPr>
            </a:lvl4pPr>
            <a:lvl5pPr>
              <a:defRPr sz="1400" b="1">
                <a:solidFill>
                  <a:srgbClr val="FFFEFF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733487EE-2D1B-34AB-9AAA-D0844CCC846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5942" y="2314935"/>
            <a:ext cx="2648842" cy="279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EF42C78-3D97-7B38-8FED-482E588C88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5954" y="1882899"/>
            <a:ext cx="2648842" cy="2794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FFFEFF"/>
                </a:solidFill>
                <a:latin typeface="+mn-lt"/>
              </a:defRPr>
            </a:lvl1pPr>
            <a:lvl2pPr algn="ctr">
              <a:defRPr sz="1400" b="1">
                <a:solidFill>
                  <a:srgbClr val="FFFEFF"/>
                </a:solidFill>
                <a:latin typeface="+mn-lt"/>
              </a:defRPr>
            </a:lvl2pPr>
            <a:lvl3pPr algn="ctr">
              <a:defRPr sz="1400" b="1">
                <a:solidFill>
                  <a:srgbClr val="FFFEFF"/>
                </a:solidFill>
                <a:latin typeface="+mn-lt"/>
              </a:defRPr>
            </a:lvl3pPr>
            <a:lvl4pPr algn="ctr">
              <a:defRPr sz="1400" b="1">
                <a:solidFill>
                  <a:srgbClr val="FFFEFF"/>
                </a:solidFill>
                <a:latin typeface="+mn-lt"/>
              </a:defRPr>
            </a:lvl4pPr>
            <a:lvl5pPr algn="ctr">
              <a:defRPr sz="1400" b="1">
                <a:solidFill>
                  <a:srgbClr val="FFFEFF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CB82275-47CF-55AE-9628-188EB473D7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98807" y="2313077"/>
            <a:ext cx="2648842" cy="279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texte 69">
            <a:extLst>
              <a:ext uri="{FF2B5EF4-FFF2-40B4-BE49-F238E27FC236}">
                <a16:creationId xmlns:a16="http://schemas.microsoft.com/office/drawing/2014/main" id="{026D5F78-A322-D25B-4B4B-34755AB1C4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8877" y="1847964"/>
            <a:ext cx="2653508" cy="312899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400" b="1">
                <a:solidFill>
                  <a:srgbClr val="FFFEFF"/>
                </a:solidFill>
                <a:latin typeface="+mn-lt"/>
              </a:defRPr>
            </a:lvl2pPr>
            <a:lvl3pPr>
              <a:defRPr sz="1400" b="1">
                <a:solidFill>
                  <a:srgbClr val="FFFEFF"/>
                </a:solidFill>
                <a:latin typeface="+mn-lt"/>
              </a:defRPr>
            </a:lvl3pPr>
            <a:lvl4pPr>
              <a:defRPr sz="1400" b="1">
                <a:solidFill>
                  <a:srgbClr val="FFFEFF"/>
                </a:solidFill>
                <a:latin typeface="+mn-lt"/>
              </a:defRPr>
            </a:lvl4pPr>
            <a:lvl5pPr>
              <a:defRPr sz="1400" b="1">
                <a:solidFill>
                  <a:srgbClr val="FFFEFF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du texte 16">
            <a:extLst>
              <a:ext uri="{FF2B5EF4-FFF2-40B4-BE49-F238E27FC236}">
                <a16:creationId xmlns:a16="http://schemas.microsoft.com/office/drawing/2014/main" id="{FFB01243-E659-0741-41E7-11C89F52F55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68922" y="2300140"/>
            <a:ext cx="2648842" cy="279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Espace réservé du texte 69">
            <a:extLst>
              <a:ext uri="{FF2B5EF4-FFF2-40B4-BE49-F238E27FC236}">
                <a16:creationId xmlns:a16="http://schemas.microsoft.com/office/drawing/2014/main" id="{957B21A8-9095-2CEF-659D-53D7AE2A4A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18485" y="1853240"/>
            <a:ext cx="2653508" cy="312899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400" b="1">
                <a:solidFill>
                  <a:srgbClr val="FFFEFF"/>
                </a:solidFill>
                <a:latin typeface="+mn-lt"/>
              </a:defRPr>
            </a:lvl2pPr>
            <a:lvl3pPr>
              <a:defRPr sz="1400" b="1">
                <a:solidFill>
                  <a:srgbClr val="FFFEFF"/>
                </a:solidFill>
                <a:latin typeface="+mn-lt"/>
              </a:defRPr>
            </a:lvl3pPr>
            <a:lvl4pPr>
              <a:defRPr sz="1400" b="1">
                <a:solidFill>
                  <a:srgbClr val="FFFEFF"/>
                </a:solidFill>
                <a:latin typeface="+mn-lt"/>
              </a:defRPr>
            </a:lvl4pPr>
            <a:lvl5pPr>
              <a:defRPr sz="1400" b="1">
                <a:solidFill>
                  <a:srgbClr val="FFFEFF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Espace réservé du texte 16">
            <a:extLst>
              <a:ext uri="{FF2B5EF4-FFF2-40B4-BE49-F238E27FC236}">
                <a16:creationId xmlns:a16="http://schemas.microsoft.com/office/drawing/2014/main" id="{06388063-DA62-CF78-8CF0-B06710290A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20818" y="2300140"/>
            <a:ext cx="2648842" cy="2794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1pPr>
            <a:lvl2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2pPr>
            <a:lvl3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3pPr>
            <a:lvl4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4pPr>
            <a:lvl5pPr>
              <a:defRPr sz="1100">
                <a:solidFill>
                  <a:srgbClr val="FFFEFF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1162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 userDrawn="1">
  <p:cSld name="Four columns">
    <p:bg>
      <p:bgPr>
        <a:solidFill>
          <a:srgbClr val="F3F3F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4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775"/>
            <a:ext cx="688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 ExtraBold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149" name="Google Shape;149;p44"/>
          <p:cNvSpPr txBox="1">
            <a:spLocks noGrp="1"/>
          </p:cNvSpPr>
          <p:nvPr>
            <p:ph type="subTitle" idx="2"/>
          </p:nvPr>
        </p:nvSpPr>
        <p:spPr>
          <a:xfrm flipH="1">
            <a:off x="1140632" y="720000"/>
            <a:ext cx="10453269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4" name="Image 3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61500360-95BD-9996-B330-1DAED44E7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235C3F-42F0-0144-5EAE-968FDCAB9711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9510557-EF4C-AD9E-E8F9-B5AECADA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3" name="Image 2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9A0D8AC7-58F5-316E-7BDE-B41F7B9F76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8" name="Image 7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FF629740-10E7-1BCA-5F20-EF4A85ECA3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7" userDrawn="1">
          <p15:clr>
            <a:srgbClr val="FA7B17"/>
          </p15:clr>
        </p15:guide>
        <p15:guide id="2" orient="horz" pos="1947" userDrawn="1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 2 1 2 1" preserve="1" userDrawn="1">
  <p:cSld name="1_Opening slide 2 1 2 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E4CBB2-FBAE-8ED4-90B1-CA418C3D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1" name="Google Shape;101;g343f3dce180_0_905"/>
          <p:cNvSpPr/>
          <p:nvPr/>
        </p:nvSpPr>
        <p:spPr>
          <a:xfrm>
            <a:off x="2814233" y="1892600"/>
            <a:ext cx="1338000" cy="133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102" name="Google Shape;102;g343f3dce180_0_905"/>
          <p:cNvSpPr/>
          <p:nvPr/>
        </p:nvSpPr>
        <p:spPr>
          <a:xfrm>
            <a:off x="8235667" y="1260500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103" name="Google Shape;103;g343f3dce180_0_905"/>
          <p:cNvSpPr/>
          <p:nvPr/>
        </p:nvSpPr>
        <p:spPr>
          <a:xfrm>
            <a:off x="8298200" y="2919833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104" name="Google Shape;104;g343f3dce180_0_905"/>
          <p:cNvSpPr/>
          <p:nvPr/>
        </p:nvSpPr>
        <p:spPr>
          <a:xfrm>
            <a:off x="8334467" y="4579167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106" name="Google Shape;106;g343f3dce180_0_905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688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 ExtraBold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107" name="Google Shape;107;g343f3dce180_0_905"/>
          <p:cNvSpPr txBox="1">
            <a:spLocks noGrp="1"/>
          </p:cNvSpPr>
          <p:nvPr>
            <p:ph type="subTitle" idx="2"/>
          </p:nvPr>
        </p:nvSpPr>
        <p:spPr>
          <a:xfrm flipH="1">
            <a:off x="1140633" y="720000"/>
            <a:ext cx="54432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343f3dce180_0_905"/>
          <p:cNvSpPr txBox="1">
            <a:spLocks noGrp="1"/>
          </p:cNvSpPr>
          <p:nvPr>
            <p:ph type="subTitle" idx="3"/>
          </p:nvPr>
        </p:nvSpPr>
        <p:spPr>
          <a:xfrm flipH="1">
            <a:off x="1962148" y="4193667"/>
            <a:ext cx="3086101" cy="1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343f3dce180_0_905"/>
          <p:cNvSpPr txBox="1">
            <a:spLocks noGrp="1"/>
          </p:cNvSpPr>
          <p:nvPr>
            <p:ph type="subTitle" idx="4"/>
          </p:nvPr>
        </p:nvSpPr>
        <p:spPr>
          <a:xfrm flipH="1">
            <a:off x="2239633" y="3700100"/>
            <a:ext cx="2468400" cy="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4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343f3dce180_0_905"/>
          <p:cNvSpPr txBox="1">
            <a:spLocks noGrp="1"/>
          </p:cNvSpPr>
          <p:nvPr>
            <p:ph type="subTitle" idx="5"/>
          </p:nvPr>
        </p:nvSpPr>
        <p:spPr>
          <a:xfrm flipH="1">
            <a:off x="9482933" y="3358133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333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g343f3dce180_0_905"/>
          <p:cNvSpPr txBox="1">
            <a:spLocks noGrp="1"/>
          </p:cNvSpPr>
          <p:nvPr>
            <p:ph type="subTitle" idx="6"/>
          </p:nvPr>
        </p:nvSpPr>
        <p:spPr>
          <a:xfrm flipH="1">
            <a:off x="9482933" y="3152133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 dirty="0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g343f3dce180_0_905"/>
          <p:cNvSpPr txBox="1">
            <a:spLocks noGrp="1"/>
          </p:cNvSpPr>
          <p:nvPr>
            <p:ph type="subTitle" idx="7"/>
          </p:nvPr>
        </p:nvSpPr>
        <p:spPr>
          <a:xfrm flipH="1">
            <a:off x="9536200" y="5068967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333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g343f3dce180_0_905"/>
          <p:cNvSpPr txBox="1">
            <a:spLocks noGrp="1"/>
          </p:cNvSpPr>
          <p:nvPr>
            <p:ph type="subTitle" idx="8"/>
          </p:nvPr>
        </p:nvSpPr>
        <p:spPr>
          <a:xfrm flipH="1">
            <a:off x="9536200" y="4862967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g343f3dce180_0_905"/>
          <p:cNvSpPr txBox="1">
            <a:spLocks noGrp="1"/>
          </p:cNvSpPr>
          <p:nvPr>
            <p:ph type="subTitle" idx="9"/>
          </p:nvPr>
        </p:nvSpPr>
        <p:spPr>
          <a:xfrm flipH="1">
            <a:off x="2239633" y="3420300"/>
            <a:ext cx="2468400" cy="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400" b="1">
                <a:solidFill>
                  <a:srgbClr val="E0B55F"/>
                </a:solidFill>
                <a:latin typeface="+mn-l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g343f3dce180_0_905"/>
          <p:cNvSpPr txBox="1">
            <a:spLocks noGrp="1"/>
          </p:cNvSpPr>
          <p:nvPr>
            <p:ph type="subTitle" idx="13"/>
          </p:nvPr>
        </p:nvSpPr>
        <p:spPr>
          <a:xfrm flipH="1">
            <a:off x="9336867" y="1670098"/>
            <a:ext cx="2709600" cy="20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g343f3dce180_0_905"/>
          <p:cNvSpPr txBox="1">
            <a:spLocks noGrp="1"/>
          </p:cNvSpPr>
          <p:nvPr>
            <p:ph type="subTitle" idx="14"/>
          </p:nvPr>
        </p:nvSpPr>
        <p:spPr>
          <a:xfrm flipH="1">
            <a:off x="9336867" y="1464098"/>
            <a:ext cx="3028128" cy="20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 dirty="0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" name="Image 4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C829864C-1507-9C21-D3AD-4DED16F45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276DC9-0007-5899-75C7-4E03751EC473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pic>
        <p:nvPicPr>
          <p:cNvPr id="4" name="Image 3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C7089602-2821-8343-347C-D73C546A71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6" name="Image 5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E9DF76BE-9ECA-E06D-5121-91775C56A3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  <p:sp>
        <p:nvSpPr>
          <p:cNvPr id="10" name="Titre 6">
            <a:extLst>
              <a:ext uri="{FF2B5EF4-FFF2-40B4-BE49-F238E27FC236}">
                <a16:creationId xmlns:a16="http://schemas.microsoft.com/office/drawing/2014/main" id="{9E128286-99EB-B661-0295-1AFB09AC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616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 2 1 2 1" preserve="1" userDrawn="1">
  <p:cSld name="1_Opening slide 2 1 2 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E4CBB2-FBAE-8ED4-90B1-CA418C3D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9760"/>
            <a:ext cx="12387128" cy="6967760"/>
          </a:xfrm>
          <a:prstGeom prst="rect">
            <a:avLst/>
          </a:prstGeom>
        </p:spPr>
      </p:pic>
      <p:sp>
        <p:nvSpPr>
          <p:cNvPr id="101" name="Google Shape;101;g343f3dce180_0_905"/>
          <p:cNvSpPr/>
          <p:nvPr/>
        </p:nvSpPr>
        <p:spPr>
          <a:xfrm>
            <a:off x="2814233" y="1892600"/>
            <a:ext cx="1338000" cy="133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106" name="Google Shape;106;g343f3dce180_0_905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688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 ExtraBold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107" name="Google Shape;107;g343f3dce180_0_905"/>
          <p:cNvSpPr txBox="1">
            <a:spLocks noGrp="1"/>
          </p:cNvSpPr>
          <p:nvPr>
            <p:ph type="subTitle" idx="2"/>
          </p:nvPr>
        </p:nvSpPr>
        <p:spPr>
          <a:xfrm flipH="1">
            <a:off x="1140633" y="720000"/>
            <a:ext cx="54432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343f3dce180_0_905"/>
          <p:cNvSpPr txBox="1">
            <a:spLocks noGrp="1"/>
          </p:cNvSpPr>
          <p:nvPr>
            <p:ph type="subTitle" idx="3"/>
          </p:nvPr>
        </p:nvSpPr>
        <p:spPr>
          <a:xfrm flipH="1">
            <a:off x="1866899" y="4193667"/>
            <a:ext cx="3150377" cy="1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343f3dce180_0_905"/>
          <p:cNvSpPr txBox="1">
            <a:spLocks noGrp="1"/>
          </p:cNvSpPr>
          <p:nvPr>
            <p:ph type="subTitle" idx="4"/>
          </p:nvPr>
        </p:nvSpPr>
        <p:spPr>
          <a:xfrm flipH="1">
            <a:off x="2239633" y="3700100"/>
            <a:ext cx="2468400" cy="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4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343f3dce180_0_905"/>
          <p:cNvSpPr txBox="1">
            <a:spLocks noGrp="1"/>
          </p:cNvSpPr>
          <p:nvPr>
            <p:ph type="subTitle" idx="5"/>
          </p:nvPr>
        </p:nvSpPr>
        <p:spPr>
          <a:xfrm flipH="1">
            <a:off x="9307617" y="3200200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g343f3dce180_0_905"/>
          <p:cNvSpPr txBox="1">
            <a:spLocks noGrp="1"/>
          </p:cNvSpPr>
          <p:nvPr>
            <p:ph type="subTitle" idx="6"/>
          </p:nvPr>
        </p:nvSpPr>
        <p:spPr>
          <a:xfrm flipH="1">
            <a:off x="9307617" y="2994200"/>
            <a:ext cx="2709600" cy="45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 dirty="0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g343f3dce180_0_905"/>
          <p:cNvSpPr txBox="1">
            <a:spLocks noGrp="1"/>
          </p:cNvSpPr>
          <p:nvPr>
            <p:ph type="subTitle" idx="7"/>
          </p:nvPr>
        </p:nvSpPr>
        <p:spPr>
          <a:xfrm flipH="1">
            <a:off x="9336867" y="4555209"/>
            <a:ext cx="27096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g343f3dce180_0_905"/>
          <p:cNvSpPr txBox="1">
            <a:spLocks noGrp="1"/>
          </p:cNvSpPr>
          <p:nvPr>
            <p:ph type="subTitle" idx="8"/>
          </p:nvPr>
        </p:nvSpPr>
        <p:spPr>
          <a:xfrm flipH="1">
            <a:off x="9336867" y="4349209"/>
            <a:ext cx="2709600" cy="45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g343f3dce180_0_905"/>
          <p:cNvSpPr txBox="1">
            <a:spLocks noGrp="1"/>
          </p:cNvSpPr>
          <p:nvPr>
            <p:ph type="subTitle" idx="9"/>
          </p:nvPr>
        </p:nvSpPr>
        <p:spPr>
          <a:xfrm flipH="1">
            <a:off x="2239633" y="3420300"/>
            <a:ext cx="2468400" cy="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400" b="1">
                <a:solidFill>
                  <a:srgbClr val="E0B55F"/>
                </a:solidFill>
                <a:latin typeface="+mn-l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g343f3dce180_0_905"/>
          <p:cNvSpPr txBox="1">
            <a:spLocks noGrp="1"/>
          </p:cNvSpPr>
          <p:nvPr>
            <p:ph type="subTitle" idx="13"/>
          </p:nvPr>
        </p:nvSpPr>
        <p:spPr>
          <a:xfrm flipH="1">
            <a:off x="9293501" y="1716922"/>
            <a:ext cx="2709600" cy="20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333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g343f3dce180_0_905"/>
          <p:cNvSpPr txBox="1">
            <a:spLocks noGrp="1"/>
          </p:cNvSpPr>
          <p:nvPr>
            <p:ph type="subTitle" idx="14"/>
          </p:nvPr>
        </p:nvSpPr>
        <p:spPr>
          <a:xfrm flipH="1">
            <a:off x="9293501" y="1510922"/>
            <a:ext cx="2752966" cy="20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 dirty="0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" name="Image 4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C829864C-1507-9C21-D3AD-4DED16F45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3" name="Google Shape;64;g343f3dce180_0_536">
            <a:extLst>
              <a:ext uri="{FF2B5EF4-FFF2-40B4-BE49-F238E27FC236}">
                <a16:creationId xmlns:a16="http://schemas.microsoft.com/office/drawing/2014/main" id="{CAA5612E-7ACD-B748-6C2E-D0969725A99F}"/>
              </a:ext>
            </a:extLst>
          </p:cNvPr>
          <p:cNvSpPr/>
          <p:nvPr userDrawn="1"/>
        </p:nvSpPr>
        <p:spPr>
          <a:xfrm>
            <a:off x="8102202" y="1228400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4" name="Google Shape;65;g343f3dce180_0_536">
            <a:extLst>
              <a:ext uri="{FF2B5EF4-FFF2-40B4-BE49-F238E27FC236}">
                <a16:creationId xmlns:a16="http://schemas.microsoft.com/office/drawing/2014/main" id="{EE45D276-3FB5-CBB4-206D-2B08D0EFE8C7}"/>
              </a:ext>
            </a:extLst>
          </p:cNvPr>
          <p:cNvSpPr/>
          <p:nvPr userDrawn="1"/>
        </p:nvSpPr>
        <p:spPr>
          <a:xfrm>
            <a:off x="8130434" y="2643222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6" name="Google Shape;66;g343f3dce180_0_536">
            <a:extLst>
              <a:ext uri="{FF2B5EF4-FFF2-40B4-BE49-F238E27FC236}">
                <a16:creationId xmlns:a16="http://schemas.microsoft.com/office/drawing/2014/main" id="{97D10150-905B-B0D1-C0C8-5D8DA50F1C12}"/>
              </a:ext>
            </a:extLst>
          </p:cNvPr>
          <p:cNvSpPr/>
          <p:nvPr userDrawn="1"/>
        </p:nvSpPr>
        <p:spPr>
          <a:xfrm>
            <a:off x="8201002" y="4069002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7" name="Google Shape;66;g343f3dce180_0_536">
            <a:extLst>
              <a:ext uri="{FF2B5EF4-FFF2-40B4-BE49-F238E27FC236}">
                <a16:creationId xmlns:a16="http://schemas.microsoft.com/office/drawing/2014/main" id="{7AAAB2A0-E16A-A954-FE8E-2C0DC494AA76}"/>
              </a:ext>
            </a:extLst>
          </p:cNvPr>
          <p:cNvSpPr/>
          <p:nvPr userDrawn="1"/>
        </p:nvSpPr>
        <p:spPr>
          <a:xfrm>
            <a:off x="8201002" y="5496926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8" name="Espace réservé du contenu 19">
            <a:extLst>
              <a:ext uri="{FF2B5EF4-FFF2-40B4-BE49-F238E27FC236}">
                <a16:creationId xmlns:a16="http://schemas.microsoft.com/office/drawing/2014/main" id="{04C26B49-463C-A4EB-0167-4A0902C6A82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402763" y="5684838"/>
            <a:ext cx="2509837" cy="228600"/>
          </a:xfrm>
          <a:prstGeom prst="rect">
            <a:avLst/>
          </a:prstGeom>
        </p:spPr>
        <p:txBody>
          <a:bodyPr/>
          <a:lstStyle>
            <a:lvl1pPr>
              <a:defRPr lang="fr-FR" sz="1400" b="1" i="0" u="none" strike="noStrike" cap="none" smtClean="0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</a:lstStyle>
          <a:p>
            <a:pPr lvl="0"/>
            <a:r>
              <a:rPr lang="fr-FR"/>
              <a:t>Cliquez pour modifier </a:t>
            </a:r>
          </a:p>
        </p:txBody>
      </p:sp>
      <p:sp>
        <p:nvSpPr>
          <p:cNvPr id="9" name="Espace réservé du contenu 21">
            <a:extLst>
              <a:ext uri="{FF2B5EF4-FFF2-40B4-BE49-F238E27FC236}">
                <a16:creationId xmlns:a16="http://schemas.microsoft.com/office/drawing/2014/main" id="{83583574-B106-4AC5-4EE3-5C692A4EAA7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02217" y="5958286"/>
            <a:ext cx="2622550" cy="360362"/>
          </a:xfrm>
          <a:prstGeom prst="rect">
            <a:avLst/>
          </a:prstGeom>
        </p:spPr>
        <p:txBody>
          <a:bodyPr/>
          <a:lstStyle>
            <a:lvl1pPr>
              <a:defRPr lang="fr-FR" sz="1100" b="0" i="0" u="none" strike="noStrike" cap="none" dirty="0" smtClean="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>
              <a:defRPr lang="fr-FR" sz="1333" b="0" i="0" u="none" strike="noStrike" cap="none" dirty="0" smtClean="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2pPr>
            <a:lvl3pPr>
              <a:defRPr lang="fr-FR" sz="1333" b="0" i="0" u="none" strike="noStrike" cap="none" dirty="0" smtClean="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3pPr>
            <a:lvl4pPr>
              <a:defRPr lang="fr-FR" sz="1333" b="0" i="0" u="none" strike="noStrike" cap="none" dirty="0" smtClean="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4pPr>
            <a:lvl5pPr>
              <a:defRPr lang="fr-FR" sz="1333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EC629-0BB7-D092-68FB-D374BBCF91AC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pic>
        <p:nvPicPr>
          <p:cNvPr id="11" name="Image 10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1E5CAA60-506C-120B-8900-45305EB5F8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12" name="Image 11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63771932-562F-269C-D768-44718F741D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  <p:sp>
        <p:nvSpPr>
          <p:cNvPr id="14" name="Titre 6">
            <a:extLst>
              <a:ext uri="{FF2B5EF4-FFF2-40B4-BE49-F238E27FC236}">
                <a16:creationId xmlns:a16="http://schemas.microsoft.com/office/drawing/2014/main" id="{62C6C6CF-A7E9-B079-5723-CC96775B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518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 2 1 2 1" preserve="1" userDrawn="1">
  <p:cSld name="1_Opening slide 2 1 2 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E4CBB2-FBAE-8ED4-90B1-CA418C3DF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1" name="Google Shape;101;g343f3dce180_0_905"/>
          <p:cNvSpPr/>
          <p:nvPr/>
        </p:nvSpPr>
        <p:spPr>
          <a:xfrm>
            <a:off x="2814233" y="1892600"/>
            <a:ext cx="1338000" cy="133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102" name="Google Shape;102;g343f3dce180_0_905"/>
          <p:cNvSpPr/>
          <p:nvPr/>
        </p:nvSpPr>
        <p:spPr>
          <a:xfrm>
            <a:off x="8184912" y="2845500"/>
            <a:ext cx="1002400" cy="100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latin typeface="Aptos" panose="020B0004020202020204" pitchFamily="34" charset="0"/>
            </a:endParaRPr>
          </a:p>
        </p:txBody>
      </p:sp>
      <p:sp>
        <p:nvSpPr>
          <p:cNvPr id="106" name="Google Shape;106;g343f3dce180_0_905"/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688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ssistant ExtraBold"/>
              <a:buNone/>
              <a:defRPr sz="2200" b="0" i="0" u="none" strike="noStrike" cap="none" dirty="0">
                <a:solidFill>
                  <a:srgbClr val="005B6A"/>
                </a:solidFill>
                <a:latin typeface="Aptos Black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 lang="fr-FR"/>
          </a:p>
        </p:txBody>
      </p:sp>
      <p:sp>
        <p:nvSpPr>
          <p:cNvPr id="107" name="Google Shape;107;g343f3dce180_0_905"/>
          <p:cNvSpPr txBox="1">
            <a:spLocks noGrp="1"/>
          </p:cNvSpPr>
          <p:nvPr>
            <p:ph type="subTitle" idx="2"/>
          </p:nvPr>
        </p:nvSpPr>
        <p:spPr>
          <a:xfrm flipH="1">
            <a:off x="1140633" y="720000"/>
            <a:ext cx="54432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200" i="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2133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343f3dce180_0_905"/>
          <p:cNvSpPr txBox="1">
            <a:spLocks noGrp="1"/>
          </p:cNvSpPr>
          <p:nvPr>
            <p:ph type="subTitle" idx="3"/>
          </p:nvPr>
        </p:nvSpPr>
        <p:spPr>
          <a:xfrm flipH="1">
            <a:off x="1914525" y="4193667"/>
            <a:ext cx="3143250" cy="1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 Medium"/>
              <a:buNone/>
              <a:defRPr sz="11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343f3dce180_0_905"/>
          <p:cNvSpPr txBox="1">
            <a:spLocks noGrp="1"/>
          </p:cNvSpPr>
          <p:nvPr>
            <p:ph type="subTitle" idx="4"/>
          </p:nvPr>
        </p:nvSpPr>
        <p:spPr>
          <a:xfrm flipH="1">
            <a:off x="2239633" y="3700100"/>
            <a:ext cx="2468400" cy="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Medium"/>
              <a:buNone/>
              <a:defRPr sz="1400">
                <a:solidFill>
                  <a:srgbClr val="005B6A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g343f3dce180_0_905"/>
          <p:cNvSpPr txBox="1">
            <a:spLocks noGrp="1"/>
          </p:cNvSpPr>
          <p:nvPr>
            <p:ph type="subTitle" idx="9"/>
          </p:nvPr>
        </p:nvSpPr>
        <p:spPr>
          <a:xfrm flipH="1">
            <a:off x="2239633" y="3420300"/>
            <a:ext cx="2468400" cy="4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400" b="1">
                <a:solidFill>
                  <a:srgbClr val="E0B55F"/>
                </a:solidFill>
                <a:latin typeface="+mn-l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g343f3dce180_0_905"/>
          <p:cNvSpPr txBox="1">
            <a:spLocks noGrp="1"/>
          </p:cNvSpPr>
          <p:nvPr>
            <p:ph type="subTitle" idx="13"/>
          </p:nvPr>
        </p:nvSpPr>
        <p:spPr>
          <a:xfrm flipH="1">
            <a:off x="9286112" y="3255098"/>
            <a:ext cx="2709600" cy="20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 Medium"/>
              <a:buNone/>
              <a:defRPr sz="1100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Assistant Medium"/>
                <a:sym typeface="Assistan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g343f3dce180_0_905"/>
          <p:cNvSpPr txBox="1">
            <a:spLocks noGrp="1"/>
          </p:cNvSpPr>
          <p:nvPr>
            <p:ph type="subTitle" idx="14"/>
          </p:nvPr>
        </p:nvSpPr>
        <p:spPr>
          <a:xfrm flipH="1">
            <a:off x="9286112" y="3026299"/>
            <a:ext cx="2709600" cy="43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ssistant"/>
              <a:buNone/>
              <a:defRPr sz="1400" b="1" i="0" u="none" strike="noStrike" cap="none" dirty="0">
                <a:solidFill>
                  <a:srgbClr val="E0B55F"/>
                </a:solidFill>
                <a:latin typeface="Aptos" panose="020B0004020202020204" pitchFamily="34" charset="0"/>
                <a:ea typeface="Aptos" panose="020B0004020202020204" pitchFamily="34" charset="0"/>
                <a:cs typeface="Assistant"/>
                <a:sym typeface="Assistan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" name="Image 4" descr="Une image contenant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C829864C-1507-9C21-D3AD-4DED16F45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72632" y="436449"/>
            <a:ext cx="389704" cy="389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B398F0-DF7D-7D95-BED5-D42B24F145C8}"/>
              </a:ext>
            </a:extLst>
          </p:cNvPr>
          <p:cNvSpPr/>
          <p:nvPr userDrawn="1"/>
        </p:nvSpPr>
        <p:spPr>
          <a:xfrm>
            <a:off x="0" y="0"/>
            <a:ext cx="483784" cy="6858000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  <p:pic>
        <p:nvPicPr>
          <p:cNvPr id="4" name="Image 3" descr="Une image contenant logo, noir et blanc, blanc, croquis&#10;&#10;Le contenu généré par l’IA peut être incorrect.">
            <a:extLst>
              <a:ext uri="{FF2B5EF4-FFF2-40B4-BE49-F238E27FC236}">
                <a16:creationId xmlns:a16="http://schemas.microsoft.com/office/drawing/2014/main" id="{F224EFFB-8645-38E5-5756-16E70F3654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54990" y="273625"/>
            <a:ext cx="352047" cy="224300"/>
          </a:xfrm>
          <a:prstGeom prst="rect">
            <a:avLst/>
          </a:prstGeom>
        </p:spPr>
      </p:pic>
      <p:pic>
        <p:nvPicPr>
          <p:cNvPr id="6" name="Image 5" descr="Une image contenant Graphique, cercle, symbole, clipart&#10;&#10;Le contenu généré par l’IA peut être incorrect.">
            <a:extLst>
              <a:ext uri="{FF2B5EF4-FFF2-40B4-BE49-F238E27FC236}">
                <a16:creationId xmlns:a16="http://schemas.microsoft.com/office/drawing/2014/main" id="{13F09473-989F-64FC-EC2D-C05A840941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97486" y="666568"/>
            <a:ext cx="315070" cy="28219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63DF99A0-5EFC-083C-CE5C-1A6DCBAC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1854" y="4480279"/>
            <a:ext cx="4040623" cy="3897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FFFEFF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6206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1" userDrawn="1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8D6EA-99D4-85F3-82F3-408471432CD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109325" y="63500"/>
            <a:ext cx="105092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IE" sz="1200">
                <a:solidFill>
                  <a:srgbClr val="FF8C00">
                    <a:alpha val="50000"/>
                  </a:srgbClr>
                </a:solidFill>
                <a:latin typeface="Aptos" panose="020B0004020202020204" pitchFamily="34" charset="0"/>
              </a:rPr>
              <a:t>CONFIDENTIAL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5" r:id="rId3"/>
    <p:sldLayoutId id="2147483683" r:id="rId4"/>
    <p:sldLayoutId id="2147483684" r:id="rId5"/>
    <p:sldLayoutId id="2147483658" r:id="rId6"/>
    <p:sldLayoutId id="2147483680" r:id="rId7"/>
    <p:sldLayoutId id="2147483679" r:id="rId8"/>
    <p:sldLayoutId id="2147483681" r:id="rId9"/>
    <p:sldLayoutId id="2147483674" r:id="rId10"/>
    <p:sldLayoutId id="2147483678" r:id="rId11"/>
    <p:sldLayoutId id="2147483676" r:id="rId12"/>
    <p:sldLayoutId id="2147483675" r:id="rId13"/>
    <p:sldLayoutId id="2147483662" r:id="rId14"/>
    <p:sldLayoutId id="214748368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33" b="0" i="0" u="none" strike="noStrike" cap="none">
          <a:solidFill>
            <a:srgbClr val="005B6A"/>
          </a:solidFill>
          <a:latin typeface="Aptos Black" panose="020B0004020202020204" pitchFamily="34" charset="0"/>
          <a:ea typeface="Aptos Black" panose="020B0004020202020204" pitchFamily="34" charset="0"/>
          <a:cs typeface="Assistant ExtraBold"/>
          <a:sym typeface="Assistant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5" userDrawn="1">
          <p15:clr>
            <a:srgbClr val="EA4335"/>
          </p15:clr>
        </p15:guide>
        <p15:guide id="2" orient="horz" pos="453" userDrawn="1">
          <p15:clr>
            <a:srgbClr val="EA4335"/>
          </p15:clr>
        </p15:guide>
        <p15:guide id="3" pos="7075" userDrawn="1">
          <p15:clr>
            <a:srgbClr val="EA4335"/>
          </p15:clr>
        </p15:guide>
        <p15:guide id="4" orient="horz" pos="3867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hyperlink" Target="https://meritis.f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s://www.linkedin.com/company/meritis-b-corp%E2%84%A2/?originalSubdomain=f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>
          <a:extLst>
            <a:ext uri="{FF2B5EF4-FFF2-40B4-BE49-F238E27FC236}">
              <a16:creationId xmlns:a16="http://schemas.microsoft.com/office/drawing/2014/main" id="{11AE8786-06C2-5447-0C95-363F9D04E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8;p1">
            <a:extLst>
              <a:ext uri="{FF2B5EF4-FFF2-40B4-BE49-F238E27FC236}">
                <a16:creationId xmlns:a16="http://schemas.microsoft.com/office/drawing/2014/main" id="{EE3071BE-0DBD-E82E-4BBD-7FBD991A63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633596" y="2088531"/>
            <a:ext cx="4852800" cy="147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fr-FR" sz="3600" dirty="0">
                <a:solidFill>
                  <a:srgbClr val="E0B55F"/>
                </a:solidFill>
                <a:latin typeface="Aptos Black" panose="020B0004020202020204" pitchFamily="34" charset="0"/>
              </a:rPr>
              <a:t>Remplacer ou transformer ? L’IA face à la QA</a:t>
            </a:r>
          </a:p>
        </p:txBody>
      </p:sp>
      <p:sp>
        <p:nvSpPr>
          <p:cNvPr id="12" name="Google Shape;167;p1">
            <a:extLst>
              <a:ext uri="{FF2B5EF4-FFF2-40B4-BE49-F238E27FC236}">
                <a16:creationId xmlns:a16="http://schemas.microsoft.com/office/drawing/2014/main" id="{52EA52FE-085E-218E-30D3-5B7DA806D1F0}"/>
              </a:ext>
            </a:extLst>
          </p:cNvPr>
          <p:cNvSpPr txBox="1">
            <a:spLocks/>
          </p:cNvSpPr>
          <p:nvPr/>
        </p:nvSpPr>
        <p:spPr>
          <a:xfrm>
            <a:off x="8088238" y="3071258"/>
            <a:ext cx="33655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 sz="1867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algn="l"/>
            <a:r>
              <a:rPr lang="fr-FR" sz="2000" dirty="0" err="1">
                <a:latin typeface="Aptos" panose="020B0004020202020204" pitchFamily="34" charset="0"/>
              </a:rPr>
              <a:t>Meritis</a:t>
            </a:r>
            <a:r>
              <a:rPr lang="fr-FR" sz="1600" dirty="0">
                <a:latin typeface="Aptos" panose="020B0004020202020204" pitchFamily="34" charset="0"/>
              </a:rPr>
              <a:t>, le talent d’aller plus loin.</a:t>
            </a:r>
          </a:p>
        </p:txBody>
      </p:sp>
      <p:pic>
        <p:nvPicPr>
          <p:cNvPr id="4" name="Image 3" descr="Une image contenant Police, Graphique, texte, graphisme&#10;&#10;Le contenu généré par l’IA peut être incorrect.">
            <a:extLst>
              <a:ext uri="{FF2B5EF4-FFF2-40B4-BE49-F238E27FC236}">
                <a16:creationId xmlns:a16="http://schemas.microsoft.com/office/drawing/2014/main" id="{8DFD7BCB-9566-A586-BFD0-EF3899CD0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972" y="5531143"/>
            <a:ext cx="810354" cy="76479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3B1F2BEA-76F5-8AFF-A690-4FA4AC0A992C}"/>
              </a:ext>
            </a:extLst>
          </p:cNvPr>
          <p:cNvGrpSpPr/>
          <p:nvPr/>
        </p:nvGrpSpPr>
        <p:grpSpPr>
          <a:xfrm>
            <a:off x="8120896" y="6171621"/>
            <a:ext cx="2163928" cy="430887"/>
            <a:chOff x="9524835" y="6119775"/>
            <a:chExt cx="1653796" cy="309600"/>
          </a:xfrm>
        </p:grpSpPr>
        <p:pic>
          <p:nvPicPr>
            <p:cNvPr id="3" name="Image 2" descr="Une image contenant Graphique, blanc, symbole, Police&#10;&#10;Le contenu généré par l’IA peut être incorrect.">
              <a:extLst>
                <a:ext uri="{FF2B5EF4-FFF2-40B4-BE49-F238E27FC236}">
                  <a16:creationId xmlns:a16="http://schemas.microsoft.com/office/drawing/2014/main" id="{FBDF9ABC-D076-40FA-5C21-9FD26755E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6" r="10867"/>
            <a:stretch>
              <a:fillRect/>
            </a:stretch>
          </p:blipFill>
          <p:spPr>
            <a:xfrm>
              <a:off x="10269608" y="6121214"/>
              <a:ext cx="362216" cy="308161"/>
            </a:xfrm>
            <a:prstGeom prst="rect">
              <a:avLst/>
            </a:prstGeom>
          </p:spPr>
        </p:pic>
        <p:pic>
          <p:nvPicPr>
            <p:cNvPr id="5" name="Image 4" descr="Une image contenant Graphique, blanc, symbole, Police&#10;&#10;Le contenu généré par l’IA peut être incorrect.">
              <a:extLst>
                <a:ext uri="{FF2B5EF4-FFF2-40B4-BE49-F238E27FC236}">
                  <a16:creationId xmlns:a16="http://schemas.microsoft.com/office/drawing/2014/main" id="{4886AAC1-CC97-C845-25F1-606A00DFD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6" t="6690" r="33890" b="1782"/>
            <a:stretch>
              <a:fillRect/>
            </a:stretch>
          </p:blipFill>
          <p:spPr>
            <a:xfrm>
              <a:off x="10582538" y="6119775"/>
              <a:ext cx="596093" cy="309600"/>
            </a:xfrm>
            <a:prstGeom prst="rect">
              <a:avLst/>
            </a:prstGeom>
          </p:spPr>
        </p:pic>
        <p:pic>
          <p:nvPicPr>
            <p:cNvPr id="6" name="Image 5" descr="Une image contenant Graphique, blanc, symbole, Police&#10;&#10;Le contenu généré par l’IA peut être incorrect.">
              <a:extLst>
                <a:ext uri="{FF2B5EF4-FFF2-40B4-BE49-F238E27FC236}">
                  <a16:creationId xmlns:a16="http://schemas.microsoft.com/office/drawing/2014/main" id="{DDBB9CC5-7D2E-5C35-5E47-ADF6F4ECA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" t="21801" r="74553" b="21014"/>
            <a:stretch>
              <a:fillRect/>
            </a:stretch>
          </p:blipFill>
          <p:spPr>
            <a:xfrm>
              <a:off x="9524835" y="6119775"/>
              <a:ext cx="665955" cy="309600"/>
            </a:xfrm>
            <a:prstGeom prst="rect">
              <a:avLst/>
            </a:prstGeom>
          </p:spPr>
        </p:pic>
      </p:grpSp>
      <p:sp>
        <p:nvSpPr>
          <p:cNvPr id="7" name="Google Shape;167;p1">
            <a:extLst>
              <a:ext uri="{FF2B5EF4-FFF2-40B4-BE49-F238E27FC236}">
                <a16:creationId xmlns:a16="http://schemas.microsoft.com/office/drawing/2014/main" id="{19CDC2BC-755F-97BC-EA8F-1A6A6F950EF8}"/>
              </a:ext>
            </a:extLst>
          </p:cNvPr>
          <p:cNvSpPr txBox="1">
            <a:spLocks/>
          </p:cNvSpPr>
          <p:nvPr/>
        </p:nvSpPr>
        <p:spPr>
          <a:xfrm>
            <a:off x="8120896" y="5063514"/>
            <a:ext cx="415819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 sz="1867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algn="l"/>
            <a:r>
              <a:rPr lang="fr-FR" sz="1600" dirty="0">
                <a:latin typeface="Aptos" panose="020B0004020202020204" pitchFamily="34" charset="0"/>
              </a:rPr>
              <a:t>Arezki </a:t>
            </a:r>
            <a:r>
              <a:rPr lang="fr-FR" sz="1600" dirty="0" err="1">
                <a:latin typeface="Aptos" panose="020B0004020202020204" pitchFamily="34" charset="0"/>
              </a:rPr>
              <a:t>Chabani</a:t>
            </a:r>
            <a:r>
              <a:rPr lang="fr-FR" sz="1600" dirty="0">
                <a:latin typeface="Aptos" panose="020B0004020202020204" pitchFamily="34" charset="0"/>
              </a:rPr>
              <a:t>, </a:t>
            </a:r>
          </a:p>
          <a:p>
            <a:pPr algn="l"/>
            <a:r>
              <a:rPr lang="fr-FR" sz="1600" dirty="0">
                <a:latin typeface="Aptos" panose="020B0004020202020204" pitchFamily="34" charset="0"/>
              </a:rPr>
              <a:t>QA Senior Technico-Fonctionnel</a:t>
            </a:r>
          </a:p>
          <a:p>
            <a:pPr algn="l"/>
            <a:r>
              <a:rPr lang="fr-FR" sz="1600" dirty="0">
                <a:latin typeface="Aptos" panose="020B0004020202020204" pitchFamily="34" charset="0"/>
              </a:rPr>
              <a:t>QA Practice Leader</a:t>
            </a:r>
          </a:p>
          <a:p>
            <a:pPr algn="l"/>
            <a:r>
              <a:rPr lang="fr-FR" sz="1600" dirty="0" err="1">
                <a:latin typeface="Aptos" panose="020B0004020202020204" pitchFamily="34" charset="0"/>
              </a:rPr>
              <a:t>Phd</a:t>
            </a:r>
            <a:r>
              <a:rPr lang="fr-FR" sz="1600" dirty="0">
                <a:latin typeface="Aptos" panose="020B0004020202020204" pitchFamily="34" charset="0"/>
              </a:rPr>
              <a:t> en Géosciences</a:t>
            </a:r>
            <a:endParaRPr lang="fr-FR" sz="1200" dirty="0">
              <a:latin typeface="Aptos" panose="020B0004020202020204" pitchFamily="34" charset="0"/>
            </a:endParaRPr>
          </a:p>
        </p:txBody>
      </p:sp>
      <p:sp>
        <p:nvSpPr>
          <p:cNvPr id="9" name="Google Shape;167;p1">
            <a:extLst>
              <a:ext uri="{FF2B5EF4-FFF2-40B4-BE49-F238E27FC236}">
                <a16:creationId xmlns:a16="http://schemas.microsoft.com/office/drawing/2014/main" id="{622B7B0D-7600-0F42-AB1B-AA6B7AE99BC9}"/>
              </a:ext>
            </a:extLst>
          </p:cNvPr>
          <p:cNvSpPr txBox="1">
            <a:spLocks/>
          </p:cNvSpPr>
          <p:nvPr/>
        </p:nvSpPr>
        <p:spPr>
          <a:xfrm>
            <a:off x="8120895" y="4069590"/>
            <a:ext cx="3809167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 sz="1867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3733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algn="l"/>
            <a:r>
              <a:rPr lang="fr-FR" sz="2000" dirty="0">
                <a:latin typeface="Aptos" panose="020B0004020202020204" pitchFamily="34" charset="0"/>
              </a:rPr>
              <a:t>AZUR TECH WINTER, 12/2025</a:t>
            </a:r>
            <a:endParaRPr lang="fr-FR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8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39E768B0-DDEB-CCF9-E6FF-73FF9CCCB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cf20d2704_0_4">
            <a:extLst>
              <a:ext uri="{FF2B5EF4-FFF2-40B4-BE49-F238E27FC236}">
                <a16:creationId xmlns:a16="http://schemas.microsoft.com/office/drawing/2014/main" id="{971720EC-DD52-D3DA-3532-D49ABF1CF0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1140467" y="385775"/>
            <a:ext cx="10103638" cy="50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Cas de tests REST API : </a:t>
            </a:r>
            <a:r>
              <a:rPr lang="fr-FR" b="1" dirty="0"/>
              <a:t>PLUS</a:t>
            </a:r>
            <a:r>
              <a:rPr lang="fr-FR" dirty="0"/>
              <a:t> contextualisés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5C701-92D7-7A19-A3C5-4312A65A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0B345-B737-5893-79B9-F0B831B93C99}"/>
              </a:ext>
            </a:extLst>
          </p:cNvPr>
          <p:cNvSpPr txBox="1"/>
          <p:nvPr/>
        </p:nvSpPr>
        <p:spPr>
          <a:xfrm>
            <a:off x="949874" y="97266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600" dirty="0"/>
              <a:t>Fournir le modèle Open API complet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600" dirty="0"/>
              <a:t>Transmettre l’ensemble de la configuration</a:t>
            </a:r>
            <a:endParaRPr lang="fr-FR" sz="160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9" name="Picture 8" descr="A screenshot of a computer screen">
            <a:extLst>
              <a:ext uri="{FF2B5EF4-FFF2-40B4-BE49-F238E27FC236}">
                <a16:creationId xmlns:a16="http://schemas.microsoft.com/office/drawing/2014/main" id="{62790D84-B1B5-57EC-4C3A-7929DF84F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74" y="1815472"/>
            <a:ext cx="5108300" cy="21174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29E8C6-45F4-4047-ECCD-DD7771DF9D61}"/>
              </a:ext>
            </a:extLst>
          </p:cNvPr>
          <p:cNvSpPr txBox="1"/>
          <p:nvPr/>
        </p:nvSpPr>
        <p:spPr>
          <a:xfrm>
            <a:off x="3483429" y="4935016"/>
            <a:ext cx="566672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E0B55F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fr-FR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Vérifier attentivement les résultats</a:t>
            </a:r>
            <a:endParaRPr lang="fr-FR" sz="2400" dirty="0">
              <a:solidFill>
                <a:srgbClr val="000000"/>
              </a:solidFill>
              <a:effectLst/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88222B-658A-50BE-C75C-5384951A3521}"/>
              </a:ext>
            </a:extLst>
          </p:cNvPr>
          <p:cNvGrpSpPr/>
          <p:nvPr/>
        </p:nvGrpSpPr>
        <p:grpSpPr>
          <a:xfrm>
            <a:off x="5940545" y="1815472"/>
            <a:ext cx="6177712" cy="1415221"/>
            <a:chOff x="5940545" y="1815472"/>
            <a:chExt cx="6177712" cy="14152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ACB894-BE27-7BF1-2893-CB44A26CE831}"/>
                </a:ext>
              </a:extLst>
            </p:cNvPr>
            <p:cNvSpPr txBox="1"/>
            <p:nvPr/>
          </p:nvSpPr>
          <p:spPr>
            <a:xfrm>
              <a:off x="6096000" y="1815472"/>
              <a:ext cx="59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472" indent="-347472" algn="just" rtl="0">
                <a:buFont typeface="Arial" panose="020B0604020202020204" pitchFamily="34" charset="0"/>
                <a:buChar char="•"/>
              </a:pPr>
              <a:r>
                <a:rPr lang="fr-FR" sz="1800" dirty="0" err="1">
                  <a:solidFill>
                    <a:srgbClr val="000000"/>
                  </a:solidFill>
                  <a:effectLst/>
                  <a:latin typeface="Aptos Display" panose="020B0004020202020204" pitchFamily="34" charset="0"/>
                </a:rPr>
                <a:t>Copilot</a:t>
              </a:r>
              <a:r>
                <a:rPr lang="fr-FR" sz="1800" dirty="0">
                  <a:solidFill>
                    <a:srgbClr val="000000"/>
                  </a:solidFill>
                  <a:effectLst/>
                  <a:latin typeface="Aptos Display" panose="020B0004020202020204" pitchFamily="34" charset="0"/>
                </a:rPr>
                <a:t> représente un excellent outil d'assistance </a:t>
              </a:r>
              <a:r>
                <a:rPr lang="fr-FR" sz="1800" dirty="0">
                  <a:latin typeface="Aptos Display" panose="020B0004020202020204" pitchFamily="34" charset="0"/>
                </a:rPr>
                <a:t>qui permet de </a:t>
              </a:r>
              <a:r>
                <a:rPr lang="fr-FR" sz="1800" dirty="0">
                  <a:solidFill>
                    <a:srgbClr val="000000"/>
                  </a:solidFill>
                  <a:effectLst/>
                  <a:latin typeface="Aptos Display" panose="020B0004020202020204" pitchFamily="34" charset="0"/>
                </a:rPr>
                <a:t>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02C97-CAC0-86F5-0373-26CB0FECA902}"/>
                </a:ext>
              </a:extLst>
            </p:cNvPr>
            <p:cNvSpPr txBox="1"/>
            <p:nvPr/>
          </p:nvSpPr>
          <p:spPr>
            <a:xfrm>
              <a:off x="5940545" y="1815472"/>
              <a:ext cx="503482" cy="379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/>
                <a:t>✅</a:t>
              </a:r>
              <a:endParaRPr lang="en-IE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64FF07-C008-EB2F-3A21-DAE6917005CD}"/>
                </a:ext>
              </a:extLst>
            </p:cNvPr>
            <p:cNvSpPr txBox="1"/>
            <p:nvPr/>
          </p:nvSpPr>
          <p:spPr>
            <a:xfrm>
              <a:off x="6588674" y="2399696"/>
              <a:ext cx="552958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7472" indent="-347472" algn="just" rtl="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rgbClr val="000000"/>
                  </a:solidFill>
                  <a:effectLst/>
                  <a:latin typeface="Aptos Display" panose="020B0004020202020204" pitchFamily="34" charset="0"/>
                </a:rPr>
                <a:t>Faciliter la création des cas d'utilisation sans perte de temps</a:t>
              </a:r>
            </a:p>
            <a:p>
              <a:pPr marL="347472" indent="-347472" algn="just" rtl="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rgbClr val="000000"/>
                  </a:solidFill>
                  <a:effectLst/>
                  <a:latin typeface="Aptos Display" panose="020B0004020202020204" pitchFamily="34" charset="0"/>
                </a:rPr>
                <a:t>Assurer une bonne structuration et documentation</a:t>
              </a:r>
            </a:p>
            <a:p>
              <a:pPr marL="347472" indent="-347472" algn="just" rtl="0"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rgbClr val="000000"/>
                  </a:solidFill>
                  <a:effectLst/>
                  <a:latin typeface="Aptos Display" panose="020B0004020202020204" pitchFamily="34" charset="0"/>
                </a:rPr>
                <a:t>Permettre une lecture aisée et une maintenance simplifiée</a:t>
              </a:r>
              <a:endParaRPr lang="fr-FR" sz="1600" dirty="0">
                <a:latin typeface="Aptos Display" panose="020B00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C65C43-09C9-3349-2FAE-B248A46F464A}"/>
              </a:ext>
            </a:extLst>
          </p:cNvPr>
          <p:cNvSpPr txBox="1"/>
          <p:nvPr/>
        </p:nvSpPr>
        <p:spPr>
          <a:xfrm>
            <a:off x="8316686" y="4585863"/>
            <a:ext cx="2242457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E0B55F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fr-FR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Faux positifs</a:t>
            </a:r>
            <a:endParaRPr lang="fr-FR" sz="240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3023F-703D-1CBE-B067-F4644038ED48}"/>
              </a:ext>
            </a:extLst>
          </p:cNvPr>
          <p:cNvSpPr txBox="1"/>
          <p:nvPr/>
        </p:nvSpPr>
        <p:spPr>
          <a:xfrm>
            <a:off x="8316686" y="5318659"/>
            <a:ext cx="2242457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E0B55F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fr-FR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Tests erronés</a:t>
            </a:r>
            <a:endParaRPr lang="fr-FR" sz="240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55F9C-D223-2E3A-FED3-610A18E1F5DF}"/>
              </a:ext>
            </a:extLst>
          </p:cNvPr>
          <p:cNvSpPr txBox="1"/>
          <p:nvPr/>
        </p:nvSpPr>
        <p:spPr>
          <a:xfrm>
            <a:off x="1679217" y="5318659"/>
            <a:ext cx="2242457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E0B55F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fr-FR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Config. erron</a:t>
            </a:r>
            <a:r>
              <a:rPr lang="fr-FR" sz="2400" dirty="0">
                <a:latin typeface="Aptos Display" panose="020B0004020202020204" pitchFamily="34" charset="0"/>
              </a:rPr>
              <a:t>ée</a:t>
            </a:r>
            <a:endParaRPr lang="fr-FR" sz="240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07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B7F78696-623C-807D-F391-846A703E7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cf20d2704_0_4">
            <a:extLst>
              <a:ext uri="{FF2B5EF4-FFF2-40B4-BE49-F238E27FC236}">
                <a16:creationId xmlns:a16="http://schemas.microsoft.com/office/drawing/2014/main" id="{273D138B-D295-D073-A6DA-86F86145F6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1140467" y="385775"/>
            <a:ext cx="10103638" cy="50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Détection proactive d’anomalies opérationnelles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010396-3EBD-486E-B973-2F555CF4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1212B-20DC-8001-86B8-E7E53483B7F8}"/>
              </a:ext>
            </a:extLst>
          </p:cNvPr>
          <p:cNvSpPr txBox="1"/>
          <p:nvPr/>
        </p:nvSpPr>
        <p:spPr>
          <a:xfrm>
            <a:off x="949873" y="972665"/>
            <a:ext cx="8281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800" dirty="0">
                <a:latin typeface="+mj-lt"/>
              </a:rPr>
              <a:t>Beaucoup d’incidents viennent de cas complexes :</a:t>
            </a:r>
            <a:br>
              <a:rPr lang="fr-FR" sz="1800" dirty="0">
                <a:latin typeface="+mj-lt"/>
              </a:rPr>
            </a:br>
            <a:r>
              <a:rPr lang="fr-FR" sz="1800" dirty="0" err="1">
                <a:latin typeface="+mj-lt"/>
              </a:rPr>
              <a:t>crew</a:t>
            </a:r>
            <a:r>
              <a:rPr lang="fr-FR" sz="1800" dirty="0">
                <a:latin typeface="+mj-lt"/>
              </a:rPr>
              <a:t> </a:t>
            </a:r>
            <a:r>
              <a:rPr lang="fr-FR" sz="1800" dirty="0" err="1">
                <a:latin typeface="+mj-lt"/>
              </a:rPr>
              <a:t>assignment</a:t>
            </a:r>
            <a:r>
              <a:rPr lang="fr-FR" sz="1800" dirty="0">
                <a:latin typeface="+mj-lt"/>
              </a:rPr>
              <a:t>, maintenance, planning, etc.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800" dirty="0">
                <a:latin typeface="+mj-lt"/>
              </a:rPr>
              <a:t>Une régression dans ces systèmes peut provoquer un effet domino en opération</a:t>
            </a:r>
            <a:endParaRPr lang="fr-FR" sz="1800" dirty="0">
              <a:solidFill>
                <a:srgbClr val="000000"/>
              </a:solidFill>
              <a:effectLst/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5F5DAD-71F1-BCDF-47B1-E9F7E4F11066}"/>
              </a:ext>
            </a:extLst>
          </p:cNvPr>
          <p:cNvGrpSpPr/>
          <p:nvPr/>
        </p:nvGrpSpPr>
        <p:grpSpPr>
          <a:xfrm>
            <a:off x="925177" y="2431602"/>
            <a:ext cx="2736236" cy="4435245"/>
            <a:chOff x="925177" y="2431602"/>
            <a:chExt cx="2736236" cy="4435245"/>
          </a:xfrm>
        </p:grpSpPr>
        <p:sp>
          <p:nvSpPr>
            <p:cNvPr id="5" name="Google Shape;227;p7">
              <a:extLst>
                <a:ext uri="{FF2B5EF4-FFF2-40B4-BE49-F238E27FC236}">
                  <a16:creationId xmlns:a16="http://schemas.microsoft.com/office/drawing/2014/main" id="{F8EF4B43-5633-B84B-F9BF-7F71F9124B6D}"/>
                </a:ext>
              </a:extLst>
            </p:cNvPr>
            <p:cNvSpPr/>
            <p:nvPr/>
          </p:nvSpPr>
          <p:spPr>
            <a:xfrm>
              <a:off x="962221" y="2431602"/>
              <a:ext cx="2663200" cy="404062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800" noProof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7" name="Google Shape;229;p7">
              <a:extLst>
                <a:ext uri="{FF2B5EF4-FFF2-40B4-BE49-F238E27FC236}">
                  <a16:creationId xmlns:a16="http://schemas.microsoft.com/office/drawing/2014/main" id="{BAEFF85D-5974-EAB9-0364-A7F79935E892}"/>
                </a:ext>
              </a:extLst>
            </p:cNvPr>
            <p:cNvSpPr txBox="1"/>
            <p:nvPr/>
          </p:nvSpPr>
          <p:spPr>
            <a:xfrm>
              <a:off x="926229" y="3807175"/>
              <a:ext cx="268789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noProof="0" dirty="0">
                  <a:solidFill>
                    <a:srgbClr val="005B6A"/>
                  </a:solidFill>
                  <a:latin typeface="Aptos" panose="020B0004020202020204" pitchFamily="34" charset="0"/>
                  <a:sym typeface="Arial"/>
                </a:rPr>
                <a:t>Analyse des données opérationnelles en continue </a:t>
              </a:r>
            </a:p>
          </p:txBody>
        </p:sp>
        <p:pic>
          <p:nvPicPr>
            <p:cNvPr id="8" name="Image 6">
              <a:extLst>
                <a:ext uri="{FF2B5EF4-FFF2-40B4-BE49-F238E27FC236}">
                  <a16:creationId xmlns:a16="http://schemas.microsoft.com/office/drawing/2014/main" id="{8E7D220F-A5C4-121E-FB7E-372D925B2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6618" y="3234213"/>
              <a:ext cx="379664" cy="379664"/>
            </a:xfrm>
            <a:prstGeom prst="rect">
              <a:avLst/>
            </a:prstGeom>
          </p:spPr>
        </p:pic>
        <p:sp>
          <p:nvSpPr>
            <p:cNvPr id="10" name="Google Shape;229;p7">
              <a:extLst>
                <a:ext uri="{FF2B5EF4-FFF2-40B4-BE49-F238E27FC236}">
                  <a16:creationId xmlns:a16="http://schemas.microsoft.com/office/drawing/2014/main" id="{656FDDA2-6746-091F-9A95-30086A43AC81}"/>
                </a:ext>
              </a:extLst>
            </p:cNvPr>
            <p:cNvSpPr txBox="1"/>
            <p:nvPr/>
          </p:nvSpPr>
          <p:spPr>
            <a:xfrm>
              <a:off x="925177" y="4989450"/>
              <a:ext cx="2687896" cy="1877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IE" sz="1400" b="1" dirty="0" err="1">
                  <a:solidFill>
                    <a:srgbClr val="005B6A"/>
                  </a:solidFill>
                  <a:latin typeface="Aptos" panose="020B0004020202020204" pitchFamily="34" charset="0"/>
                </a:rPr>
                <a:t>conflits</a:t>
              </a:r>
              <a:r>
                <a:rPr lang="en-IE" sz="1400" b="1" dirty="0">
                  <a:solidFill>
                    <a:srgbClr val="005B6A"/>
                  </a:solidFill>
                  <a:latin typeface="Aptos" panose="020B0004020202020204" pitchFamily="34" charset="0"/>
                </a:rPr>
                <a:t> de rotation</a:t>
              </a:r>
            </a:p>
            <a:p>
              <a:pPr lvl="0" algn="ctr"/>
              <a:r>
                <a:rPr lang="en-IE" sz="1400" b="1" dirty="0" err="1">
                  <a:solidFill>
                    <a:srgbClr val="005B6A"/>
                  </a:solidFill>
                  <a:latin typeface="Aptos" panose="020B0004020202020204" pitchFamily="34" charset="0"/>
                </a:rPr>
                <a:t>incohérences</a:t>
              </a:r>
              <a:r>
                <a:rPr lang="en-IE" sz="1400" b="1" dirty="0">
                  <a:solidFill>
                    <a:srgbClr val="005B6A"/>
                  </a:solidFill>
                  <a:latin typeface="Aptos" panose="020B0004020202020204" pitchFamily="34" charset="0"/>
                </a:rPr>
                <a:t> de planning </a:t>
              </a:r>
              <a:r>
                <a:rPr lang="en-IE" sz="1400" b="1" dirty="0" err="1">
                  <a:solidFill>
                    <a:srgbClr val="005B6A"/>
                  </a:solidFill>
                  <a:latin typeface="Aptos" panose="020B0004020202020204" pitchFamily="34" charset="0"/>
                </a:rPr>
                <a:t>équipage</a:t>
              </a:r>
              <a:endParaRPr lang="en-IE" sz="1400" b="1" dirty="0">
                <a:solidFill>
                  <a:srgbClr val="005B6A"/>
                </a:solidFill>
                <a:latin typeface="Aptos" panose="020B0004020202020204" pitchFamily="34" charset="0"/>
              </a:endParaRPr>
            </a:p>
            <a:p>
              <a:pPr lvl="0" algn="ctr"/>
              <a:r>
                <a:rPr lang="fr-FR" sz="1400" b="1" dirty="0">
                  <a:solidFill>
                    <a:srgbClr val="005B6A"/>
                  </a:solidFill>
                  <a:latin typeface="Aptos" panose="020B0004020202020204" pitchFamily="34" charset="0"/>
                </a:rPr>
                <a:t>risques de retard liés à la maintenance</a:t>
              </a:r>
              <a:endParaRPr lang="en-IE" sz="1400" b="1" dirty="0">
                <a:solidFill>
                  <a:srgbClr val="005B6A"/>
                </a:solidFill>
                <a:latin typeface="Aptos" panose="020B0004020202020204" pitchFamily="34" charset="0"/>
              </a:endParaRPr>
            </a:p>
            <a:p>
              <a:pPr lvl="0" algn="ctr"/>
              <a:r>
                <a:rPr lang="en-IE" sz="1400" b="1" dirty="0" err="1">
                  <a:solidFill>
                    <a:srgbClr val="005B6A"/>
                  </a:solidFill>
                  <a:latin typeface="Aptos" panose="020B0004020202020204" pitchFamily="34" charset="0"/>
                </a:rPr>
                <a:t>erreurs</a:t>
              </a:r>
              <a:r>
                <a:rPr lang="en-IE" sz="1400" b="1" dirty="0">
                  <a:solidFill>
                    <a:srgbClr val="005B6A"/>
                  </a:solidFill>
                  <a:latin typeface="Aptos" panose="020B0004020202020204" pitchFamily="34" charset="0"/>
                </a:rPr>
                <a:t> de dispatch</a:t>
              </a:r>
            </a:p>
            <a:p>
              <a:pPr lvl="0" algn="ctr"/>
              <a:endParaRPr lang="en-IE" sz="1600" b="1" dirty="0">
                <a:solidFill>
                  <a:srgbClr val="005B6A"/>
                </a:solidFill>
                <a:latin typeface="Aptos" panose="020B0004020202020204" pitchFamily="34" charset="0"/>
              </a:endParaRPr>
            </a:p>
            <a:p>
              <a:pPr lvl="0" algn="ctr"/>
              <a:endParaRPr lang="fr-FR" sz="1600" b="1" noProof="0" dirty="0">
                <a:solidFill>
                  <a:srgbClr val="005B6A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1" name="Google Shape;228;p7">
              <a:extLst>
                <a:ext uri="{FF2B5EF4-FFF2-40B4-BE49-F238E27FC236}">
                  <a16:creationId xmlns:a16="http://schemas.microsoft.com/office/drawing/2014/main" id="{98CD441E-A10E-1731-BBB8-F5D30E91D84D}"/>
                </a:ext>
              </a:extLst>
            </p:cNvPr>
            <p:cNvSpPr/>
            <p:nvPr/>
          </p:nvSpPr>
          <p:spPr>
            <a:xfrm>
              <a:off x="998213" y="2431602"/>
              <a:ext cx="2663200" cy="755375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5B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900" b="1" noProof="0" dirty="0">
                <a:solidFill>
                  <a:srgbClr val="EDF5F7"/>
                </a:solidFill>
                <a:latin typeface="Aptos" panose="020B0004020202020204" pitchFamily="34" charset="0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noProof="0" dirty="0">
                  <a:solidFill>
                    <a:srgbClr val="EDF5F7"/>
                  </a:solidFill>
                  <a:latin typeface="Aptos" panose="020B0004020202020204" pitchFamily="34" charset="0"/>
                  <a:ea typeface="+mn-ea"/>
                  <a:cs typeface="Assistant"/>
                </a:rPr>
                <a:t>Accompagnement IA</a:t>
              </a:r>
              <a:endParaRPr lang="fr-FR" sz="1300" b="1" noProof="0" dirty="0">
                <a:solidFill>
                  <a:srgbClr val="EDF5F7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9ED4C1-59AF-6F4C-ED26-4D9A40EA0804}"/>
              </a:ext>
            </a:extLst>
          </p:cNvPr>
          <p:cNvGrpSpPr/>
          <p:nvPr/>
        </p:nvGrpSpPr>
        <p:grpSpPr>
          <a:xfrm>
            <a:off x="8357163" y="2431602"/>
            <a:ext cx="2687896" cy="4040623"/>
            <a:chOff x="8357163" y="2431602"/>
            <a:chExt cx="2687896" cy="4040623"/>
          </a:xfrm>
        </p:grpSpPr>
        <p:sp>
          <p:nvSpPr>
            <p:cNvPr id="19" name="Google Shape;221;p7">
              <a:extLst>
                <a:ext uri="{FF2B5EF4-FFF2-40B4-BE49-F238E27FC236}">
                  <a16:creationId xmlns:a16="http://schemas.microsoft.com/office/drawing/2014/main" id="{3760A42E-9817-A093-8AB8-1015AB19EC28}"/>
                </a:ext>
              </a:extLst>
            </p:cNvPr>
            <p:cNvSpPr/>
            <p:nvPr/>
          </p:nvSpPr>
          <p:spPr>
            <a:xfrm>
              <a:off x="8369511" y="2431602"/>
              <a:ext cx="2663200" cy="404062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 w="12700" cap="flat" cmpd="sng">
              <a:solidFill>
                <a:srgbClr val="F3F3F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800" noProof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EDE4B9F-EF96-C63C-8174-0952E38660B8}"/>
                </a:ext>
              </a:extLst>
            </p:cNvPr>
            <p:cNvGrpSpPr/>
            <p:nvPr/>
          </p:nvGrpSpPr>
          <p:grpSpPr>
            <a:xfrm>
              <a:off x="8357163" y="2431602"/>
              <a:ext cx="2687896" cy="3518941"/>
              <a:chOff x="8357163" y="2431602"/>
              <a:chExt cx="2687896" cy="3518941"/>
            </a:xfrm>
          </p:grpSpPr>
          <p:sp>
            <p:nvSpPr>
              <p:cNvPr id="22" name="Google Shape;222;p7">
                <a:extLst>
                  <a:ext uri="{FF2B5EF4-FFF2-40B4-BE49-F238E27FC236}">
                    <a16:creationId xmlns:a16="http://schemas.microsoft.com/office/drawing/2014/main" id="{2FF0A985-1A2A-F3A2-0C1C-5B9D6B0E686D}"/>
                  </a:ext>
                </a:extLst>
              </p:cNvPr>
              <p:cNvSpPr/>
              <p:nvPr/>
            </p:nvSpPr>
            <p:spPr>
              <a:xfrm>
                <a:off x="8369511" y="2431602"/>
                <a:ext cx="2663200" cy="75537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005B6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>
                  <a:buFont typeface="Arial"/>
                  <a:buNone/>
                </a:pPr>
                <a:r>
                  <a:rPr lang="fr-FR" sz="1400" b="1" noProof="0" dirty="0">
                    <a:solidFill>
                      <a:srgbClr val="EDF5F7"/>
                    </a:solidFill>
                    <a:latin typeface="Aptos" panose="020B0004020202020204" pitchFamily="34" charset="0"/>
                    <a:ea typeface="+mn-ea"/>
                    <a:cs typeface="Assistant"/>
                  </a:rPr>
                  <a:t>Impact</a:t>
                </a:r>
              </a:p>
            </p:txBody>
          </p:sp>
          <p:pic>
            <p:nvPicPr>
              <p:cNvPr id="24" name="Image 12">
                <a:extLst>
                  <a:ext uri="{FF2B5EF4-FFF2-40B4-BE49-F238E27FC236}">
                    <a16:creationId xmlns:a16="http://schemas.microsoft.com/office/drawing/2014/main" id="{C2948E76-481B-06B6-09EB-6BEA21CCD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1279" y="3186977"/>
                <a:ext cx="379664" cy="379664"/>
              </a:xfrm>
              <a:prstGeom prst="rect">
                <a:avLst/>
              </a:prstGeom>
            </p:spPr>
          </p:pic>
          <p:sp>
            <p:nvSpPr>
              <p:cNvPr id="25" name="Google Shape;223;p7">
                <a:extLst>
                  <a:ext uri="{FF2B5EF4-FFF2-40B4-BE49-F238E27FC236}">
                    <a16:creationId xmlns:a16="http://schemas.microsoft.com/office/drawing/2014/main" id="{D93BFBC4-A48A-5992-8A74-FC41A5D4AFD9}"/>
                  </a:ext>
                </a:extLst>
              </p:cNvPr>
              <p:cNvSpPr txBox="1"/>
              <p:nvPr/>
            </p:nvSpPr>
            <p:spPr>
              <a:xfrm>
                <a:off x="8357163" y="3703814"/>
                <a:ext cx="2687896" cy="22467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/>
                <a:r>
                  <a:rPr lang="fr-FR" sz="1400" b="1" dirty="0">
                    <a:solidFill>
                      <a:srgbClr val="005B6A"/>
                    </a:solidFill>
                    <a:latin typeface="Aptos" panose="020B0004020202020204" pitchFamily="34" charset="0"/>
                  </a:rPr>
                  <a:t>La QA devient stratégique dans l’Ops</a:t>
                </a:r>
              </a:p>
              <a:p>
                <a:pPr lvl="0" algn="ctr"/>
                <a:endParaRPr lang="fr-FR" sz="1400" b="1" dirty="0">
                  <a:solidFill>
                    <a:srgbClr val="005B6A"/>
                  </a:solidFill>
                  <a:latin typeface="Aptos" panose="020B0004020202020204" pitchFamily="34" charset="0"/>
                </a:endParaRPr>
              </a:p>
              <a:p>
                <a:pPr lvl="0" algn="ctr"/>
                <a:r>
                  <a:rPr lang="fr-FR" sz="1400" b="1" dirty="0">
                    <a:solidFill>
                      <a:srgbClr val="005B6A"/>
                    </a:solidFill>
                    <a:latin typeface="Aptos" panose="020B0004020202020204" pitchFamily="34" charset="0"/>
                  </a:rPr>
                  <a:t>L’IA détecte ce que les humains ne peuvent pas surveiller en continu</a:t>
                </a:r>
              </a:p>
              <a:p>
                <a:pPr lvl="0" algn="ctr"/>
                <a:endParaRPr lang="fr-FR" sz="1400" b="1" dirty="0">
                  <a:solidFill>
                    <a:srgbClr val="005B6A"/>
                  </a:solidFill>
                  <a:latin typeface="Aptos" panose="020B0004020202020204" pitchFamily="34" charset="0"/>
                </a:endParaRPr>
              </a:p>
              <a:p>
                <a:pPr lvl="0" algn="ctr"/>
                <a:r>
                  <a:rPr lang="fr-FR" sz="1400" b="1" dirty="0">
                    <a:solidFill>
                      <a:srgbClr val="005B6A"/>
                    </a:solidFill>
                    <a:latin typeface="Aptos" panose="020B0004020202020204" pitchFamily="34" charset="0"/>
                  </a:rPr>
                  <a:t>l’interprétation métier reste humaine (règlements, </a:t>
                </a:r>
                <a:r>
                  <a:rPr lang="fr-FR" sz="1400" b="1" dirty="0" err="1">
                    <a:solidFill>
                      <a:srgbClr val="005B6A"/>
                    </a:solidFill>
                    <a:latin typeface="Aptos" panose="020B0004020202020204" pitchFamily="34" charset="0"/>
                  </a:rPr>
                  <a:t>duty</a:t>
                </a:r>
                <a:r>
                  <a:rPr lang="fr-FR" sz="1400" b="1" dirty="0">
                    <a:solidFill>
                      <a:srgbClr val="005B6A"/>
                    </a:solidFill>
                    <a:latin typeface="Aptos" panose="020B0004020202020204" pitchFamily="34" charset="0"/>
                  </a:rPr>
                  <a:t> time, </a:t>
                </a:r>
                <a:r>
                  <a:rPr lang="fr-FR" sz="1400" b="1" dirty="0" err="1">
                    <a:solidFill>
                      <a:srgbClr val="005B6A"/>
                    </a:solidFill>
                    <a:latin typeface="Aptos" panose="020B0004020202020204" pitchFamily="34" charset="0"/>
                  </a:rPr>
                  <a:t>safety</a:t>
                </a:r>
                <a:r>
                  <a:rPr lang="fr-FR" sz="1400" b="1" dirty="0">
                    <a:solidFill>
                      <a:srgbClr val="005B6A"/>
                    </a:solidFill>
                    <a:latin typeface="Aptos" panose="020B0004020202020204" pitchFamily="34" charset="0"/>
                  </a:rPr>
                  <a:t> compliance)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93EAF91-6DD1-5B5B-7C08-6E696A4E1409}"/>
              </a:ext>
            </a:extLst>
          </p:cNvPr>
          <p:cNvSpPr txBox="1"/>
          <p:nvPr/>
        </p:nvSpPr>
        <p:spPr>
          <a:xfrm rot="964717">
            <a:off x="8516723" y="882390"/>
            <a:ext cx="3533920" cy="461665"/>
          </a:xfrm>
          <a:prstGeom prst="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ptos Display" panose="020B0004020202020204" pitchFamily="34" charset="0"/>
              </a:rPr>
              <a:t>Cas de test : le trafic aérien </a:t>
            </a:r>
            <a:endParaRPr lang="fr-FR" sz="2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9F5EB8-2066-0A62-25DB-9D5D9E3EA683}"/>
              </a:ext>
            </a:extLst>
          </p:cNvPr>
          <p:cNvSpPr txBox="1"/>
          <p:nvPr/>
        </p:nvSpPr>
        <p:spPr>
          <a:xfrm rot="19131063">
            <a:off x="287820" y="2611621"/>
            <a:ext cx="1759303" cy="276999"/>
          </a:xfrm>
          <a:prstGeom prst="rect">
            <a:avLst/>
          </a:prstGeom>
          <a:solidFill>
            <a:srgbClr val="005B6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Fastidieux et complexe !  </a:t>
            </a:r>
            <a:endParaRPr lang="fr-FR" sz="1200" dirty="0">
              <a:solidFill>
                <a:schemeClr val="bg1"/>
              </a:solidFill>
              <a:effectLst/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E05D95-428A-3A98-AD98-50FFD9C8C992}"/>
              </a:ext>
            </a:extLst>
          </p:cNvPr>
          <p:cNvGrpSpPr/>
          <p:nvPr/>
        </p:nvGrpSpPr>
        <p:grpSpPr>
          <a:xfrm>
            <a:off x="4681595" y="2431602"/>
            <a:ext cx="2758353" cy="4040623"/>
            <a:chOff x="4681595" y="2431602"/>
            <a:chExt cx="2758353" cy="4040623"/>
          </a:xfrm>
        </p:grpSpPr>
        <p:sp>
          <p:nvSpPr>
            <p:cNvPr id="14" name="Google Shape;224;p7">
              <a:extLst>
                <a:ext uri="{FF2B5EF4-FFF2-40B4-BE49-F238E27FC236}">
                  <a16:creationId xmlns:a16="http://schemas.microsoft.com/office/drawing/2014/main" id="{F6099414-CDA4-3068-8381-79DD8E4FD87D}"/>
                </a:ext>
              </a:extLst>
            </p:cNvPr>
            <p:cNvSpPr/>
            <p:nvPr/>
          </p:nvSpPr>
          <p:spPr>
            <a:xfrm>
              <a:off x="4690036" y="2431602"/>
              <a:ext cx="2663200" cy="4040623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800" noProof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5" name="Google Shape;225;p7">
              <a:extLst>
                <a:ext uri="{FF2B5EF4-FFF2-40B4-BE49-F238E27FC236}">
                  <a16:creationId xmlns:a16="http://schemas.microsoft.com/office/drawing/2014/main" id="{B0DA8AE0-AF44-FB0F-5F2B-B99973A610E0}"/>
                </a:ext>
              </a:extLst>
            </p:cNvPr>
            <p:cNvSpPr/>
            <p:nvPr/>
          </p:nvSpPr>
          <p:spPr>
            <a:xfrm>
              <a:off x="4683862" y="2431602"/>
              <a:ext cx="2663200" cy="755375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5B6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400" b="1" noProof="0" dirty="0">
                  <a:solidFill>
                    <a:srgbClr val="EDF5F7"/>
                  </a:solidFill>
                  <a:latin typeface="Aptos" panose="020B0004020202020204" pitchFamily="34" charset="0"/>
                  <a:ea typeface="+mn-ea"/>
                  <a:cs typeface="Assistant"/>
                </a:rPr>
                <a:t>Evolution</a:t>
              </a:r>
            </a:p>
          </p:txBody>
        </p:sp>
        <p:sp>
          <p:nvSpPr>
            <p:cNvPr id="16" name="Google Shape;226;p7">
              <a:extLst>
                <a:ext uri="{FF2B5EF4-FFF2-40B4-BE49-F238E27FC236}">
                  <a16:creationId xmlns:a16="http://schemas.microsoft.com/office/drawing/2014/main" id="{324890B9-7F71-7F18-FE53-DCC9638EDC54}"/>
                </a:ext>
              </a:extLst>
            </p:cNvPr>
            <p:cNvSpPr txBox="1"/>
            <p:nvPr/>
          </p:nvSpPr>
          <p:spPr>
            <a:xfrm>
              <a:off x="4681595" y="3756439"/>
              <a:ext cx="2687896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5B6A"/>
                  </a:solidFill>
                  <a:latin typeface="Aptos" panose="020B0004020202020204" pitchFamily="34" charset="0"/>
                </a:rPr>
                <a:t>Elle prévient propose des scénarios de test spécifiques à valider</a:t>
              </a:r>
            </a:p>
          </p:txBody>
        </p:sp>
        <p:pic>
          <p:nvPicPr>
            <p:cNvPr id="17" name="Image 14">
              <a:extLst>
                <a:ext uri="{FF2B5EF4-FFF2-40B4-BE49-F238E27FC236}">
                  <a16:creationId xmlns:a16="http://schemas.microsoft.com/office/drawing/2014/main" id="{3A171DDA-3F20-E58A-6B3A-4E816EA71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1114" y="3234213"/>
              <a:ext cx="379664" cy="379664"/>
            </a:xfrm>
            <a:prstGeom prst="rect">
              <a:avLst/>
            </a:prstGeom>
          </p:spPr>
        </p:pic>
        <p:sp>
          <p:nvSpPr>
            <p:cNvPr id="28" name="Google Shape;226;p7">
              <a:extLst>
                <a:ext uri="{FF2B5EF4-FFF2-40B4-BE49-F238E27FC236}">
                  <a16:creationId xmlns:a16="http://schemas.microsoft.com/office/drawing/2014/main" id="{54DC38CC-6B22-EAE3-A170-898692409D32}"/>
                </a:ext>
              </a:extLst>
            </p:cNvPr>
            <p:cNvSpPr txBox="1"/>
            <p:nvPr/>
          </p:nvSpPr>
          <p:spPr>
            <a:xfrm>
              <a:off x="4752052" y="5216454"/>
              <a:ext cx="2687896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5B6A"/>
                  </a:solidFill>
                  <a:latin typeface="Aptos" panose="020B0004020202020204" pitchFamily="34" charset="0"/>
                </a:rPr>
                <a:t>Modèles entrainés </a:t>
              </a: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7E9A37E9-B910-1CAC-E9CE-D2EA0D0FB773}"/>
                </a:ext>
              </a:extLst>
            </p:cNvPr>
            <p:cNvSpPr/>
            <p:nvPr/>
          </p:nvSpPr>
          <p:spPr>
            <a:xfrm>
              <a:off x="5928750" y="4599249"/>
              <a:ext cx="205316" cy="54132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8818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>
            <a:extLst>
              <a:ext uri="{FF2B5EF4-FFF2-40B4-BE49-F238E27FC236}">
                <a16:creationId xmlns:a16="http://schemas.microsoft.com/office/drawing/2014/main" id="{648A2E50-CD88-E3DC-EF62-D7E46D98C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40467" y="385775"/>
            <a:ext cx="10275246" cy="508400"/>
          </a:xfrm>
        </p:spPr>
        <p:txBody>
          <a:bodyPr/>
          <a:lstStyle/>
          <a:p>
            <a:r>
              <a:rPr lang="fr-FR" dirty="0"/>
              <a:t>Cas des </a:t>
            </a:r>
            <a:r>
              <a:rPr lang="fr-FR" dirty="0" err="1"/>
              <a:t>microservices</a:t>
            </a:r>
            <a:r>
              <a:rPr lang="fr-FR" dirty="0"/>
              <a:t>: </a:t>
            </a:r>
            <a:r>
              <a:rPr lang="fr-FR" sz="1800" dirty="0"/>
              <a:t>détection automatique d’anomalies dans les env. de tests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E5B8223-9EBE-7508-85F4-36F4054F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43DE6F2-D511-AC6A-6629-40A94C40E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2648" y="2210245"/>
            <a:ext cx="368051" cy="36805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4E9E96-575C-A781-D431-44A2EF8B022A}"/>
              </a:ext>
            </a:extLst>
          </p:cNvPr>
          <p:cNvSpPr/>
          <p:nvPr/>
        </p:nvSpPr>
        <p:spPr>
          <a:xfrm>
            <a:off x="4685489" y="1082102"/>
            <a:ext cx="1813722" cy="13539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Microservice</a:t>
            </a:r>
            <a:endParaRPr lang="en-IE" sz="20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09B65C6-505E-4A12-E4E1-EA954FD1DAD6}"/>
              </a:ext>
            </a:extLst>
          </p:cNvPr>
          <p:cNvSpPr/>
          <p:nvPr/>
        </p:nvSpPr>
        <p:spPr>
          <a:xfrm>
            <a:off x="7843028" y="804889"/>
            <a:ext cx="2835150" cy="19768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Composant</a:t>
            </a:r>
            <a:r>
              <a:rPr lang="en-US" sz="2000" b="1" dirty="0"/>
              <a:t> exposé</a:t>
            </a:r>
            <a:endParaRPr lang="en-IE" sz="20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B621969-4CEF-63A3-5E84-3DE6B8A03482}"/>
              </a:ext>
            </a:extLst>
          </p:cNvPr>
          <p:cNvSpPr/>
          <p:nvPr/>
        </p:nvSpPr>
        <p:spPr>
          <a:xfrm>
            <a:off x="2233340" y="1479624"/>
            <a:ext cx="1381262" cy="585171"/>
          </a:xfrm>
          <a:prstGeom prst="roundRect">
            <a:avLst/>
          </a:prstGeom>
          <a:solidFill>
            <a:srgbClr val="E0B55F"/>
          </a:solidFill>
          <a:ln>
            <a:solidFill>
              <a:srgbClr val="005B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Client</a:t>
            </a:r>
            <a:endParaRPr lang="en-IE" sz="2000" b="1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5CDB703-B8B0-4320-3E03-ECCD21F4CD7D}"/>
              </a:ext>
            </a:extLst>
          </p:cNvPr>
          <p:cNvSpPr/>
          <p:nvPr/>
        </p:nvSpPr>
        <p:spPr>
          <a:xfrm>
            <a:off x="3721240" y="1701326"/>
            <a:ext cx="857611" cy="184026"/>
          </a:xfrm>
          <a:prstGeom prst="rightArrow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F2A08A-EE41-BCA2-0946-CB113F614EC1}"/>
              </a:ext>
            </a:extLst>
          </p:cNvPr>
          <p:cNvSpPr txBox="1"/>
          <p:nvPr/>
        </p:nvSpPr>
        <p:spPr>
          <a:xfrm>
            <a:off x="3459415" y="1178106"/>
            <a:ext cx="138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REST API (HTTP)</a:t>
            </a:r>
            <a:endParaRPr lang="en-IE" sz="1400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7FF1B934-6073-4168-9AC6-3B3F652B9891}"/>
              </a:ext>
            </a:extLst>
          </p:cNvPr>
          <p:cNvSpPr/>
          <p:nvPr/>
        </p:nvSpPr>
        <p:spPr>
          <a:xfrm>
            <a:off x="6671076" y="1701326"/>
            <a:ext cx="857611" cy="184026"/>
          </a:xfrm>
          <a:prstGeom prst="rightArrow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0AE47E-40C7-3C7E-908D-7D536508984A}"/>
              </a:ext>
            </a:extLst>
          </p:cNvPr>
          <p:cNvSpPr txBox="1"/>
          <p:nvPr/>
        </p:nvSpPr>
        <p:spPr>
          <a:xfrm>
            <a:off x="6409250" y="1178106"/>
            <a:ext cx="138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REST API (HTTP)</a:t>
            </a:r>
            <a:endParaRPr lang="en-IE" sz="14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ECEB303-D441-00FF-D280-8CEC2D113627}"/>
              </a:ext>
            </a:extLst>
          </p:cNvPr>
          <p:cNvSpPr/>
          <p:nvPr/>
        </p:nvSpPr>
        <p:spPr>
          <a:xfrm>
            <a:off x="9132872" y="3446152"/>
            <a:ext cx="2835150" cy="19768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Composant</a:t>
            </a:r>
            <a:r>
              <a:rPr lang="en-US" sz="2000" b="1" dirty="0"/>
              <a:t> 3</a:t>
            </a:r>
            <a:endParaRPr lang="en-IE" sz="2000" b="1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15D6856-25B7-2758-C528-EF9EA3B742A9}"/>
              </a:ext>
            </a:extLst>
          </p:cNvPr>
          <p:cNvSpPr/>
          <p:nvPr/>
        </p:nvSpPr>
        <p:spPr>
          <a:xfrm>
            <a:off x="6105534" y="3421954"/>
            <a:ext cx="2835150" cy="19768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Composant</a:t>
            </a:r>
            <a:r>
              <a:rPr lang="en-US" sz="2000" b="1" dirty="0"/>
              <a:t> 2 </a:t>
            </a:r>
            <a:endParaRPr lang="en-IE" sz="2000" b="1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2DD2156-FFB2-9484-17AD-6883EFDCE050}"/>
              </a:ext>
            </a:extLst>
          </p:cNvPr>
          <p:cNvSpPr/>
          <p:nvPr/>
        </p:nvSpPr>
        <p:spPr>
          <a:xfrm rot="3752567">
            <a:off x="5494114" y="2900064"/>
            <a:ext cx="1051421" cy="167426"/>
          </a:xfrm>
          <a:prstGeom prst="rightArrow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A168F735-42A1-8F63-1289-87C95FDC32E2}"/>
              </a:ext>
            </a:extLst>
          </p:cNvPr>
          <p:cNvSpPr/>
          <p:nvPr/>
        </p:nvSpPr>
        <p:spPr>
          <a:xfrm rot="5400000">
            <a:off x="8146900" y="2978927"/>
            <a:ext cx="629882" cy="235603"/>
          </a:xfrm>
          <a:prstGeom prst="rightArrow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8B6B4E0C-E2A0-0EDB-8420-158BE6719998}"/>
              </a:ext>
            </a:extLst>
          </p:cNvPr>
          <p:cNvSpPr/>
          <p:nvPr/>
        </p:nvSpPr>
        <p:spPr>
          <a:xfrm rot="5400000">
            <a:off x="9671507" y="2978928"/>
            <a:ext cx="629882" cy="235603"/>
          </a:xfrm>
          <a:prstGeom prst="rightArrow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82B782-94A7-6A5C-8828-87675DDDDCEE}"/>
              </a:ext>
            </a:extLst>
          </p:cNvPr>
          <p:cNvSpPr txBox="1"/>
          <p:nvPr/>
        </p:nvSpPr>
        <p:spPr>
          <a:xfrm>
            <a:off x="659472" y="2494886"/>
            <a:ext cx="3061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Wingdings" panose="05000000000000000000" pitchFamily="2" charset="2"/>
              <a:buChar char="Ø"/>
            </a:pPr>
            <a:endParaRPr lang="en-IE" sz="1400" dirty="0"/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IE" sz="1400" dirty="0"/>
              <a:t>Microservice non à jour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IE" sz="1400" dirty="0"/>
              <a:t>Secrets expires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IE" sz="1400" dirty="0"/>
              <a:t>API </a:t>
            </a:r>
            <a:r>
              <a:rPr lang="en-IE" sz="1400" dirty="0" err="1"/>
              <a:t>partenaires</a:t>
            </a:r>
            <a:r>
              <a:rPr lang="en-IE" sz="1400" dirty="0"/>
              <a:t> </a:t>
            </a:r>
            <a:r>
              <a:rPr lang="en-IE" sz="1400" dirty="0" err="1"/>
              <a:t>indisponibles</a:t>
            </a:r>
            <a:endParaRPr lang="en-IE" sz="1400" dirty="0"/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IE" sz="1400" dirty="0"/>
              <a:t>Données de tests obsoletes </a:t>
            </a:r>
            <a:endParaRPr lang="fr-FR" sz="140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F8D8BD-3267-8FC4-90D4-34F7E74E1B83}"/>
              </a:ext>
            </a:extLst>
          </p:cNvPr>
          <p:cNvSpPr txBox="1"/>
          <p:nvPr/>
        </p:nvSpPr>
        <p:spPr>
          <a:xfrm>
            <a:off x="559598" y="2107463"/>
            <a:ext cx="167374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E" b="1" dirty="0"/>
              <a:t>🎯 </a:t>
            </a:r>
            <a:r>
              <a:rPr lang="en-IE" b="1" dirty="0" err="1"/>
              <a:t>Contexte</a:t>
            </a:r>
            <a:endParaRPr lang="en-IE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CAE351-22B1-0715-588E-F7A09269F6C2}"/>
              </a:ext>
            </a:extLst>
          </p:cNvPr>
          <p:cNvSpPr txBox="1"/>
          <p:nvPr/>
        </p:nvSpPr>
        <p:spPr>
          <a:xfrm>
            <a:off x="1356039" y="2436018"/>
            <a:ext cx="3077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dirty="0"/>
              <a:t>Environnement de test instable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5537D6-A39E-F09D-1AD8-8C8A6C4EF351}"/>
              </a:ext>
            </a:extLst>
          </p:cNvPr>
          <p:cNvSpPr txBox="1"/>
          <p:nvPr/>
        </p:nvSpPr>
        <p:spPr>
          <a:xfrm>
            <a:off x="1396469" y="3734550"/>
            <a:ext cx="3293187" cy="379656"/>
          </a:xfrm>
          <a:prstGeom prst="rect">
            <a:avLst/>
          </a:prstGeom>
          <a:noFill/>
          <a:ln w="19050">
            <a:solidFill>
              <a:srgbClr val="E0B55F"/>
            </a:solidFill>
          </a:ln>
        </p:spPr>
        <p:txBody>
          <a:bodyPr wrap="square">
            <a:spAutoFit/>
          </a:bodyPr>
          <a:lstStyle/>
          <a:p>
            <a:r>
              <a:rPr lang="en-IE" dirty="0"/>
              <a:t>40–60% des tests </a:t>
            </a:r>
            <a:r>
              <a:rPr lang="en-IE" dirty="0" err="1"/>
              <a:t>échouent</a:t>
            </a:r>
            <a:r>
              <a:rPr lang="en-IE" dirty="0"/>
              <a:t> !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9E3B0C-40AF-D54E-57CE-83B8153EDBBF}"/>
              </a:ext>
            </a:extLst>
          </p:cNvPr>
          <p:cNvSpPr txBox="1"/>
          <p:nvPr/>
        </p:nvSpPr>
        <p:spPr>
          <a:xfrm>
            <a:off x="659472" y="4336317"/>
            <a:ext cx="4655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Mise en place un système d’analyse automatique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400" dirty="0" err="1"/>
              <a:t>Durveillance</a:t>
            </a:r>
            <a:r>
              <a:rPr lang="fr-FR" sz="1400" dirty="0"/>
              <a:t> des dépendances (API, DB, files)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Détecte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les variations de configuration,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IE" sz="1400" dirty="0" err="1"/>
              <a:t>Dnalyse</a:t>
            </a:r>
            <a:r>
              <a:rPr lang="en-IE" sz="1400" dirty="0"/>
              <a:t> des logs </a:t>
            </a:r>
            <a:r>
              <a:rPr lang="en-IE" sz="1400" dirty="0" err="1"/>
              <a:t>systèmes</a:t>
            </a:r>
            <a:endParaRPr lang="fr-FR" sz="140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5B2959-3E70-368D-1FFD-BC8946CABA25}"/>
              </a:ext>
            </a:extLst>
          </p:cNvPr>
          <p:cNvSpPr txBox="1"/>
          <p:nvPr/>
        </p:nvSpPr>
        <p:spPr>
          <a:xfrm>
            <a:off x="559598" y="5778098"/>
            <a:ext cx="6298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Wingdings" panose="05000000000000000000" pitchFamily="2" charset="2"/>
              <a:buChar char="Ø"/>
            </a:pPr>
            <a:r>
              <a:rPr lang="en-IE" sz="1400" dirty="0"/>
              <a:t>-40% de flaky tests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400" dirty="0"/>
              <a:t>Réduction du temps d'analyse (tri des erreurs automatisé)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400" dirty="0"/>
              <a:t>Stabilisation des pipelines CI/CD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400" dirty="0"/>
              <a:t>QA se concentre sur les vrais problèmes produit</a:t>
            </a:r>
            <a:endParaRPr lang="fr-FR" sz="140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300416D7-EBA1-F9D5-726D-1327971533AA}"/>
              </a:ext>
            </a:extLst>
          </p:cNvPr>
          <p:cNvSpPr txBox="1"/>
          <p:nvPr/>
        </p:nvSpPr>
        <p:spPr>
          <a:xfrm>
            <a:off x="467362" y="5396242"/>
            <a:ext cx="6112328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📈 </a:t>
            </a:r>
            <a:r>
              <a:rPr lang="en-IE" b="1" dirty="0"/>
              <a:t>Impact </a:t>
            </a:r>
            <a:r>
              <a:rPr lang="en-IE" b="1" dirty="0" err="1"/>
              <a:t>mesuré</a:t>
            </a:r>
            <a:endParaRPr lang="en-IE" dirty="0"/>
          </a:p>
        </p:txBody>
      </p:sp>
      <p:sp>
        <p:nvSpPr>
          <p:cNvPr id="1025" name="Arrow: Right 1024">
            <a:extLst>
              <a:ext uri="{FF2B5EF4-FFF2-40B4-BE49-F238E27FC236}">
                <a16:creationId xmlns:a16="http://schemas.microsoft.com/office/drawing/2014/main" id="{B184E253-72DB-E85C-0BF0-B2A0826154A2}"/>
              </a:ext>
            </a:extLst>
          </p:cNvPr>
          <p:cNvSpPr/>
          <p:nvPr/>
        </p:nvSpPr>
        <p:spPr>
          <a:xfrm>
            <a:off x="6858000" y="6158095"/>
            <a:ext cx="857611" cy="184026"/>
          </a:xfrm>
          <a:prstGeom prst="rightArrow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4AFB764C-0E65-C8E9-79A8-7C17B541754F}"/>
              </a:ext>
            </a:extLst>
          </p:cNvPr>
          <p:cNvSpPr txBox="1"/>
          <p:nvPr/>
        </p:nvSpPr>
        <p:spPr>
          <a:xfrm>
            <a:off x="7843028" y="6077012"/>
            <a:ext cx="300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Validation </a:t>
            </a:r>
            <a:r>
              <a:rPr lang="en-US" sz="1400" dirty="0" err="1"/>
              <a:t>fonctionnelle</a:t>
            </a:r>
            <a:r>
              <a:rPr lang="en-US" sz="1400" dirty="0"/>
              <a:t>/métier </a:t>
            </a:r>
          </a:p>
        </p:txBody>
      </p:sp>
    </p:spTree>
    <p:extLst>
      <p:ext uri="{BB962C8B-B14F-4D97-AF65-F5344CB8AC3E}">
        <p14:creationId xmlns:p14="http://schemas.microsoft.com/office/powerpoint/2010/main" val="4057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7" grpId="0" animBg="1"/>
      <p:bldP spid="29" grpId="0" animBg="1"/>
      <p:bldP spid="32" grpId="0"/>
      <p:bldP spid="35" grpId="0" animBg="1"/>
      <p:bldP spid="38" grpId="0"/>
      <p:bldP spid="40" grpId="0" animBg="1"/>
      <p:bldP spid="41" grpId="0" animBg="1"/>
      <p:bldP spid="42" grpId="0" animBg="1"/>
      <p:bldP spid="43" grpId="0" animBg="1"/>
      <p:bldP spid="46" grpId="0" animBg="1"/>
      <p:bldP spid="47" grpId="0"/>
      <p:bldP spid="49" grpId="0"/>
      <p:bldP spid="51" grpId="0"/>
      <p:bldP spid="53" grpId="0" animBg="1"/>
      <p:bldP spid="54" grpId="0"/>
      <p:bldP spid="62" grpId="0"/>
      <p:bldP spid="1024" grpId="0"/>
      <p:bldP spid="1025" grpId="0" animBg="1"/>
      <p:bldP spid="10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76164-4FD2-63EA-15EE-724AE8CAE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>
            <a:extLst>
              <a:ext uri="{FF2B5EF4-FFF2-40B4-BE49-F238E27FC236}">
                <a16:creationId xmlns:a16="http://schemas.microsoft.com/office/drawing/2014/main" id="{E3125CEA-7274-079E-92A7-9B2050FAC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40467" y="385775"/>
            <a:ext cx="10275246" cy="5084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DEDA0E-4727-3027-7C8A-3E766F0F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Google Shape;227;p7">
            <a:extLst>
              <a:ext uri="{FF2B5EF4-FFF2-40B4-BE49-F238E27FC236}">
                <a16:creationId xmlns:a16="http://schemas.microsoft.com/office/drawing/2014/main" id="{286A2F17-4425-BADE-F712-0E4687DB2DA7}"/>
              </a:ext>
            </a:extLst>
          </p:cNvPr>
          <p:cNvSpPr/>
          <p:nvPr/>
        </p:nvSpPr>
        <p:spPr>
          <a:xfrm>
            <a:off x="1140467" y="1408688"/>
            <a:ext cx="4513294" cy="404062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>
            <a:solidFill>
              <a:srgbClr val="E0B55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endParaRPr lang="en-IE" sz="1600" dirty="0">
              <a:latin typeface="Aptos Display (Headings)"/>
            </a:endParaRPr>
          </a:p>
          <a:p>
            <a:pPr lvl="0" algn="just"/>
            <a:r>
              <a:rPr lang="en-IE" sz="1600">
                <a:latin typeface="Aptos Display (Headings)"/>
              </a:rPr>
              <a:t>Automatiser</a:t>
            </a:r>
            <a:r>
              <a:rPr lang="en-IE" sz="1600" dirty="0">
                <a:latin typeface="Aptos Display (Headings)"/>
              </a:rPr>
              <a:t> des </a:t>
            </a:r>
            <a:r>
              <a:rPr lang="en-IE" sz="1600" dirty="0" err="1">
                <a:latin typeface="Aptos Display (Headings)"/>
              </a:rPr>
              <a:t>tâches</a:t>
            </a:r>
            <a:r>
              <a:rPr lang="en-IE" sz="1600" dirty="0">
                <a:latin typeface="Aptos Display (Headings)"/>
              </a:rPr>
              <a:t> complexes</a:t>
            </a:r>
          </a:p>
          <a:p>
            <a:pPr lvl="0" algn="just"/>
            <a:r>
              <a:rPr lang="fr-FR" sz="1600" dirty="0">
                <a:latin typeface="Aptos Display (Headings)"/>
              </a:rPr>
              <a:t>d’anomalies et optimisation des processus OA</a:t>
            </a:r>
          </a:p>
          <a:p>
            <a:pPr lvl="0" algn="just"/>
            <a:br>
              <a:rPr lang="fr-FR" sz="1600" dirty="0">
                <a:latin typeface="Aptos Display (Headings)"/>
              </a:rPr>
            </a:br>
            <a:r>
              <a:rPr lang="fr-FR" sz="1600" dirty="0">
                <a:latin typeface="Aptos Display (Headings)"/>
              </a:rPr>
              <a:t>Optimiser la détection d’anomalies et d’améliorer la prise de décision dans des environnements opérationnels</a:t>
            </a:r>
          </a:p>
          <a:p>
            <a:pPr lvl="0"/>
            <a:endParaRPr lang="fr-FR" sz="1800" dirty="0">
              <a:latin typeface="+mj-lt"/>
            </a:endParaRPr>
          </a:p>
          <a:p>
            <a:pPr lvl="0"/>
            <a:r>
              <a:rPr lang="fr-FR" sz="1600" dirty="0">
                <a:latin typeface="+mj-lt"/>
              </a:rPr>
              <a:t>Analyser des logs massifs pour détecter des anomalies </a:t>
            </a:r>
            <a:endParaRPr lang="fr-FR" sz="1600" noProof="0" dirty="0">
              <a:solidFill>
                <a:schemeClr val="tx1"/>
              </a:solidFill>
              <a:latin typeface="+mj-lt"/>
              <a:sym typeface="Arial"/>
            </a:endParaRPr>
          </a:p>
        </p:txBody>
      </p:sp>
      <p:sp>
        <p:nvSpPr>
          <p:cNvPr id="7" name="Google Shape;227;p7">
            <a:extLst>
              <a:ext uri="{FF2B5EF4-FFF2-40B4-BE49-F238E27FC236}">
                <a16:creationId xmlns:a16="http://schemas.microsoft.com/office/drawing/2014/main" id="{F607FA4C-60F4-319D-27D5-D21D46C33734}"/>
              </a:ext>
            </a:extLst>
          </p:cNvPr>
          <p:cNvSpPr/>
          <p:nvPr/>
        </p:nvSpPr>
        <p:spPr>
          <a:xfrm>
            <a:off x="6692181" y="1408688"/>
            <a:ext cx="4513294" cy="404062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>
            <a:solidFill>
              <a:srgbClr val="E0B55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fr-FR" sz="160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sz="1600" dirty="0">
                <a:latin typeface="+mj-lt"/>
              </a:rPr>
              <a:t>Interprétation métier et prise de décision finale</a:t>
            </a: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Garantir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la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sécurité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dans des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scénarios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+mj-lt"/>
              </a:rPr>
              <a:t>extrêmes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IE" sz="1600" dirty="0" err="1">
                <a:latin typeface="+mj-lt"/>
              </a:rPr>
              <a:t>Répondre</a:t>
            </a:r>
            <a:r>
              <a:rPr lang="en-IE" sz="1600" dirty="0">
                <a:latin typeface="+mj-lt"/>
              </a:rPr>
              <a:t> aux exigences </a:t>
            </a:r>
            <a:r>
              <a:rPr lang="en-IE" sz="1600" dirty="0" err="1">
                <a:latin typeface="+mj-lt"/>
              </a:rPr>
              <a:t>réglementaires</a:t>
            </a:r>
            <a:endParaRPr lang="en-IE" sz="1600" dirty="0">
              <a:latin typeface="+mj-lt"/>
            </a:endParaRPr>
          </a:p>
        </p:txBody>
      </p:sp>
      <p:sp>
        <p:nvSpPr>
          <p:cNvPr id="2" name="Google Shape;228;p7">
            <a:extLst>
              <a:ext uri="{FF2B5EF4-FFF2-40B4-BE49-F238E27FC236}">
                <a16:creationId xmlns:a16="http://schemas.microsoft.com/office/drawing/2014/main" id="{9EAE5A85-26FE-A677-BF21-A256C89A7398}"/>
              </a:ext>
            </a:extLst>
          </p:cNvPr>
          <p:cNvSpPr/>
          <p:nvPr/>
        </p:nvSpPr>
        <p:spPr>
          <a:xfrm>
            <a:off x="1140467" y="1408688"/>
            <a:ext cx="4513294" cy="75537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B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noProof="0" dirty="0">
              <a:solidFill>
                <a:srgbClr val="EDF5F7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noProof="0" dirty="0">
                <a:solidFill>
                  <a:srgbClr val="EDF5F7"/>
                </a:solidFill>
                <a:latin typeface="Aptos" panose="020B0004020202020204" pitchFamily="34" charset="0"/>
                <a:ea typeface="+mn-ea"/>
                <a:cs typeface="Assistant"/>
              </a:rPr>
              <a:t>Accompagnement IA</a:t>
            </a:r>
          </a:p>
          <a:p>
            <a:pPr lvl="0" algn="ctr"/>
            <a:r>
              <a:rPr lang="en-IE" sz="1400" dirty="0" err="1">
                <a:solidFill>
                  <a:srgbClr val="FFFEFF"/>
                </a:solidFill>
                <a:latin typeface="+mj-lt"/>
              </a:rPr>
              <a:t>catalyseur</a:t>
            </a:r>
            <a:r>
              <a:rPr lang="en-IE" sz="1400" dirty="0">
                <a:solidFill>
                  <a:srgbClr val="FFFEFF"/>
                </a:solidFill>
                <a:latin typeface="+mj-lt"/>
              </a:rPr>
              <a:t> de transformation</a:t>
            </a:r>
            <a:endParaRPr lang="fr-FR" sz="1300" b="1" noProof="0" dirty="0">
              <a:solidFill>
                <a:srgbClr val="FFFEFF"/>
              </a:solidFill>
              <a:latin typeface="+mj-lt"/>
              <a:sym typeface="Arial"/>
            </a:endParaRPr>
          </a:p>
        </p:txBody>
      </p:sp>
      <p:sp>
        <p:nvSpPr>
          <p:cNvPr id="3" name="Google Shape;228;p7">
            <a:extLst>
              <a:ext uri="{FF2B5EF4-FFF2-40B4-BE49-F238E27FC236}">
                <a16:creationId xmlns:a16="http://schemas.microsoft.com/office/drawing/2014/main" id="{25FFFAC7-5028-3D71-1149-EEFA3FB64D31}"/>
              </a:ext>
            </a:extLst>
          </p:cNvPr>
          <p:cNvSpPr/>
          <p:nvPr/>
        </p:nvSpPr>
        <p:spPr>
          <a:xfrm>
            <a:off x="6692181" y="1408687"/>
            <a:ext cx="4513294" cy="75537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B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noProof="0" dirty="0">
              <a:solidFill>
                <a:srgbClr val="EDF5F7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noProof="0" dirty="0">
                <a:solidFill>
                  <a:srgbClr val="EDF5F7"/>
                </a:solidFill>
                <a:latin typeface="Aptos" panose="020B0004020202020204" pitchFamily="34" charset="0"/>
                <a:ea typeface="+mn-ea"/>
                <a:cs typeface="Assistant"/>
              </a:rPr>
              <a:t>QA</a:t>
            </a:r>
            <a:endParaRPr lang="fr-FR" sz="1300" b="1" noProof="0" dirty="0">
              <a:solidFill>
                <a:srgbClr val="EDF5F7"/>
              </a:solidFill>
              <a:latin typeface="Aptos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86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8E333-7A26-C497-EF72-8ECCEE4B7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Une image contenant personne, habits, Visage humain, mur&#10;&#10;Le contenu généré par l’IA peut être incorrect.">
            <a:extLst>
              <a:ext uri="{FF2B5EF4-FFF2-40B4-BE49-F238E27FC236}">
                <a16:creationId xmlns:a16="http://schemas.microsoft.com/office/drawing/2014/main" id="{78E73BA1-D323-976E-37FC-626749279B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r="23798" b="14359"/>
          <a:stretch/>
        </p:blipFill>
        <p:spPr>
          <a:xfrm>
            <a:off x="3038805" y="-70819"/>
            <a:ext cx="9252401" cy="6932330"/>
          </a:xfrm>
          <a:prstGeom prst="rect">
            <a:avLst/>
          </a:prstGeom>
        </p:spPr>
      </p:pic>
      <p:pic>
        <p:nvPicPr>
          <p:cNvPr id="14" name="Image 13" descr="Une image contenant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B11E7AD-E771-358E-F461-D700E73F7C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3">
            <a:extLst>
              <a:ext uri="{FF2B5EF4-FFF2-40B4-BE49-F238E27FC236}">
                <a16:creationId xmlns:a16="http://schemas.microsoft.com/office/drawing/2014/main" id="{33FB112F-6B3B-A4DC-7954-D41C4F493389}"/>
              </a:ext>
            </a:extLst>
          </p:cNvPr>
          <p:cNvSpPr txBox="1"/>
          <p:nvPr/>
        </p:nvSpPr>
        <p:spPr>
          <a:xfrm>
            <a:off x="3122063" y="2832004"/>
            <a:ext cx="1773684" cy="278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13"/>
              </a:lnSpc>
            </a:pPr>
            <a:r>
              <a:rPr lang="en-US" sz="1400">
                <a:solidFill>
                  <a:srgbClr val="FFFEFF"/>
                </a:solidFill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Meritis | B Corp™</a:t>
            </a:r>
            <a:endParaRPr lang="en-US" sz="1400">
              <a:solidFill>
                <a:srgbClr val="FFFEFF"/>
              </a:solidFill>
              <a:latin typeface="Aptos" panose="020B00040202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8BC068C-1A44-3088-7BA2-BEBC82A5A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90" y="2826736"/>
            <a:ext cx="318534" cy="318534"/>
          </a:xfrm>
          <a:prstGeom prst="rect">
            <a:avLst/>
          </a:prstGeom>
        </p:spPr>
      </p:pic>
      <p:sp>
        <p:nvSpPr>
          <p:cNvPr id="25" name="TextBox 23">
            <a:extLst>
              <a:ext uri="{FF2B5EF4-FFF2-40B4-BE49-F238E27FC236}">
                <a16:creationId xmlns:a16="http://schemas.microsoft.com/office/drawing/2014/main" id="{73B24234-3EAD-CE37-ED10-80E6BB81A55B}"/>
              </a:ext>
            </a:extLst>
          </p:cNvPr>
          <p:cNvSpPr txBox="1"/>
          <p:nvPr/>
        </p:nvSpPr>
        <p:spPr>
          <a:xfrm>
            <a:off x="964429" y="2826736"/>
            <a:ext cx="1773684" cy="280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13"/>
              </a:lnSpc>
            </a:pPr>
            <a:r>
              <a:rPr lang="en-US" sz="1400">
                <a:solidFill>
                  <a:srgbClr val="FFFEFF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www.meritis.fr</a:t>
            </a:r>
            <a:endParaRPr lang="en-US" sz="1400">
              <a:solidFill>
                <a:srgbClr val="FFFEFF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0912E5D-2524-43B2-6705-E993135F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095" y="462665"/>
            <a:ext cx="5156400" cy="768642"/>
          </a:xfrm>
        </p:spPr>
        <p:txBody>
          <a:bodyPr/>
          <a:lstStyle/>
          <a:p>
            <a:r>
              <a:rPr lang="fr-FR" sz="2400">
                <a:solidFill>
                  <a:srgbClr val="E0B55F"/>
                </a:solidFill>
                <a:latin typeface="Aptos Black" panose="020B0004020202020204" pitchFamily="34" charset="0"/>
              </a:rPr>
              <a:t>CONCACTEZ NOUS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7BBE426-B4AC-85C9-28A1-3DC50F6FF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095" y="1539642"/>
            <a:ext cx="3632107" cy="1046293"/>
          </a:xfrm>
        </p:spPr>
        <p:txBody>
          <a:bodyPr/>
          <a:lstStyle/>
          <a:p>
            <a:r>
              <a:rPr lang="fr-FR" sz="1100" b="1" dirty="0">
                <a:solidFill>
                  <a:srgbClr val="F3F3F3"/>
                </a:solidFill>
                <a:latin typeface="Aptos" panose="020B0004020202020204" pitchFamily="34" charset="0"/>
              </a:rPr>
              <a:t>Pour toute question ou complément d’information, n’hésitez pas à nous contacter : </a:t>
            </a:r>
            <a:endParaRPr lang="fr-FR" sz="2000" b="1" dirty="0">
              <a:solidFill>
                <a:srgbClr val="E0B55F"/>
              </a:solidFill>
              <a:latin typeface="+mn-lt"/>
            </a:endParaRPr>
          </a:p>
          <a:p>
            <a:r>
              <a:rPr lang="fr-FR" sz="2000" b="1" noProof="0" dirty="0">
                <a:solidFill>
                  <a:srgbClr val="E0B55F"/>
                </a:solidFill>
                <a:latin typeface="+mn-lt"/>
                <a:ea typeface="Assistant"/>
                <a:cs typeface="Assistant"/>
                <a:sym typeface="Assistant"/>
              </a:rPr>
              <a:t>recrutement@meritis.fr</a:t>
            </a:r>
            <a:endParaRPr lang="fr-FR" sz="2000" b="1" dirty="0">
              <a:solidFill>
                <a:srgbClr val="E0B55F"/>
              </a:solidFill>
              <a:latin typeface="+mn-lt"/>
            </a:endParaRPr>
          </a:p>
        </p:txBody>
      </p:sp>
      <p:pic>
        <p:nvPicPr>
          <p:cNvPr id="3" name="Image 2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4224BC29-45F6-F117-A0B4-AF20F417B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641" y="2810193"/>
            <a:ext cx="320400" cy="297133"/>
          </a:xfrm>
          <a:prstGeom prst="rect">
            <a:avLst/>
          </a:prstGeom>
        </p:spPr>
      </p:pic>
      <p:sp>
        <p:nvSpPr>
          <p:cNvPr id="8" name="Google Shape;1033;g343f3dce180_0_1179">
            <a:extLst>
              <a:ext uri="{FF2B5EF4-FFF2-40B4-BE49-F238E27FC236}">
                <a16:creationId xmlns:a16="http://schemas.microsoft.com/office/drawing/2014/main" id="{B6F869B5-4C1D-77B0-2F6B-B44A1329AB3A}"/>
              </a:ext>
            </a:extLst>
          </p:cNvPr>
          <p:cNvSpPr txBox="1">
            <a:spLocks/>
          </p:cNvSpPr>
          <p:nvPr/>
        </p:nvSpPr>
        <p:spPr>
          <a:xfrm>
            <a:off x="3590982" y="5318358"/>
            <a:ext cx="3494400" cy="91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0"/>
              </a:buClr>
              <a:buSzPts val="1300"/>
              <a:buFont typeface="Arial"/>
              <a:buNone/>
              <a:defRPr sz="1400" b="0" i="0" u="none" strike="noStrike" cap="none">
                <a:solidFill>
                  <a:srgbClr val="FFCB00"/>
                </a:solidFill>
                <a:latin typeface="Aptos" panose="020B0004020202020204" pitchFamily="34" charset="0"/>
                <a:ea typeface="Aptos Black" panose="020B0004020202020204" pitchFamily="34" charset="0"/>
                <a:cs typeface="Assistant ExtraBold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7200">
                <a:solidFill>
                  <a:srgbClr val="FFFEFF"/>
                </a:solidFill>
                <a:latin typeface="Aptos Black" panose="020B0004020202020204" pitchFamily="34" charset="0"/>
              </a:rPr>
              <a:t>Merci !</a:t>
            </a:r>
          </a:p>
        </p:txBody>
      </p:sp>
      <p:pic>
        <p:nvPicPr>
          <p:cNvPr id="2" name="Image 1" descr="Une image contenant noir et blanc, cercle, croquis, Graphique&#10;&#10;Le contenu généré par l’IA peut être incorrect.">
            <a:extLst>
              <a:ext uri="{FF2B5EF4-FFF2-40B4-BE49-F238E27FC236}">
                <a16:creationId xmlns:a16="http://schemas.microsoft.com/office/drawing/2014/main" id="{19B4309C-ECFA-E6A9-8DCD-5320995F4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9415" y="4840353"/>
            <a:ext cx="1739352" cy="11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5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0C125E21-E6FC-540C-F38A-528576658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705627"/>
            <a:ext cx="5826268" cy="2547093"/>
          </a:xfrm>
        </p:spPr>
        <p:txBody>
          <a:bodyPr/>
          <a:lstStyle/>
          <a:p>
            <a:pPr algn="ctr"/>
            <a:r>
              <a:rPr lang="fr-FR" sz="6600" noProof="0"/>
              <a:t>Annexe </a:t>
            </a:r>
            <a:br>
              <a:rPr lang="fr-FR" sz="6600" noProof="0"/>
            </a:br>
            <a:r>
              <a:rPr lang="fr-FR" sz="6600" noProof="0"/>
              <a:t>Fiches métiers</a:t>
            </a:r>
          </a:p>
        </p:txBody>
      </p:sp>
    </p:spTree>
    <p:extLst>
      <p:ext uri="{BB962C8B-B14F-4D97-AF65-F5344CB8AC3E}">
        <p14:creationId xmlns:p14="http://schemas.microsoft.com/office/powerpoint/2010/main" val="141711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5C66C-5486-0A05-0E08-414CCD934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noir&#10;&#10;Le contenu généré par l’IA peut être incorrect.">
            <a:extLst>
              <a:ext uri="{FF2B5EF4-FFF2-40B4-BE49-F238E27FC236}">
                <a16:creationId xmlns:a16="http://schemas.microsoft.com/office/drawing/2014/main" id="{6DEC424E-0B09-C765-C15C-5EAEE1DED20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-196" r="21020"/>
          <a:stretch>
            <a:fillRect/>
          </a:stretch>
        </p:blipFill>
        <p:spPr>
          <a:xfrm>
            <a:off x="453308" y="-67937"/>
            <a:ext cx="9113792" cy="6925937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51FEF7-6994-B47C-767B-28279C0F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Mon Parcours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50ACFC3-65AA-C3B9-71C6-3DCB0811DD01}"/>
              </a:ext>
            </a:extLst>
          </p:cNvPr>
          <p:cNvGrpSpPr/>
          <p:nvPr/>
        </p:nvGrpSpPr>
        <p:grpSpPr>
          <a:xfrm>
            <a:off x="946470" y="5753714"/>
            <a:ext cx="2297395" cy="729684"/>
            <a:chOff x="10042525" y="5752473"/>
            <a:chExt cx="2297395" cy="729684"/>
          </a:xfrm>
        </p:grpSpPr>
        <p:pic>
          <p:nvPicPr>
            <p:cNvPr id="15" name="Image 14" descr="Une image contenant Graphique, blanc, symbole, Police&#10;&#10;Le contenu généré par l’IA peut être incorrect.">
              <a:extLst>
                <a:ext uri="{FF2B5EF4-FFF2-40B4-BE49-F238E27FC236}">
                  <a16:creationId xmlns:a16="http://schemas.microsoft.com/office/drawing/2014/main" id="{8523BC9F-A1DD-32F5-2CA2-2ED08555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6" r="10867"/>
            <a:stretch>
              <a:fillRect/>
            </a:stretch>
          </p:blipFill>
          <p:spPr>
            <a:xfrm>
              <a:off x="11038630" y="5915025"/>
              <a:ext cx="528742" cy="449836"/>
            </a:xfrm>
            <a:prstGeom prst="rect">
              <a:avLst/>
            </a:prstGeom>
          </p:spPr>
        </p:pic>
        <p:pic>
          <p:nvPicPr>
            <p:cNvPr id="16" name="Image 15" descr="Une image contenant Graphique, blanc, symbole, Police&#10;&#10;Le contenu généré par l’IA peut être incorrect.">
              <a:extLst>
                <a:ext uri="{FF2B5EF4-FFF2-40B4-BE49-F238E27FC236}">
                  <a16:creationId xmlns:a16="http://schemas.microsoft.com/office/drawing/2014/main" id="{D3658502-07BF-7474-0245-E45106414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6" t="-1782" r="33890" b="1782"/>
            <a:stretch>
              <a:fillRect/>
            </a:stretch>
          </p:blipFill>
          <p:spPr>
            <a:xfrm>
              <a:off x="11471209" y="5864224"/>
              <a:ext cx="868711" cy="492959"/>
            </a:xfrm>
            <a:prstGeom prst="rect">
              <a:avLst/>
            </a:prstGeom>
          </p:spPr>
        </p:pic>
        <p:pic>
          <p:nvPicPr>
            <p:cNvPr id="17" name="Image 16" descr="Une image contenant Graphique, blanc, symbole, Police&#10;&#10;Le contenu généré par l’IA peut être incorrect.">
              <a:extLst>
                <a:ext uri="{FF2B5EF4-FFF2-40B4-BE49-F238E27FC236}">
                  <a16:creationId xmlns:a16="http://schemas.microsoft.com/office/drawing/2014/main" id="{3E6AB08B-79F0-71D3-555D-1CC20CB72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" t="-5194" r="64698" b="5194"/>
            <a:stretch>
              <a:fillRect/>
            </a:stretch>
          </p:blipFill>
          <p:spPr>
            <a:xfrm>
              <a:off x="10042525" y="5752473"/>
              <a:ext cx="1285875" cy="729684"/>
            </a:xfrm>
            <a:prstGeom prst="rect">
              <a:avLst/>
            </a:prstGeom>
          </p:spPr>
        </p:pic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61BEE950-5D74-192D-7087-3E0427563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803010" y="168609"/>
            <a:ext cx="5978790" cy="1257968"/>
          </a:xfrm>
        </p:spPr>
        <p:txBody>
          <a:bodyPr/>
          <a:lstStyle/>
          <a:p>
            <a:r>
              <a:rPr lang="en-US" dirty="0" err="1"/>
              <a:t>Phd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Géosciences</a:t>
            </a:r>
            <a:endParaRPr lang="en-US" dirty="0"/>
          </a:p>
          <a:p>
            <a:r>
              <a:rPr lang="en-US" dirty="0"/>
              <a:t>QA Senior </a:t>
            </a:r>
            <a:r>
              <a:rPr lang="en-US" dirty="0" err="1"/>
              <a:t>Technico-Fonctionnel</a:t>
            </a:r>
            <a:endParaRPr lang="en-US" dirty="0"/>
          </a:p>
          <a:p>
            <a:r>
              <a:rPr lang="en-US" dirty="0"/>
              <a:t>QA Practice Leader</a:t>
            </a:r>
          </a:p>
          <a:p>
            <a:r>
              <a:rPr lang="en-US" dirty="0"/>
              <a:t>9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d’EXP</a:t>
            </a:r>
            <a:endParaRPr lang="en-I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8620E0-E78F-259F-58D5-E4C19B1E2CDC}"/>
              </a:ext>
            </a:extLst>
          </p:cNvPr>
          <p:cNvSpPr>
            <a:spLocks noGrp="1"/>
          </p:cNvSpPr>
          <p:nvPr/>
        </p:nvSpPr>
        <p:spPr>
          <a:xfrm>
            <a:off x="453308" y="2016335"/>
            <a:ext cx="6096946" cy="5332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Amadeus – Principal QA Engineer (2023 – </a:t>
            </a:r>
            <a:r>
              <a:rPr lang="en-US" sz="2000" err="1"/>
              <a:t>Aujourd’hui</a:t>
            </a:r>
            <a:r>
              <a:rPr lang="en-US" sz="2000"/>
              <a:t>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1232C94-0B1D-72EC-0B52-4D29E7B6480B}"/>
              </a:ext>
            </a:extLst>
          </p:cNvPr>
          <p:cNvSpPr>
            <a:spLocks noGrp="1"/>
          </p:cNvSpPr>
          <p:nvPr/>
        </p:nvSpPr>
        <p:spPr>
          <a:xfrm>
            <a:off x="453308" y="2569336"/>
            <a:ext cx="6328492" cy="3410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200" b="1" dirty="0"/>
              <a:t>Leadership et </a:t>
            </a:r>
            <a:r>
              <a:rPr lang="en-US" sz="1200" b="1" dirty="0" err="1"/>
              <a:t>stratégie</a:t>
            </a:r>
            <a:r>
              <a:rPr lang="en-US" sz="1200" b="1" dirty="0"/>
              <a:t> QA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200" dirty="0" err="1"/>
              <a:t>Diriger</a:t>
            </a:r>
            <a:r>
              <a:rPr sz="1200" dirty="0"/>
              <a:t> les équipes QA et </a:t>
            </a:r>
            <a:r>
              <a:rPr sz="1200" dirty="0" err="1"/>
              <a:t>définir</a:t>
            </a:r>
            <a:r>
              <a:rPr sz="1200" dirty="0"/>
              <a:t> la </a:t>
            </a:r>
            <a:r>
              <a:rPr sz="1200" dirty="0" err="1"/>
              <a:t>stratégie</a:t>
            </a:r>
            <a:r>
              <a:rPr sz="1200" dirty="0"/>
              <a:t> </a:t>
            </a:r>
            <a:r>
              <a:rPr sz="1200" dirty="0" err="1"/>
              <a:t>globale</a:t>
            </a:r>
            <a:r>
              <a:rPr sz="1200" dirty="0"/>
              <a:t> de tests pour </a:t>
            </a:r>
            <a:r>
              <a:rPr sz="1200" dirty="0" err="1"/>
              <a:t>garantir</a:t>
            </a:r>
            <a:r>
              <a:rPr sz="1200" dirty="0"/>
              <a:t> la </a:t>
            </a:r>
            <a:r>
              <a:rPr sz="1200" dirty="0" err="1"/>
              <a:t>qualité</a:t>
            </a:r>
            <a:r>
              <a:rPr sz="1200" dirty="0"/>
              <a:t> des </a:t>
            </a:r>
            <a:r>
              <a:rPr sz="1200" dirty="0" err="1"/>
              <a:t>logiciels</a:t>
            </a:r>
            <a:r>
              <a:rPr sz="1200" dirty="0"/>
              <a:t>.</a:t>
            </a: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200" b="1" dirty="0"/>
              <a:t>Mise </a:t>
            </a:r>
            <a:r>
              <a:rPr lang="en-US" sz="1200" b="1" dirty="0" err="1"/>
              <a:t>en</a:t>
            </a:r>
            <a:r>
              <a:rPr lang="en-US" sz="1200" b="1" dirty="0"/>
              <a:t> place des frameworks de test et </a:t>
            </a:r>
            <a:r>
              <a:rPr lang="en-US" sz="1200" b="1" dirty="0" err="1"/>
              <a:t>intégration</a:t>
            </a:r>
            <a:r>
              <a:rPr lang="en-US" sz="1200" b="1" dirty="0"/>
              <a:t> CI/CD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200" dirty="0" err="1"/>
              <a:t>Concevoir</a:t>
            </a:r>
            <a:r>
              <a:rPr sz="1200" dirty="0"/>
              <a:t> et </a:t>
            </a:r>
            <a:r>
              <a:rPr sz="1200" dirty="0" err="1"/>
              <a:t>maintenir</a:t>
            </a:r>
            <a:r>
              <a:rPr sz="1200" dirty="0"/>
              <a:t> des frameworks </a:t>
            </a:r>
            <a:r>
              <a:rPr sz="1200" dirty="0" err="1"/>
              <a:t>d’automatisation</a:t>
            </a:r>
            <a:r>
              <a:rPr sz="1200" dirty="0"/>
              <a:t> </a:t>
            </a:r>
            <a:r>
              <a:rPr sz="1200" dirty="0" err="1"/>
              <a:t>intégrés</a:t>
            </a:r>
            <a:r>
              <a:rPr sz="1200" dirty="0"/>
              <a:t> dans les pipelines CI/CD avec Jenkins.</a:t>
            </a: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200" b="1" dirty="0"/>
              <a:t>Technologies </a:t>
            </a:r>
            <a:r>
              <a:rPr lang="en-US" sz="1200" b="1" dirty="0" err="1"/>
              <a:t>modernes</a:t>
            </a:r>
            <a:endParaRPr lang="en-US" sz="1200" b="1" dirty="0"/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200" dirty="0" err="1"/>
              <a:t>Utiliser</a:t>
            </a:r>
            <a:r>
              <a:rPr sz="1200" dirty="0"/>
              <a:t> Kubernetes, Docker et solutions Cloud pour des </a:t>
            </a:r>
            <a:r>
              <a:rPr sz="1200" dirty="0" err="1"/>
              <a:t>déploiements</a:t>
            </a:r>
            <a:r>
              <a:rPr sz="1200" dirty="0"/>
              <a:t> </a:t>
            </a:r>
            <a:r>
              <a:rPr sz="1200" dirty="0" err="1"/>
              <a:t>fiables</a:t>
            </a:r>
            <a:r>
              <a:rPr sz="1200" dirty="0"/>
              <a:t> et </a:t>
            </a:r>
            <a:r>
              <a:rPr sz="1200" dirty="0" err="1"/>
              <a:t>évolutifs</a:t>
            </a:r>
            <a:r>
              <a:rPr sz="1200" dirty="0"/>
              <a:t>.</a:t>
            </a: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200" b="1" dirty="0" err="1"/>
              <a:t>Mentorat</a:t>
            </a:r>
            <a:r>
              <a:rPr lang="en-US" sz="1200" b="1" dirty="0"/>
              <a:t> et montée </a:t>
            </a:r>
            <a:r>
              <a:rPr lang="en-US" sz="1200" b="1" dirty="0" err="1"/>
              <a:t>en</a:t>
            </a:r>
            <a:r>
              <a:rPr lang="en-US" sz="1200" b="1" dirty="0"/>
              <a:t> </a:t>
            </a:r>
            <a:r>
              <a:rPr lang="en-US" sz="1200" b="1" dirty="0" err="1"/>
              <a:t>compétence</a:t>
            </a:r>
            <a:endParaRPr lang="en-US" sz="1200" b="1" dirty="0"/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200" dirty="0" err="1"/>
              <a:t>Accompagner</a:t>
            </a:r>
            <a:r>
              <a:rPr sz="1200" dirty="0"/>
              <a:t> les </a:t>
            </a:r>
            <a:r>
              <a:rPr sz="1200" dirty="0" err="1"/>
              <a:t>ingénieurs</a:t>
            </a:r>
            <a:r>
              <a:rPr sz="1200" dirty="0"/>
              <a:t> QA juniors </a:t>
            </a:r>
            <a:r>
              <a:rPr sz="1200" dirty="0" err="1"/>
              <a:t>vers</a:t>
            </a:r>
            <a:r>
              <a:rPr sz="1200" dirty="0"/>
              <a:t> </a:t>
            </a:r>
            <a:r>
              <a:rPr sz="1200" dirty="0" err="1"/>
              <a:t>l’adoption</a:t>
            </a:r>
            <a:r>
              <a:rPr sz="1200" dirty="0"/>
              <a:t> des </a:t>
            </a:r>
            <a:r>
              <a:rPr sz="1200" dirty="0" err="1"/>
              <a:t>meilleures</a:t>
            </a:r>
            <a:r>
              <a:rPr sz="1200" dirty="0"/>
              <a:t> pratiques et standards de </a:t>
            </a:r>
            <a:r>
              <a:rPr sz="1200" dirty="0" err="1"/>
              <a:t>l’industrie</a:t>
            </a:r>
            <a:r>
              <a:rPr sz="1200" dirty="0"/>
              <a:t>.</a:t>
            </a:r>
            <a:endParaRPr lang="en-US" sz="1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F4B894-4990-5F65-C105-C91EC09DD2D5}"/>
              </a:ext>
            </a:extLst>
          </p:cNvPr>
          <p:cNvSpPr>
            <a:spLocks noGrp="1"/>
          </p:cNvSpPr>
          <p:nvPr/>
        </p:nvSpPr>
        <p:spPr>
          <a:xfrm>
            <a:off x="6781800" y="2036113"/>
            <a:ext cx="6096946" cy="5332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Airbus – Principal QA Engineer (2021 – 2023)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004157E-9926-7EBF-601A-06A81DDB49A3}"/>
              </a:ext>
            </a:extLst>
          </p:cNvPr>
          <p:cNvSpPr>
            <a:spLocks noGrp="1"/>
          </p:cNvSpPr>
          <p:nvPr/>
        </p:nvSpPr>
        <p:spPr>
          <a:xfrm>
            <a:off x="6781800" y="2590168"/>
            <a:ext cx="5188438" cy="3410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100" b="1"/>
              <a:t>Validation des processus de </a:t>
            </a:r>
            <a:r>
              <a:rPr lang="en-US" sz="1100" b="1" err="1"/>
              <a:t>traitement</a:t>
            </a:r>
            <a:r>
              <a:rPr lang="en-US" sz="1100" b="1"/>
              <a:t> </a:t>
            </a:r>
            <a:r>
              <a:rPr lang="en-US" sz="1100" b="1" err="1"/>
              <a:t>d’images</a:t>
            </a:r>
            <a:endParaRPr lang="en-US" sz="1100" b="1"/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100"/>
              <a:t>Supervision de la </a:t>
            </a:r>
            <a:r>
              <a:rPr sz="1100" err="1"/>
              <a:t>qualité</a:t>
            </a:r>
            <a:r>
              <a:rPr sz="1100"/>
              <a:t> et validation des processus pour les </a:t>
            </a:r>
            <a:r>
              <a:rPr sz="1100" err="1"/>
              <a:t>produits</a:t>
            </a:r>
            <a:r>
              <a:rPr sz="1100"/>
              <a:t> de </a:t>
            </a:r>
            <a:r>
              <a:rPr sz="1100" err="1"/>
              <a:t>traitement</a:t>
            </a:r>
            <a:r>
              <a:rPr sz="1100"/>
              <a:t> </a:t>
            </a:r>
            <a:r>
              <a:rPr sz="1100" err="1"/>
              <a:t>d’images</a:t>
            </a:r>
            <a:r>
              <a:rPr sz="1100"/>
              <a:t> </a:t>
            </a:r>
            <a:r>
              <a:rPr sz="1100" err="1"/>
              <a:t>comme</a:t>
            </a:r>
            <a:r>
              <a:rPr sz="1100"/>
              <a:t> Pixel et Street Factory.</a:t>
            </a:r>
            <a:endParaRPr lang="en-US" sz="1100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100" b="1"/>
              <a:t>Tests </a:t>
            </a:r>
            <a:r>
              <a:rPr lang="en-US" sz="1100" b="1" err="1"/>
              <a:t>fonctionnels</a:t>
            </a:r>
            <a:r>
              <a:rPr lang="en-US" sz="1100" b="1"/>
              <a:t> et </a:t>
            </a:r>
            <a:r>
              <a:rPr lang="en-US" sz="1100" b="1" err="1"/>
              <a:t>conformité</a:t>
            </a:r>
            <a:endParaRPr lang="en-US" sz="1100" b="1"/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100" err="1"/>
              <a:t>Exécution</a:t>
            </a:r>
            <a:r>
              <a:rPr sz="1100"/>
              <a:t> de tests </a:t>
            </a:r>
            <a:r>
              <a:rPr sz="1100" err="1"/>
              <a:t>fonctionnels</a:t>
            </a:r>
            <a:r>
              <a:rPr sz="1100"/>
              <a:t> </a:t>
            </a:r>
            <a:r>
              <a:rPr sz="1100" err="1"/>
              <a:t>rigoureux</a:t>
            </a:r>
            <a:r>
              <a:rPr sz="1100"/>
              <a:t> et </a:t>
            </a:r>
            <a:r>
              <a:rPr sz="1100" err="1"/>
              <a:t>rédaction</a:t>
            </a:r>
            <a:r>
              <a:rPr sz="1100"/>
              <a:t> de documentation pour assurer la </a:t>
            </a:r>
            <a:r>
              <a:rPr sz="1100" err="1"/>
              <a:t>conformité</a:t>
            </a:r>
            <a:r>
              <a:rPr sz="1100"/>
              <a:t> des </a:t>
            </a:r>
            <a:r>
              <a:rPr sz="1100" err="1"/>
              <a:t>produits</a:t>
            </a:r>
            <a:r>
              <a:rPr sz="1100"/>
              <a:t>.</a:t>
            </a:r>
            <a:endParaRPr lang="en-US" sz="1100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100" b="1" err="1"/>
              <a:t>Compétences</a:t>
            </a:r>
            <a:r>
              <a:rPr lang="en-US" sz="1100" b="1"/>
              <a:t> </a:t>
            </a:r>
            <a:r>
              <a:rPr lang="en-US" sz="1100" b="1" err="1"/>
              <a:t>en</a:t>
            </a:r>
            <a:r>
              <a:rPr lang="en-US" sz="1100" b="1"/>
              <a:t> </a:t>
            </a:r>
            <a:r>
              <a:rPr lang="en-US" sz="1100" b="1" err="1"/>
              <a:t>géomatique</a:t>
            </a:r>
            <a:r>
              <a:rPr lang="en-US" sz="1100" b="1"/>
              <a:t> et SIG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100"/>
              <a:t>Expertise </a:t>
            </a:r>
            <a:r>
              <a:rPr sz="1100" err="1"/>
              <a:t>en</a:t>
            </a:r>
            <a:r>
              <a:rPr sz="1100"/>
              <a:t> </a:t>
            </a:r>
            <a:r>
              <a:rPr sz="1100" err="1"/>
              <a:t>géomatique</a:t>
            </a:r>
            <a:r>
              <a:rPr sz="1100"/>
              <a:t>, </a:t>
            </a:r>
            <a:r>
              <a:rPr sz="1100" err="1"/>
              <a:t>traitement</a:t>
            </a:r>
            <a:r>
              <a:rPr sz="1100"/>
              <a:t> </a:t>
            </a:r>
            <a:r>
              <a:rPr sz="1100" err="1"/>
              <a:t>d’images</a:t>
            </a:r>
            <a:r>
              <a:rPr sz="1100"/>
              <a:t> </a:t>
            </a:r>
            <a:r>
              <a:rPr sz="1100" err="1"/>
              <a:t>satellitaires</a:t>
            </a:r>
            <a:r>
              <a:rPr sz="1100"/>
              <a:t> et SIG pour </a:t>
            </a:r>
            <a:r>
              <a:rPr sz="1100" err="1"/>
              <a:t>garantir</a:t>
            </a:r>
            <a:r>
              <a:rPr sz="1100"/>
              <a:t> la </a:t>
            </a:r>
            <a:r>
              <a:rPr sz="1100" err="1"/>
              <a:t>qualité</a:t>
            </a:r>
            <a:r>
              <a:rPr sz="1100"/>
              <a:t> des </a:t>
            </a:r>
            <a:r>
              <a:rPr sz="1100" err="1"/>
              <a:t>livrables</a:t>
            </a:r>
            <a:r>
              <a:rPr sz="1100"/>
              <a:t>.</a:t>
            </a:r>
            <a:endParaRPr lang="en-US" sz="11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EC35DA-D0AD-53F4-91DA-D35E1A2446E5}"/>
              </a:ext>
            </a:extLst>
          </p:cNvPr>
          <p:cNvCxnSpPr/>
          <p:nvPr/>
        </p:nvCxnSpPr>
        <p:spPr>
          <a:xfrm>
            <a:off x="6550254" y="2471058"/>
            <a:ext cx="0" cy="27592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EC5657-F9F3-FED9-270E-DC8340ED539B}"/>
              </a:ext>
            </a:extLst>
          </p:cNvPr>
          <p:cNvCxnSpPr>
            <a:cxnSpLocks/>
          </p:cNvCxnSpPr>
          <p:nvPr/>
        </p:nvCxnSpPr>
        <p:spPr>
          <a:xfrm>
            <a:off x="6357257" y="1568028"/>
            <a:ext cx="0" cy="371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BB8004-D650-C5FF-BFF2-8C6A54FF1110}"/>
              </a:ext>
            </a:extLst>
          </p:cNvPr>
          <p:cNvCxnSpPr>
            <a:cxnSpLocks/>
          </p:cNvCxnSpPr>
          <p:nvPr/>
        </p:nvCxnSpPr>
        <p:spPr>
          <a:xfrm flipH="1">
            <a:off x="3415145" y="1939636"/>
            <a:ext cx="2942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1B5FB9-A6B4-9DE4-9973-B8E329222A2C}"/>
              </a:ext>
            </a:extLst>
          </p:cNvPr>
          <p:cNvCxnSpPr/>
          <p:nvPr/>
        </p:nvCxnSpPr>
        <p:spPr>
          <a:xfrm>
            <a:off x="6357257" y="1939636"/>
            <a:ext cx="2731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6A17B17-4DEB-3A22-0161-37447C7B4404}"/>
              </a:ext>
            </a:extLst>
          </p:cNvPr>
          <p:cNvCxnSpPr>
            <a:cxnSpLocks/>
          </p:cNvCxnSpPr>
          <p:nvPr/>
        </p:nvCxnSpPr>
        <p:spPr>
          <a:xfrm>
            <a:off x="3415144" y="1936559"/>
            <a:ext cx="0" cy="337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BC7934-3A3E-ADDC-E931-617D67B76054}"/>
              </a:ext>
            </a:extLst>
          </p:cNvPr>
          <p:cNvCxnSpPr>
            <a:cxnSpLocks/>
          </p:cNvCxnSpPr>
          <p:nvPr/>
        </p:nvCxnSpPr>
        <p:spPr>
          <a:xfrm>
            <a:off x="9088582" y="1936558"/>
            <a:ext cx="0" cy="337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vis et détails du produit de Amadeus">
            <a:extLst>
              <a:ext uri="{FF2B5EF4-FFF2-40B4-BE49-F238E27FC236}">
                <a16:creationId xmlns:a16="http://schemas.microsoft.com/office/drawing/2014/main" id="{C0598E9B-6518-2862-CBA3-B08DBAE3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48" y="1327920"/>
            <a:ext cx="740681" cy="7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103817-9175-49DD-9360-CE81A74A3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30" y="1404216"/>
            <a:ext cx="2074105" cy="5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EC721745-2F53-FE46-46EF-EC5548412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3928" y="614615"/>
            <a:ext cx="966658" cy="9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9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B76D424-1253-5313-FCE5-9E07190BC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17" y="0"/>
            <a:ext cx="12192000" cy="6858000"/>
          </a:xfrm>
          <a:prstGeom prst="rect">
            <a:avLst/>
          </a:prstGeom>
        </p:spPr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id="{3492C56B-C287-3A84-7010-5D39844F4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832" y="1336338"/>
            <a:ext cx="1548407" cy="676730"/>
          </a:xfrm>
        </p:spPr>
        <p:txBody>
          <a:bodyPr/>
          <a:lstStyle/>
          <a:p>
            <a:r>
              <a:rPr lang="fr-FR" sz="3600" dirty="0">
                <a:solidFill>
                  <a:srgbClr val="E0B55F"/>
                </a:solidFill>
                <a:latin typeface="Aptos Black" panose="020B0004020202020204" pitchFamily="34" charset="0"/>
              </a:rPr>
              <a:t>Plan</a:t>
            </a:r>
          </a:p>
        </p:txBody>
      </p:sp>
      <p:pic>
        <p:nvPicPr>
          <p:cNvPr id="2" name="Image 1" descr="Une image contenant Police, Graphique, texte, graphisme&#10;&#10;Le contenu généré par l’IA peut être incorrect.">
            <a:extLst>
              <a:ext uri="{FF2B5EF4-FFF2-40B4-BE49-F238E27FC236}">
                <a16:creationId xmlns:a16="http://schemas.microsoft.com/office/drawing/2014/main" id="{A7D2F37B-5CE0-EF47-A5EB-0F094F6B4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03" y="571546"/>
            <a:ext cx="810354" cy="764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8D96FF-EE7F-CA90-D04A-AA9DFECDFA5A}"/>
              </a:ext>
            </a:extLst>
          </p:cNvPr>
          <p:cNvSpPr/>
          <p:nvPr/>
        </p:nvSpPr>
        <p:spPr>
          <a:xfrm>
            <a:off x="502929" y="2255471"/>
            <a:ext cx="3276600" cy="685800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solidFill>
                  <a:schemeClr val="bg1"/>
                </a:solidFill>
              </a:rPr>
              <a:t>Thématique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963F1E-0EBD-FD45-077C-5D1498A0F5CE}"/>
              </a:ext>
            </a:extLst>
          </p:cNvPr>
          <p:cNvSpPr/>
          <p:nvPr/>
        </p:nvSpPr>
        <p:spPr>
          <a:xfrm>
            <a:off x="502929" y="3573830"/>
            <a:ext cx="3276600" cy="685800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solidFill>
                  <a:schemeClr val="bg1"/>
                </a:solidFill>
              </a:rPr>
              <a:t>Complexité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91E85D-53E1-2540-22DF-1E1FFF4FC75D}"/>
              </a:ext>
            </a:extLst>
          </p:cNvPr>
          <p:cNvSpPr/>
          <p:nvPr/>
        </p:nvSpPr>
        <p:spPr>
          <a:xfrm>
            <a:off x="502929" y="4754807"/>
            <a:ext cx="3276600" cy="685800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solidFill>
                  <a:schemeClr val="bg1"/>
                </a:solidFill>
              </a:rPr>
              <a:t>Contexte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47B8DC-BCE7-7F75-2525-8B6F260A1259}"/>
              </a:ext>
            </a:extLst>
          </p:cNvPr>
          <p:cNvSpPr/>
          <p:nvPr/>
        </p:nvSpPr>
        <p:spPr>
          <a:xfrm>
            <a:off x="4019123" y="1891282"/>
            <a:ext cx="3533773" cy="1414178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-342900">
              <a:lnSpc>
                <a:spcPts val="5472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Stratégie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de tests</a:t>
            </a:r>
          </a:p>
          <a:p>
            <a:pPr marL="800100" lvl="2" indent="-342900">
              <a:lnSpc>
                <a:spcPts val="5472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Plan de tests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BA9C80-02BE-33D4-E803-9BE123CC0C65}"/>
              </a:ext>
            </a:extLst>
          </p:cNvPr>
          <p:cNvSpPr/>
          <p:nvPr/>
        </p:nvSpPr>
        <p:spPr>
          <a:xfrm>
            <a:off x="5066748" y="4165926"/>
            <a:ext cx="1438523" cy="685800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solidFill>
                  <a:schemeClr val="bg1"/>
                </a:solidFill>
              </a:rPr>
              <a:t>MOINS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4A041A-FD7A-5961-CA96-70DBD3882D35}"/>
              </a:ext>
            </a:extLst>
          </p:cNvPr>
          <p:cNvSpPr/>
          <p:nvPr/>
        </p:nvSpPr>
        <p:spPr>
          <a:xfrm>
            <a:off x="8635292" y="4165926"/>
            <a:ext cx="1590995" cy="685800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18306C8-9FCE-1323-89F5-52B5BC7847D0}"/>
              </a:ext>
            </a:extLst>
          </p:cNvPr>
          <p:cNvSpPr/>
          <p:nvPr/>
        </p:nvSpPr>
        <p:spPr>
          <a:xfrm rot="16200000">
            <a:off x="7411067" y="3967726"/>
            <a:ext cx="318428" cy="1082200"/>
          </a:xfrm>
          <a:prstGeom prst="downArrow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3F4B834-C878-F538-DB22-F6666E6DB9D2}"/>
              </a:ext>
            </a:extLst>
          </p:cNvPr>
          <p:cNvSpPr/>
          <p:nvPr/>
        </p:nvSpPr>
        <p:spPr>
          <a:xfrm>
            <a:off x="7792491" y="1851181"/>
            <a:ext cx="3276599" cy="1414178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ctr">
              <a:lnSpc>
                <a:spcPts val="5472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Tests techniques</a:t>
            </a:r>
          </a:p>
          <a:p>
            <a:pPr marL="342900" lvl="1" indent="-342900" algn="ctr">
              <a:lnSpc>
                <a:spcPts val="5472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Tests </a:t>
            </a:r>
            <a:r>
              <a:rPr lang="fr-FR" sz="2000" dirty="0">
                <a:solidFill>
                  <a:schemeClr val="bg1"/>
                </a:solidFill>
                <a:latin typeface="+mj-lt"/>
              </a:rPr>
              <a:t>fonctionnels</a:t>
            </a:r>
          </a:p>
        </p:txBody>
      </p:sp>
    </p:spTree>
    <p:extLst>
      <p:ext uri="{BB962C8B-B14F-4D97-AF65-F5344CB8AC3E}">
        <p14:creationId xmlns:p14="http://schemas.microsoft.com/office/powerpoint/2010/main" val="62327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>
          <a:extLst>
            <a:ext uri="{FF2B5EF4-FFF2-40B4-BE49-F238E27FC236}">
              <a16:creationId xmlns:a16="http://schemas.microsoft.com/office/drawing/2014/main" id="{E292821F-E40C-2785-918A-6176E3E07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6">
            <a:extLst>
              <a:ext uri="{FF2B5EF4-FFF2-40B4-BE49-F238E27FC236}">
                <a16:creationId xmlns:a16="http://schemas.microsoft.com/office/drawing/2014/main" id="{E3524465-1AD5-ECAF-0371-EA04D3C9EE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1140467" y="385200"/>
            <a:ext cx="6888800" cy="5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fr-FR" sz="2400" dirty="0"/>
              <a:t>Méthodologie et outils utilisés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0C48CF-A0CF-0F40-6163-CCDD8EC2E7E2}"/>
              </a:ext>
            </a:extLst>
          </p:cNvPr>
          <p:cNvSpPr txBox="1"/>
          <p:nvPr/>
        </p:nvSpPr>
        <p:spPr>
          <a:xfrm rot="16200000">
            <a:off x="-2641776" y="3525044"/>
            <a:ext cx="573902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F3F3F3"/>
                </a:solidFill>
                <a:latin typeface="Aptos ExtraBold" panose="020B0004020202020204" pitchFamily="34" charset="0"/>
              </a:rPr>
              <a:t>Présentation générale</a:t>
            </a:r>
            <a:endParaRPr lang="fr-FR">
              <a:solidFill>
                <a:srgbClr val="F3F3F3"/>
              </a:solidFill>
              <a:latin typeface="Aptos" panose="020B0004020202020204" pitchFamily="34" charset="0"/>
            </a:endParaRPr>
          </a:p>
        </p:txBody>
      </p:sp>
      <p:pic>
        <p:nvPicPr>
          <p:cNvPr id="10" name="Picture 2" descr="Copilot : accélérez le lancement de l'IA avec le kit de lancement Foliateam">
            <a:extLst>
              <a:ext uri="{FF2B5EF4-FFF2-40B4-BE49-F238E27FC236}">
                <a16:creationId xmlns:a16="http://schemas.microsoft.com/office/drawing/2014/main" id="{50F1C32A-6272-3B7A-A613-58008BEC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37" y="928034"/>
            <a:ext cx="2307460" cy="6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tiliser le mode Agent - Visual Studio (Windows) | Microsoft Learn">
            <a:extLst>
              <a:ext uri="{FF2B5EF4-FFF2-40B4-BE49-F238E27FC236}">
                <a16:creationId xmlns:a16="http://schemas.microsoft.com/office/drawing/2014/main" id="{D4E64B52-3C35-56F6-9CB9-1216C3F8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57" y="1817229"/>
            <a:ext cx="3214110" cy="31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41A052-B2CF-EC5D-E1B7-46AB3A32A0FF}"/>
              </a:ext>
            </a:extLst>
          </p:cNvPr>
          <p:cNvSpPr txBox="1"/>
          <p:nvPr/>
        </p:nvSpPr>
        <p:spPr>
          <a:xfrm>
            <a:off x="687070" y="5846216"/>
            <a:ext cx="594360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0000"/>
                </a:solidFill>
                <a:effectLst/>
                <a:latin typeface="+mj-lt"/>
              </a:rPr>
              <a:t>Fonctionnalité interactive améliorée</a:t>
            </a:r>
          </a:p>
          <a:p>
            <a:pPr marL="347472" indent="-347472" algn="l" rtl="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0000"/>
                </a:solidFill>
                <a:effectLst/>
                <a:latin typeface="+mj-lt"/>
              </a:rPr>
              <a:t>Analyse approfondie des dépendances entre les fichiers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0000"/>
                </a:solidFill>
                <a:effectLst/>
                <a:latin typeface="+mj-lt"/>
              </a:rPr>
              <a:t>Ciblage précis et </a:t>
            </a:r>
            <a:r>
              <a:rPr lang="fr-FR" sz="1800" dirty="0">
                <a:latin typeface="Aptos Display (Headings)"/>
              </a:rPr>
              <a:t>optimisé</a:t>
            </a:r>
            <a:r>
              <a:rPr lang="fr-FR" sz="1800" dirty="0">
                <a:solidFill>
                  <a:srgbClr val="000000"/>
                </a:solidFill>
                <a:effectLst/>
                <a:latin typeface="+mj-lt"/>
              </a:rPr>
              <a:t> des fichiers analysés</a:t>
            </a:r>
            <a:endParaRPr lang="en-IE" sz="1800" dirty="0">
              <a:latin typeface="+mj-lt"/>
            </a:endParaRPr>
          </a:p>
        </p:txBody>
      </p:sp>
      <p:pic>
        <p:nvPicPr>
          <p:cNvPr id="16" name="Picture 4" descr="Robot Framework – Gilbert MOÏSIO">
            <a:extLst>
              <a:ext uri="{FF2B5EF4-FFF2-40B4-BE49-F238E27FC236}">
                <a16:creationId xmlns:a16="http://schemas.microsoft.com/office/drawing/2014/main" id="{F3A8710B-FAA1-DDB8-2E10-DD0604053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17687" r="1311" b="20021"/>
          <a:stretch>
            <a:fillRect/>
          </a:stretch>
        </p:blipFill>
        <p:spPr bwMode="auto">
          <a:xfrm>
            <a:off x="8255023" y="845361"/>
            <a:ext cx="2206499" cy="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4CAD94-8CE7-8ADE-DDF7-89C7750F0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303" y="1817229"/>
            <a:ext cx="2925940" cy="37857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50A650-6F37-862E-274B-23A950129FF2}"/>
              </a:ext>
            </a:extLst>
          </p:cNvPr>
          <p:cNvSpPr txBox="1"/>
          <p:nvPr/>
        </p:nvSpPr>
        <p:spPr>
          <a:xfrm>
            <a:off x="6900177" y="5846216"/>
            <a:ext cx="516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064" indent="-512064"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rgbClr val="000000"/>
                </a:solidFill>
                <a:effectLst/>
                <a:latin typeface="+mj-lt"/>
              </a:rPr>
              <a:t>Standard de </a:t>
            </a:r>
            <a:r>
              <a:rPr lang="en-IE" sz="1800" dirty="0">
                <a:latin typeface="Aptos Display (Headings)"/>
              </a:rPr>
              <a:t>Industrie</a:t>
            </a:r>
            <a:r>
              <a:rPr lang="en-IE" sz="1800" dirty="0">
                <a:solidFill>
                  <a:srgbClr val="000000"/>
                </a:solidFill>
                <a:effectLst/>
                <a:latin typeface="+mj-lt"/>
              </a:rPr>
              <a:t> (Leader avec Cucumber)</a:t>
            </a:r>
          </a:p>
          <a:p>
            <a:pPr marL="512064" indent="-512064" algn="l" rtl="0">
              <a:buFont typeface="Wingdings" panose="05000000000000000000" pitchFamily="2" charset="2"/>
              <a:buChar char="Ø"/>
            </a:pPr>
            <a:r>
              <a:rPr lang="en-IE" sz="1800" dirty="0" err="1">
                <a:solidFill>
                  <a:srgbClr val="000000"/>
                </a:solidFill>
                <a:effectLst/>
                <a:latin typeface="+mj-lt"/>
              </a:rPr>
              <a:t>Langage</a:t>
            </a:r>
            <a:r>
              <a:rPr lang="en-IE" sz="1800" dirty="0">
                <a:solidFill>
                  <a:srgbClr val="000000"/>
                </a:solidFill>
                <a:effectLst/>
                <a:latin typeface="+mj-lt"/>
              </a:rPr>
              <a:t> naturel (</a:t>
            </a:r>
            <a:r>
              <a:rPr lang="en-IE" sz="1800" dirty="0" err="1">
                <a:solidFill>
                  <a:srgbClr val="000000"/>
                </a:solidFill>
                <a:effectLst/>
                <a:latin typeface="+mj-lt"/>
              </a:rPr>
              <a:t>lisible</a:t>
            </a:r>
            <a:r>
              <a:rPr lang="en-IE" sz="1800" dirty="0">
                <a:solidFill>
                  <a:srgbClr val="000000"/>
                </a:solidFill>
                <a:effectLst/>
                <a:latin typeface="+mj-lt"/>
              </a:rPr>
              <a:t> par les BA &amp; PM)</a:t>
            </a:r>
          </a:p>
          <a:p>
            <a:pPr marL="512064" indent="-512064" algn="l" rtl="0">
              <a:buFont typeface="Wingdings" panose="05000000000000000000" pitchFamily="2" charset="2"/>
              <a:buChar char="Ø"/>
            </a:pPr>
            <a:r>
              <a:rPr lang="en-IE" sz="1800" dirty="0" err="1">
                <a:solidFill>
                  <a:srgbClr val="000000"/>
                </a:solidFill>
                <a:effectLst/>
                <a:latin typeface="+mj-lt"/>
              </a:rPr>
              <a:t>Syntaxe</a:t>
            </a:r>
            <a:r>
              <a:rPr lang="en-IE" sz="1800" dirty="0">
                <a:solidFill>
                  <a:srgbClr val="000000"/>
                </a:solidFill>
                <a:effectLst/>
                <a:latin typeface="+mj-lt"/>
              </a:rPr>
              <a:t> Gherkin / BDD</a:t>
            </a:r>
            <a:endParaRPr lang="fr-F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103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>
          <a:extLst>
            <a:ext uri="{FF2B5EF4-FFF2-40B4-BE49-F238E27FC236}">
              <a16:creationId xmlns:a16="http://schemas.microsoft.com/office/drawing/2014/main" id="{3E7833FE-96AB-23B3-6D99-0824311F1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:a16="http://schemas.microsoft.com/office/drawing/2014/main" id="{E5992F86-234F-9B7E-7BC1-954E637DB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200" dirty="0"/>
              <a:t>Stratégie de test / Test plan</a:t>
            </a:r>
          </a:p>
        </p:txBody>
      </p:sp>
      <p:cxnSp>
        <p:nvCxnSpPr>
          <p:cNvPr id="4" name="Connector 4">
            <a:extLst>
              <a:ext uri="{FF2B5EF4-FFF2-40B4-BE49-F238E27FC236}">
                <a16:creationId xmlns:a16="http://schemas.microsoft.com/office/drawing/2014/main" id="{13DE5B8C-8E75-D96F-0CB0-43B975E51355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241798" y="3851462"/>
            <a:ext cx="297662" cy="0"/>
          </a:xfrm>
          <a:prstGeom prst="line">
            <a:avLst/>
          </a:prstGeom>
          <a:ln>
            <a:solidFill>
              <a:srgbClr val="E0B5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950B0B-C654-3C53-345C-EDB99D5F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91" y="2217664"/>
            <a:ext cx="3549072" cy="45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26D8E-D625-8664-C44C-38BC78AC680E}"/>
              </a:ext>
            </a:extLst>
          </p:cNvPr>
          <p:cNvSpPr/>
          <p:nvPr/>
        </p:nvSpPr>
        <p:spPr>
          <a:xfrm>
            <a:off x="7863747" y="431442"/>
            <a:ext cx="4328253" cy="1728775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>
                <a:solidFill>
                  <a:schemeClr val="bg1"/>
                </a:solidFill>
              </a:rPr>
              <a:t>Gestion des tarifs de groupe pour les compagnies aériennes :</a:t>
            </a:r>
          </a:p>
          <a:p>
            <a:pPr>
              <a:lnSpc>
                <a:spcPct val="150000"/>
              </a:lnSpc>
            </a:pPr>
            <a:r>
              <a:rPr lang="fr-FR" sz="800" dirty="0">
                <a:solidFill>
                  <a:schemeClr val="bg1"/>
                </a:solidFill>
              </a:rPr>
              <a:t>Permet de créer et de gérer des tarifs spéciaux pour des groupes voyageant ensemble (entreprises, groupes scolaires, équipes sportives etc.).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bg1"/>
                </a:solidFill>
              </a:rPr>
              <a:t> Inclut des règles de tarification flexibles basées sur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bg1"/>
                </a:solidFill>
              </a:rPr>
              <a:t>La taille du groupe (par exemple, 10+ personnes).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bg1"/>
                </a:solidFill>
              </a:rPr>
              <a:t>Permet une gestion dynamique des réductions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800" dirty="0">
                <a:solidFill>
                  <a:schemeClr val="bg1"/>
                </a:solidFill>
              </a:rPr>
              <a:t>  Intégration avec des outils CRM pour assurer un suivi des groupes récurrents.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485C91-E7BB-2AE1-E0BD-957FAF133B99}"/>
              </a:ext>
            </a:extLst>
          </p:cNvPr>
          <p:cNvSpPr/>
          <p:nvPr/>
        </p:nvSpPr>
        <p:spPr>
          <a:xfrm>
            <a:off x="2289688" y="2736532"/>
            <a:ext cx="629048" cy="3143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IA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5961AD-1F54-56FC-215C-463C3461C985}"/>
              </a:ext>
            </a:extLst>
          </p:cNvPr>
          <p:cNvSpPr/>
          <p:nvPr/>
        </p:nvSpPr>
        <p:spPr>
          <a:xfrm>
            <a:off x="596390" y="3060934"/>
            <a:ext cx="3645408" cy="1581056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L’IA génère un squelette de test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Établit la liste des fonctionnalités à couvrir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Propose des cas de test basiques, organisés de façon linéaire</a:t>
            </a:r>
            <a:endParaRPr lang="en-IE" sz="1600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F7876C-A204-A95F-C0A1-3DC0BE7E6755}"/>
              </a:ext>
            </a:extLst>
          </p:cNvPr>
          <p:cNvSpPr/>
          <p:nvPr/>
        </p:nvSpPr>
        <p:spPr>
          <a:xfrm>
            <a:off x="4539460" y="2954894"/>
            <a:ext cx="3782028" cy="1793135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algn="ctr">
              <a:defRPr sz="1400">
                <a:solidFill>
                  <a:srgbClr val="646464"/>
                </a:solidFill>
              </a:defRPr>
            </a:pPr>
            <a:r>
              <a:rPr lang="fr-FR" sz="1600" dirty="0">
                <a:solidFill>
                  <a:srgbClr val="FFFEFF"/>
                </a:solidFill>
              </a:rPr>
              <a:t>Ajout de la stratégie de test</a:t>
            </a:r>
            <a:endParaRPr lang="en-IE" sz="1600" dirty="0">
              <a:solidFill>
                <a:srgbClr val="FFFE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Priorisation basée sur les risques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Prise en compte du contexte métier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600" dirty="0" err="1"/>
              <a:t>Intégration</a:t>
            </a:r>
            <a:r>
              <a:rPr lang="en-IE" sz="1600" dirty="0"/>
              <a:t> des </a:t>
            </a:r>
            <a:r>
              <a:rPr lang="en-IE" sz="1600" dirty="0" err="1"/>
              <a:t>contraintes</a:t>
            </a:r>
            <a:r>
              <a:rPr lang="en-IE" sz="1600" dirty="0"/>
              <a:t> </a:t>
            </a:r>
            <a:r>
              <a:rPr lang="en-IE" sz="1600" dirty="0" err="1"/>
              <a:t>projet</a:t>
            </a:r>
            <a:endParaRPr lang="en-I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600" dirty="0"/>
              <a:t>Gestion des </a:t>
            </a:r>
            <a:r>
              <a:rPr lang="en-IE" sz="1600" dirty="0" err="1"/>
              <a:t>dépendances</a:t>
            </a:r>
            <a:endParaRPr lang="en-IE" sz="1600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879CF-1192-6E73-64DD-43C9C15787F1}"/>
              </a:ext>
            </a:extLst>
          </p:cNvPr>
          <p:cNvSpPr txBox="1"/>
          <p:nvPr/>
        </p:nvSpPr>
        <p:spPr>
          <a:xfrm>
            <a:off x="949874" y="972665"/>
            <a:ext cx="283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800" dirty="0">
                <a:latin typeface="+mj-lt"/>
              </a:rPr>
              <a:t>Spéciations détaillées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800" dirty="0">
                <a:latin typeface="+mj-lt"/>
              </a:rPr>
              <a:t>User stories  </a:t>
            </a:r>
            <a:endParaRPr lang="fr-FR" sz="180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B03784-14BE-E208-8304-3EE7DF31EDAE}"/>
              </a:ext>
            </a:extLst>
          </p:cNvPr>
          <p:cNvSpPr/>
          <p:nvPr/>
        </p:nvSpPr>
        <p:spPr>
          <a:xfrm>
            <a:off x="6132145" y="2640581"/>
            <a:ext cx="629048" cy="3143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QA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5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>
          <a:extLst>
            <a:ext uri="{FF2B5EF4-FFF2-40B4-BE49-F238E27FC236}">
              <a16:creationId xmlns:a16="http://schemas.microsoft.com/office/drawing/2014/main" id="{B14CDBD8-C45C-6230-E34B-8DC9DA880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:a16="http://schemas.microsoft.com/office/drawing/2014/main" id="{88FAF15D-ECB2-F7FD-3A14-E1F829222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200" dirty="0"/>
              <a:t>Cas de tests simples</a:t>
            </a:r>
          </a:p>
        </p:txBody>
      </p:sp>
      <p:pic>
        <p:nvPicPr>
          <p:cNvPr id="2051" name="Picture 3" descr="A screenshot of a computer">
            <a:extLst>
              <a:ext uri="{FF2B5EF4-FFF2-40B4-BE49-F238E27FC236}">
                <a16:creationId xmlns:a16="http://schemas.microsoft.com/office/drawing/2014/main" id="{DAFFD196-2A5F-494B-9929-8D61EF1C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58" y="976797"/>
            <a:ext cx="5996255" cy="3493933"/>
          </a:xfrm>
          <a:prstGeom prst="rect">
            <a:avLst/>
          </a:prstGeom>
          <a:noFill/>
          <a:ln w="19050">
            <a:solidFill>
              <a:srgbClr val="005B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835E58D-7075-50BB-135A-D98C1843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11" y="976797"/>
            <a:ext cx="4002226" cy="3493934"/>
          </a:xfrm>
          <a:prstGeom prst="rect">
            <a:avLst/>
          </a:prstGeom>
          <a:noFill/>
          <a:ln w="19050">
            <a:solidFill>
              <a:srgbClr val="005B6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cône Vectorielle Cible. Cible Avec Icône De Flèche. Logo De ...">
            <a:extLst>
              <a:ext uri="{FF2B5EF4-FFF2-40B4-BE49-F238E27FC236}">
                <a16:creationId xmlns:a16="http://schemas.microsoft.com/office/drawing/2014/main" id="{8BB13076-6B2C-DEDC-FC02-BF7BD887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75" y="4804812"/>
            <a:ext cx="996726" cy="9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1CF531-D3CD-A72B-7A1C-62BEE6C2F91C}"/>
              </a:ext>
            </a:extLst>
          </p:cNvPr>
          <p:cNvSpPr/>
          <p:nvPr/>
        </p:nvSpPr>
        <p:spPr>
          <a:xfrm>
            <a:off x="4526382" y="4941771"/>
            <a:ext cx="2998128" cy="7228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Diminution d'environ 20 % du temps initialement alloué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90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C39E6614-13B8-0E5F-E8BA-FB78453E8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cf20d2704_0_4">
            <a:extLst>
              <a:ext uri="{FF2B5EF4-FFF2-40B4-BE49-F238E27FC236}">
                <a16:creationId xmlns:a16="http://schemas.microsoft.com/office/drawing/2014/main" id="{B4CA3972-1375-DCC9-4DDA-E88CF4A3D3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1140467" y="385775"/>
            <a:ext cx="10103638" cy="50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Simplification des données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268603-9E74-3E09-B408-3B5A4B98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A5D76EBD-3B5C-B287-8359-F90017B86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40" y="1295173"/>
            <a:ext cx="4430634" cy="1372781"/>
          </a:xfrm>
          <a:prstGeom prst="rect">
            <a:avLst/>
          </a:prstGeom>
        </p:spPr>
      </p:pic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2B807AFA-ECF1-348A-82DD-7E2124120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181" y="2078236"/>
            <a:ext cx="5214262" cy="34067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2F88D1-03A5-EFB0-9488-8548C8AD75E6}"/>
              </a:ext>
            </a:extLst>
          </p:cNvPr>
          <p:cNvSpPr/>
          <p:nvPr/>
        </p:nvSpPr>
        <p:spPr>
          <a:xfrm>
            <a:off x="5569490" y="1648238"/>
            <a:ext cx="2061110" cy="429998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Identification des offres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7C47D6-1221-ACA3-B0D6-6766D650F0E7}"/>
              </a:ext>
            </a:extLst>
          </p:cNvPr>
          <p:cNvSpPr/>
          <p:nvPr/>
        </p:nvSpPr>
        <p:spPr>
          <a:xfrm>
            <a:off x="8991887" y="3797500"/>
            <a:ext cx="1812004" cy="378028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err="1">
                <a:solidFill>
                  <a:schemeClr val="bg1"/>
                </a:solidFill>
              </a:rPr>
              <a:t>Dataset</a:t>
            </a:r>
            <a:r>
              <a:rPr lang="fr-FR" sz="1400" dirty="0">
                <a:solidFill>
                  <a:schemeClr val="bg1"/>
                </a:solidFill>
              </a:rPr>
              <a:t> nettoyé</a:t>
            </a:r>
          </a:p>
        </p:txBody>
      </p:sp>
      <p:pic>
        <p:nvPicPr>
          <p:cNvPr id="10" name="Picture 9" descr="A screenshot of a computer program">
            <a:extLst>
              <a:ext uri="{FF2B5EF4-FFF2-40B4-BE49-F238E27FC236}">
                <a16:creationId xmlns:a16="http://schemas.microsoft.com/office/drawing/2014/main" id="{2F56D483-52DE-5E55-4D60-E3115E523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097" y="4175528"/>
            <a:ext cx="5197290" cy="268247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9804C2-6DAB-2414-369A-76923B5D4C2D}"/>
              </a:ext>
            </a:extLst>
          </p:cNvPr>
          <p:cNvSpPr/>
          <p:nvPr/>
        </p:nvSpPr>
        <p:spPr>
          <a:xfrm>
            <a:off x="2293862" y="872425"/>
            <a:ext cx="982319" cy="415498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Prompt</a:t>
            </a:r>
          </a:p>
        </p:txBody>
      </p:sp>
      <p:pic>
        <p:nvPicPr>
          <p:cNvPr id="3" name="Picture 6" descr="Icône Vectorielle Cible. Cible Avec Icône De Flèche. Logo De ...">
            <a:extLst>
              <a:ext uri="{FF2B5EF4-FFF2-40B4-BE49-F238E27FC236}">
                <a16:creationId xmlns:a16="http://schemas.microsoft.com/office/drawing/2014/main" id="{6236E4A1-E7DE-F700-4224-DE48DAC5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75" y="5672321"/>
            <a:ext cx="996726" cy="9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9980B5-16C4-8DEE-291B-C1CCE593F2C8}"/>
              </a:ext>
            </a:extLst>
          </p:cNvPr>
          <p:cNvSpPr/>
          <p:nvPr/>
        </p:nvSpPr>
        <p:spPr>
          <a:xfrm>
            <a:off x="2354682" y="5809280"/>
            <a:ext cx="3284118" cy="7228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Diminution d'environ 70-80 % du temps initialement alloué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10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55FEAD64-A5B2-20C3-652F-EFB03DBB7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cf20d2704_0_4">
            <a:extLst>
              <a:ext uri="{FF2B5EF4-FFF2-40B4-BE49-F238E27FC236}">
                <a16:creationId xmlns:a16="http://schemas.microsoft.com/office/drawing/2014/main" id="{490C32AD-8C7C-A288-F3A4-E23F34C93D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1140467" y="385775"/>
            <a:ext cx="10103638" cy="50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Cas de tests complexes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17D898-5012-526F-F8BF-D949C04E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F6AA6C-7BDE-0576-3F2B-7B0DEA1C1B32}"/>
              </a:ext>
            </a:extLst>
          </p:cNvPr>
          <p:cNvGrpSpPr/>
          <p:nvPr/>
        </p:nvGrpSpPr>
        <p:grpSpPr>
          <a:xfrm>
            <a:off x="4648200" y="1511395"/>
            <a:ext cx="7415996" cy="3965604"/>
            <a:chOff x="4648200" y="1511395"/>
            <a:chExt cx="7415996" cy="39656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C502F6-2721-93C3-D575-5E9AA75E37BF}"/>
                </a:ext>
              </a:extLst>
            </p:cNvPr>
            <p:cNvGrpSpPr/>
            <p:nvPr/>
          </p:nvGrpSpPr>
          <p:grpSpPr>
            <a:xfrm>
              <a:off x="4648200" y="1511395"/>
              <a:ext cx="7415996" cy="3965604"/>
              <a:chOff x="4460984" y="2387024"/>
              <a:chExt cx="7169112" cy="3850673"/>
            </a:xfrm>
          </p:grpSpPr>
          <p:sp>
            <p:nvSpPr>
              <p:cNvPr id="5" name="Rounded Rectangle 104">
                <a:extLst>
                  <a:ext uri="{FF2B5EF4-FFF2-40B4-BE49-F238E27FC236}">
                    <a16:creationId xmlns:a16="http://schemas.microsoft.com/office/drawing/2014/main" id="{FC5EBA98-0BB9-69C7-022B-4FD97232B174}"/>
                  </a:ext>
                </a:extLst>
              </p:cNvPr>
              <p:cNvSpPr/>
              <p:nvPr/>
            </p:nvSpPr>
            <p:spPr>
              <a:xfrm>
                <a:off x="4460984" y="2387024"/>
                <a:ext cx="7169112" cy="3850673"/>
              </a:xfrm>
              <a:prstGeom prst="roundRect">
                <a:avLst>
                  <a:gd name="adj" fmla="val 491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00835"/>
                </a:solidFill>
                <a:prstDash val="dash"/>
                <a:miter lim="800000"/>
              </a:ln>
              <a:effectLst>
                <a:softEdge rad="0"/>
              </a:effectLst>
            </p:spPr>
            <p:txBody>
              <a:bodyPr lIns="36000" tIns="0" rIns="0" bIns="0" rtlCol="0" anchor="t" anchorCtr="0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Thin" panose="02000506040000020004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4A41F6-70CE-21F3-132D-0C98525CD8D8}"/>
                  </a:ext>
                </a:extLst>
              </p:cNvPr>
              <p:cNvSpPr/>
              <p:nvPr/>
            </p:nvSpPr>
            <p:spPr>
              <a:xfrm>
                <a:off x="4918184" y="2801252"/>
                <a:ext cx="5029094" cy="304341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78000"/>
                </a:schemeClr>
              </a:solidFill>
              <a:ln w="38100">
                <a:solidFill>
                  <a:srgbClr val="FFD7D7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E05E65-C71C-3C23-BAF2-8679FA851456}"/>
                  </a:ext>
                </a:extLst>
              </p:cNvPr>
              <p:cNvSpPr/>
              <p:nvPr/>
            </p:nvSpPr>
            <p:spPr>
              <a:xfrm>
                <a:off x="7216943" y="3859419"/>
                <a:ext cx="955302" cy="824037"/>
              </a:xfrm>
              <a:prstGeom prst="rect">
                <a:avLst/>
              </a:prstGeom>
              <a:solidFill>
                <a:schemeClr val="tx2">
                  <a:lumMod val="50000"/>
                  <a:alpha val="78000"/>
                </a:schemeClr>
              </a:solidFill>
              <a:ln w="12700">
                <a:solidFill>
                  <a:srgbClr val="FFD7D7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AA0136-0F42-AF25-A669-CD4FD81EF018}"/>
                  </a:ext>
                </a:extLst>
              </p:cNvPr>
              <p:cNvSpPr/>
              <p:nvPr/>
            </p:nvSpPr>
            <p:spPr>
              <a:xfrm>
                <a:off x="7185060" y="2664360"/>
                <a:ext cx="1307833" cy="833765"/>
              </a:xfrm>
              <a:prstGeom prst="rect">
                <a:avLst/>
              </a:prstGeom>
              <a:solidFill>
                <a:schemeClr val="tx2">
                  <a:lumMod val="50000"/>
                  <a:alpha val="78000"/>
                </a:schemeClr>
              </a:solidFill>
              <a:ln w="12700">
                <a:solidFill>
                  <a:srgbClr val="FFD7D7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madeus Neue"/>
                    <a:ea typeface="+mn-ea"/>
                    <a:cs typeface="+mn-cs"/>
                  </a:rPr>
                  <a:t>       Cluster</a:t>
                </a:r>
                <a:endPara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87FCE3-C1A3-9E2D-DA7A-A833409A046F}"/>
                  </a:ext>
                </a:extLst>
              </p:cNvPr>
              <p:cNvSpPr/>
              <p:nvPr/>
            </p:nvSpPr>
            <p:spPr>
              <a:xfrm>
                <a:off x="8414241" y="2915854"/>
                <a:ext cx="2107617" cy="1753500"/>
              </a:xfrm>
              <a:prstGeom prst="rect">
                <a:avLst/>
              </a:prstGeom>
              <a:solidFill>
                <a:schemeClr val="tx2">
                  <a:lumMod val="50000"/>
                  <a:alpha val="78000"/>
                </a:schemeClr>
              </a:solidFill>
              <a:ln w="12700">
                <a:solidFill>
                  <a:srgbClr val="FFD7D7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endParaRPr>
              </a:p>
            </p:txBody>
          </p:sp>
          <p:cxnSp>
            <p:nvCxnSpPr>
              <p:cNvPr id="10" name="Connector: Elbow 94">
                <a:extLst>
                  <a:ext uri="{FF2B5EF4-FFF2-40B4-BE49-F238E27FC236}">
                    <a16:creationId xmlns:a16="http://schemas.microsoft.com/office/drawing/2014/main" id="{8321B4C3-15B2-3F02-668D-E1B097083C42}"/>
                  </a:ext>
                </a:extLst>
              </p:cNvPr>
              <p:cNvCxnSpPr>
                <a:cxnSpLocks/>
                <a:endCxn id="13" idx="3"/>
              </p:cNvCxnSpPr>
              <p:nvPr/>
            </p:nvCxnSpPr>
            <p:spPr>
              <a:xfrm flipH="1">
                <a:off x="9799650" y="3761948"/>
                <a:ext cx="1037656" cy="50545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" name="Flowchart: Direct Access Storage 262">
                <a:extLst>
                  <a:ext uri="{FF2B5EF4-FFF2-40B4-BE49-F238E27FC236}">
                    <a16:creationId xmlns:a16="http://schemas.microsoft.com/office/drawing/2014/main" id="{AC1B0611-FF90-D388-2547-D0AB84040291}"/>
                  </a:ext>
                </a:extLst>
              </p:cNvPr>
              <p:cNvSpPr/>
              <p:nvPr/>
            </p:nvSpPr>
            <p:spPr>
              <a:xfrm>
                <a:off x="7449705" y="2958838"/>
                <a:ext cx="560589" cy="247377"/>
              </a:xfrm>
              <a:prstGeom prst="flowChartMagneticDrum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73496AE-2F88-99AF-06B6-181848EBDCD7}"/>
                  </a:ext>
                </a:extLst>
              </p:cNvPr>
              <p:cNvSpPr/>
              <p:nvPr/>
            </p:nvSpPr>
            <p:spPr>
              <a:xfrm>
                <a:off x="7279458" y="4132551"/>
                <a:ext cx="876741" cy="363493"/>
              </a:xfrm>
              <a:prstGeom prst="roundRect">
                <a:avLst/>
              </a:prstGeom>
              <a:solidFill>
                <a:srgbClr val="FFD7D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kumimoji="0" lang="fr-FR" sz="9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adeus Neue"/>
                    <a:ea typeface="+mn-ea"/>
                    <a:cs typeface="+mn-cs"/>
                  </a:rPr>
                  <a:t>Connectivité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7E0545F-BD16-97D0-6EAF-99AE16D511E0}"/>
                  </a:ext>
                </a:extLst>
              </p:cNvPr>
              <p:cNvSpPr/>
              <p:nvPr/>
            </p:nvSpPr>
            <p:spPr>
              <a:xfrm>
                <a:off x="8746825" y="4045316"/>
                <a:ext cx="1052826" cy="444162"/>
              </a:xfrm>
              <a:prstGeom prst="roundRect">
                <a:avLst/>
              </a:prstGeo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adeus Neue"/>
                    <a:ea typeface="+mn-ea"/>
                    <a:cs typeface="+mn-cs"/>
                  </a:rPr>
                  <a:t>Composant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adeus Neue"/>
                    <a:ea typeface="+mn-ea"/>
                    <a:cs typeface="+mn-cs"/>
                  </a:rPr>
                  <a:t> 3</a:t>
                </a:r>
                <a:endParaRPr kumimoji="0" lang="en-I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9F6A494-3C91-9DDA-C0F8-A88A72B11D74}"/>
                  </a:ext>
                </a:extLst>
              </p:cNvPr>
              <p:cNvSpPr/>
              <p:nvPr/>
            </p:nvSpPr>
            <p:spPr>
              <a:xfrm>
                <a:off x="8904884" y="2889575"/>
                <a:ext cx="1076991" cy="444162"/>
              </a:xfrm>
              <a:prstGeom prst="roundRect">
                <a:avLst/>
              </a:prstGeo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adeus Neue"/>
                    <a:ea typeface="+mn-ea"/>
                    <a:cs typeface="+mn-cs"/>
                  </a:rPr>
                  <a:t>Composant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adeus Neue"/>
                    <a:ea typeface="+mn-ea"/>
                    <a:cs typeface="+mn-cs"/>
                  </a:rPr>
                  <a:t> 2</a:t>
                </a:r>
                <a:endParaRPr kumimoji="0" lang="en-I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A32CCF-835B-70B0-FD86-4BC545A2CBE1}"/>
                  </a:ext>
                </a:extLst>
              </p:cNvPr>
              <p:cNvSpPr/>
              <p:nvPr/>
            </p:nvSpPr>
            <p:spPr>
              <a:xfrm>
                <a:off x="5122284" y="2918948"/>
                <a:ext cx="1580397" cy="1764508"/>
              </a:xfrm>
              <a:prstGeom prst="rect">
                <a:avLst/>
              </a:prstGeom>
              <a:solidFill>
                <a:schemeClr val="tx2">
                  <a:lumMod val="50000"/>
                  <a:alpha val="78000"/>
                </a:schemeClr>
              </a:solidFill>
              <a:ln w="12700">
                <a:solidFill>
                  <a:srgbClr val="FFD7D7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C8C5557-6F51-A797-1780-EAC2213B6853}"/>
                  </a:ext>
                </a:extLst>
              </p:cNvPr>
              <p:cNvSpPr/>
              <p:nvPr/>
            </p:nvSpPr>
            <p:spPr>
              <a:xfrm>
                <a:off x="5352186" y="4950024"/>
                <a:ext cx="1218004" cy="302403"/>
              </a:xfrm>
              <a:prstGeom prst="rect">
                <a:avLst/>
              </a:prstGeom>
              <a:solidFill>
                <a:schemeClr val="tx2">
                  <a:lumMod val="50000"/>
                  <a:alpha val="78000"/>
                </a:schemeClr>
              </a:solidFill>
              <a:ln w="12700">
                <a:solidFill>
                  <a:srgbClr val="FFD7D7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madeus Neue"/>
                    <a:ea typeface="+mn-ea"/>
                    <a:cs typeface="+mn-cs"/>
                  </a:rPr>
                  <a:t>Monitoring</a:t>
                </a:r>
                <a:endPara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635AF10-DEAF-7CD3-EA53-7698F408D36C}"/>
                  </a:ext>
                </a:extLst>
              </p:cNvPr>
              <p:cNvSpPr/>
              <p:nvPr/>
            </p:nvSpPr>
            <p:spPr>
              <a:xfrm>
                <a:off x="5414423" y="3360145"/>
                <a:ext cx="1093531" cy="511613"/>
              </a:xfrm>
              <a:prstGeom prst="roundRect">
                <a:avLst/>
              </a:prstGeo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adeus Neue"/>
                    <a:ea typeface="+mn-ea"/>
                    <a:cs typeface="+mn-cs"/>
                  </a:rPr>
                  <a:t>Composant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adeus Neue"/>
                    <a:ea typeface="+mn-ea"/>
                    <a:cs typeface="+mn-cs"/>
                  </a:rPr>
                  <a:t> 1</a:t>
                </a:r>
                <a:endParaRPr kumimoji="0" lang="en-I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endParaRPr>
              </a:p>
            </p:txBody>
          </p:sp>
          <p:cxnSp>
            <p:nvCxnSpPr>
              <p:cNvPr id="19" name="Connector: Elbow 94">
                <a:extLst>
                  <a:ext uri="{FF2B5EF4-FFF2-40B4-BE49-F238E27FC236}">
                    <a16:creationId xmlns:a16="http://schemas.microsoft.com/office/drawing/2014/main" id="{BBA034F3-7E88-D8E6-F2B4-4B8B100873BC}"/>
                  </a:ext>
                </a:extLst>
              </p:cNvPr>
              <p:cNvCxnSpPr>
                <a:cxnSpLocks/>
                <a:endCxn id="14" idx="3"/>
              </p:cNvCxnSpPr>
              <p:nvPr/>
            </p:nvCxnSpPr>
            <p:spPr>
              <a:xfrm flipH="1" flipV="1">
                <a:off x="9981875" y="3111657"/>
                <a:ext cx="855431" cy="273612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" name="Connector: Elbow 94">
                <a:extLst>
                  <a:ext uri="{FF2B5EF4-FFF2-40B4-BE49-F238E27FC236}">
                    <a16:creationId xmlns:a16="http://schemas.microsoft.com/office/drawing/2014/main" id="{8F3D112A-8968-2F6E-3855-70E785635B4F}"/>
                  </a:ext>
                </a:extLst>
              </p:cNvPr>
              <p:cNvCxnSpPr>
                <a:cxnSpLocks/>
                <a:stCxn id="18" idx="1"/>
              </p:cNvCxnSpPr>
              <p:nvPr/>
            </p:nvCxnSpPr>
            <p:spPr>
              <a:xfrm flipH="1">
                <a:off x="5122284" y="3615952"/>
                <a:ext cx="292140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or: Elbow 94">
                <a:extLst>
                  <a:ext uri="{FF2B5EF4-FFF2-40B4-BE49-F238E27FC236}">
                    <a16:creationId xmlns:a16="http://schemas.microsoft.com/office/drawing/2014/main" id="{A7F6D424-C28C-7BAB-0D77-4911A18926DE}"/>
                  </a:ext>
                </a:extLst>
              </p:cNvPr>
              <p:cNvCxnSpPr>
                <a:cxnSpLocks/>
                <a:endCxn id="12" idx="3"/>
              </p:cNvCxnSpPr>
              <p:nvPr/>
            </p:nvCxnSpPr>
            <p:spPr>
              <a:xfrm flipH="1">
                <a:off x="8156198" y="4292193"/>
                <a:ext cx="579441" cy="22104"/>
              </a:xfrm>
              <a:prstGeom prst="straightConnector1">
                <a:avLst/>
              </a:prstGeom>
              <a:ln w="28575">
                <a:solidFill>
                  <a:srgbClr val="FCE649"/>
                </a:solidFill>
                <a:headEnd type="triangl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or: Elbow 94">
                <a:extLst>
                  <a:ext uri="{FF2B5EF4-FFF2-40B4-BE49-F238E27FC236}">
                    <a16:creationId xmlns:a16="http://schemas.microsoft.com/office/drawing/2014/main" id="{41C40806-D448-8A05-5C76-389017B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6746" y="3098651"/>
                <a:ext cx="860289" cy="1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triangl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or: Elbow 94">
                <a:extLst>
                  <a:ext uri="{FF2B5EF4-FFF2-40B4-BE49-F238E27FC236}">
                    <a16:creationId xmlns:a16="http://schemas.microsoft.com/office/drawing/2014/main" id="{90E2055F-D13B-8CD3-CE4D-EC046ED50BF2}"/>
                  </a:ext>
                </a:extLst>
              </p:cNvPr>
              <p:cNvCxnSpPr>
                <a:cxnSpLocks/>
                <a:stCxn id="12" idx="1"/>
              </p:cNvCxnSpPr>
              <p:nvPr/>
            </p:nvCxnSpPr>
            <p:spPr>
              <a:xfrm flipH="1" flipV="1">
                <a:off x="6503488" y="3630926"/>
                <a:ext cx="775970" cy="683371"/>
              </a:xfrm>
              <a:prstGeom prst="straightConnector1">
                <a:avLst/>
              </a:prstGeom>
              <a:ln w="28575">
                <a:solidFill>
                  <a:srgbClr val="FCE649"/>
                </a:solidFill>
                <a:headEnd type="triangl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: Elbow 94">
                <a:extLst>
                  <a:ext uri="{FF2B5EF4-FFF2-40B4-BE49-F238E27FC236}">
                    <a16:creationId xmlns:a16="http://schemas.microsoft.com/office/drawing/2014/main" id="{C71777EB-F74E-C911-0BFB-BF843675EC73}"/>
                  </a:ext>
                </a:extLst>
              </p:cNvPr>
              <p:cNvCxnSpPr>
                <a:cxnSpLocks/>
                <a:stCxn id="11" idx="1"/>
              </p:cNvCxnSpPr>
              <p:nvPr/>
            </p:nvCxnSpPr>
            <p:spPr>
              <a:xfrm flipH="1">
                <a:off x="6513218" y="3082526"/>
                <a:ext cx="936487" cy="517134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triangl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or: Elbow 94">
                <a:extLst>
                  <a:ext uri="{FF2B5EF4-FFF2-40B4-BE49-F238E27FC236}">
                    <a16:creationId xmlns:a16="http://schemas.microsoft.com/office/drawing/2014/main" id="{B87028F1-06A8-EB2A-2FE2-67D05FA4FD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3332" y="3871759"/>
                <a:ext cx="0" cy="1078265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FD02C74-C648-B7E3-F0EB-03BB766731F4}"/>
                </a:ext>
              </a:extLst>
            </p:cNvPr>
            <p:cNvSpPr/>
            <p:nvPr/>
          </p:nvSpPr>
          <p:spPr>
            <a:xfrm>
              <a:off x="11263038" y="2513869"/>
              <a:ext cx="637691" cy="413487"/>
            </a:xfrm>
            <a:prstGeom prst="roundRect">
              <a:avLst/>
            </a:prstGeom>
            <a:solidFill>
              <a:srgbClr val="E0B55F"/>
            </a:solidFill>
            <a:ln>
              <a:solidFill>
                <a:srgbClr val="005B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fr-FR" sz="20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madeus Neue"/>
                  <a:ea typeface="+mn-ea"/>
                  <a:cs typeface="+mn-cs"/>
                </a:rPr>
                <a:t>DB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826AA84-1498-9D08-734A-A5A7F2D20278}"/>
              </a:ext>
            </a:extLst>
          </p:cNvPr>
          <p:cNvSpPr/>
          <p:nvPr/>
        </p:nvSpPr>
        <p:spPr>
          <a:xfrm>
            <a:off x="668576" y="1686000"/>
            <a:ext cx="3884320" cy="1354444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600" dirty="0" err="1"/>
              <a:t>Complexité</a:t>
            </a:r>
            <a:r>
              <a:rPr lang="en-IE" sz="1600" dirty="0"/>
              <a:t> technique accrue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Interdépendance entre les composants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600" dirty="0"/>
              <a:t>Utilisation de mots-</a:t>
            </a:r>
            <a:r>
              <a:rPr lang="en-IE" sz="1600" dirty="0" err="1"/>
              <a:t>clés</a:t>
            </a:r>
            <a:r>
              <a:rPr lang="en-IE" sz="1600" dirty="0"/>
              <a:t> internes </a:t>
            </a:r>
            <a:endParaRPr kumimoji="0" lang="fr-FR" altLang="en-US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A33965C-F397-39AB-3582-EEE697660D37}"/>
              </a:ext>
            </a:extLst>
          </p:cNvPr>
          <p:cNvSpPr/>
          <p:nvPr/>
        </p:nvSpPr>
        <p:spPr>
          <a:xfrm>
            <a:off x="752401" y="3586174"/>
            <a:ext cx="3643829" cy="1125734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sz="1600" dirty="0" err="1"/>
              <a:t>Réponses</a:t>
            </a:r>
            <a:r>
              <a:rPr lang="en-IE" sz="1600" dirty="0"/>
              <a:t> trop </a:t>
            </a:r>
            <a:r>
              <a:rPr lang="en-IE" sz="1600" dirty="0" err="1"/>
              <a:t>générales</a:t>
            </a:r>
            <a:endParaRPr lang="en-IE" sz="16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/>
              <a:t>Solutions parfois approximatives, voire erronées</a:t>
            </a:r>
            <a:endParaRPr lang="fr-FR" sz="1600" dirty="0">
              <a:solidFill>
                <a:schemeClr val="bg1"/>
              </a:solidFill>
              <a:latin typeface="Aptos Display (Headings)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826EE80-C5FF-B45E-335A-9BD4643AA1C3}"/>
              </a:ext>
            </a:extLst>
          </p:cNvPr>
          <p:cNvSpPr/>
          <p:nvPr/>
        </p:nvSpPr>
        <p:spPr>
          <a:xfrm>
            <a:off x="2236230" y="3264241"/>
            <a:ext cx="629048" cy="3143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IA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3731E2-E782-28C3-A708-26DBC49009E9}"/>
              </a:ext>
            </a:extLst>
          </p:cNvPr>
          <p:cNvSpPr txBox="1"/>
          <p:nvPr/>
        </p:nvSpPr>
        <p:spPr>
          <a:xfrm>
            <a:off x="559597" y="5778098"/>
            <a:ext cx="4772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Wingdings" panose="05000000000000000000" pitchFamily="2" charset="2"/>
              <a:buChar char="Ø"/>
            </a:pPr>
            <a:r>
              <a:rPr lang="fr-FR" sz="1400" dirty="0"/>
              <a:t>Blocages techniques liés à l’environnement de tests</a:t>
            </a:r>
            <a:endParaRPr lang="fr-FR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55131C-26C5-70A9-F573-3F42537CDF13}"/>
              </a:ext>
            </a:extLst>
          </p:cNvPr>
          <p:cNvSpPr txBox="1"/>
          <p:nvPr/>
        </p:nvSpPr>
        <p:spPr>
          <a:xfrm>
            <a:off x="467362" y="5396242"/>
            <a:ext cx="6112328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📈 </a:t>
            </a:r>
            <a:r>
              <a:rPr lang="en-IE" b="1" dirty="0"/>
              <a:t>Impact </a:t>
            </a:r>
            <a:r>
              <a:rPr lang="en-IE" b="1" dirty="0" err="1"/>
              <a:t>mesuré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09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552B1F9C-5E1C-599D-ECFE-15BED88D1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cf20d2704_0_4">
            <a:extLst>
              <a:ext uri="{FF2B5EF4-FFF2-40B4-BE49-F238E27FC236}">
                <a16:creationId xmlns:a16="http://schemas.microsoft.com/office/drawing/2014/main" id="{6416E919-9D43-7410-40B5-4DE9655CB9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1140467" y="385775"/>
            <a:ext cx="10103638" cy="50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Cas de tests REST API : MOINS contextualisés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8134C7-1F63-FEB6-94E7-4653EB97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6404790E-A759-45AE-5ED7-E41759A9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40" y="1239178"/>
            <a:ext cx="4447800" cy="85870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066EE1-6566-9889-0AEE-9F0ADE13AF1A}"/>
              </a:ext>
            </a:extLst>
          </p:cNvPr>
          <p:cNvSpPr/>
          <p:nvPr/>
        </p:nvSpPr>
        <p:spPr>
          <a:xfrm>
            <a:off x="2273826" y="805797"/>
            <a:ext cx="982319" cy="415498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Prompt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AA87066-1E02-0023-A70C-AF93B2411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233" y="1789683"/>
            <a:ext cx="3542646" cy="2950162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F94E37-1B7C-A0CC-31B5-9323CC72F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653" y="1789683"/>
            <a:ext cx="3421407" cy="139344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5F17D2-0C2C-ED23-E48E-7A496C74C7C3}"/>
              </a:ext>
            </a:extLst>
          </p:cNvPr>
          <p:cNvSpPr/>
          <p:nvPr/>
        </p:nvSpPr>
        <p:spPr>
          <a:xfrm>
            <a:off x="5425617" y="1374185"/>
            <a:ext cx="1340766" cy="415498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Identification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6121D6-2F31-3897-A1F8-267AAD5EB904}"/>
              </a:ext>
            </a:extLst>
          </p:cNvPr>
          <p:cNvSpPr/>
          <p:nvPr/>
        </p:nvSpPr>
        <p:spPr>
          <a:xfrm>
            <a:off x="8795592" y="1374185"/>
            <a:ext cx="2140197" cy="415498"/>
          </a:xfrm>
          <a:prstGeom prst="round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rgbClr val="F3F3F3"/>
                </a:solidFill>
                <a:effectLst/>
                <a:latin typeface="Aptos" panose="020B0004020202020204" pitchFamily="34" charset="0"/>
              </a:rPr>
              <a:t>Élaboration des tests et des outils d’assistance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75CA2FF-1887-7AF8-0F02-E6108DE67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653" y="3879215"/>
            <a:ext cx="3421407" cy="1892622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C34504A2-8EFD-44CD-E5F9-E38CA55CDE33}"/>
              </a:ext>
            </a:extLst>
          </p:cNvPr>
          <p:cNvSpPr/>
          <p:nvPr/>
        </p:nvSpPr>
        <p:spPr>
          <a:xfrm>
            <a:off x="9752619" y="3275760"/>
            <a:ext cx="226142" cy="510823"/>
          </a:xfrm>
          <a:prstGeom prst="downArrow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B5209-B69B-D7A6-A08A-2DCE6F532E6A}"/>
              </a:ext>
            </a:extLst>
          </p:cNvPr>
          <p:cNvSpPr txBox="1"/>
          <p:nvPr/>
        </p:nvSpPr>
        <p:spPr>
          <a:xfrm rot="964717">
            <a:off x="949874" y="4196860"/>
            <a:ext cx="6803944" cy="1220975"/>
          </a:xfrm>
          <a:prstGeom prst="rect">
            <a:avLst/>
          </a:prstGeom>
          <a:solidFill>
            <a:srgbClr val="005B6A"/>
          </a:solidFill>
          <a:ln>
            <a:solidFill>
              <a:srgbClr val="E0B5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7472" indent="-347472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FFFEFF"/>
                </a:solidFill>
              </a:rPr>
              <a:t>Identification des champs </a:t>
            </a:r>
            <a:r>
              <a:rPr lang="en-IE" sz="1800" dirty="0" err="1">
                <a:solidFill>
                  <a:srgbClr val="FFFEFF"/>
                </a:solidFill>
              </a:rPr>
              <a:t>obligatoires</a:t>
            </a:r>
            <a:r>
              <a:rPr lang="en-IE" sz="1800" dirty="0">
                <a:solidFill>
                  <a:srgbClr val="FFFEFF"/>
                </a:solidFill>
              </a:rPr>
              <a:t> </a:t>
            </a:r>
            <a:r>
              <a:rPr lang="fr-FR" sz="1800" dirty="0">
                <a:solidFill>
                  <a:srgbClr val="FFFEFF"/>
                </a:solidFill>
                <a:latin typeface="Aptos Display" panose="020B0004020202020204" pitchFamily="34" charset="0"/>
              </a:rPr>
              <a:t>?</a:t>
            </a: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FEFF"/>
                </a:solidFill>
              </a:rPr>
              <a:t>Absence d’informations sur le modèle Open API</a:t>
            </a:r>
            <a:endParaRPr lang="fr-FR" sz="1800" dirty="0">
              <a:solidFill>
                <a:srgbClr val="FFFEFF"/>
              </a:solidFill>
              <a:effectLst/>
              <a:latin typeface="Aptos Display" panose="020B0004020202020204" pitchFamily="34" charset="0"/>
            </a:endParaRPr>
          </a:p>
          <a:p>
            <a:pPr marL="347472" indent="-347472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FEFF"/>
                </a:solidFill>
              </a:rPr>
              <a:t>Configuration REST incomplète, notamment pour le ciblage de l’URL</a:t>
            </a:r>
            <a:endParaRPr lang="fr-FR" sz="1800" dirty="0">
              <a:solidFill>
                <a:srgbClr val="FFFEFF"/>
              </a:solidFill>
              <a:effectLst/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29406-9460-C82D-9EE8-480F7B312EFD}"/>
              </a:ext>
            </a:extLst>
          </p:cNvPr>
          <p:cNvGrpSpPr/>
          <p:nvPr/>
        </p:nvGrpSpPr>
        <p:grpSpPr>
          <a:xfrm>
            <a:off x="937441" y="5679901"/>
            <a:ext cx="5158559" cy="1018633"/>
            <a:chOff x="937441" y="5679901"/>
            <a:chExt cx="5158559" cy="10186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C9C1A1-339C-56A1-934A-13BAD840A213}"/>
                </a:ext>
              </a:extLst>
            </p:cNvPr>
            <p:cNvSpPr txBox="1"/>
            <p:nvPr/>
          </p:nvSpPr>
          <p:spPr>
            <a:xfrm>
              <a:off x="937441" y="6052203"/>
              <a:ext cx="5158559" cy="646331"/>
            </a:xfrm>
            <a:prstGeom prst="rect">
              <a:avLst/>
            </a:prstGeom>
            <a:noFill/>
            <a:ln w="19050">
              <a:solidFill>
                <a:srgbClr val="E0B55F"/>
              </a:solidFill>
            </a:ln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sz="1800" dirty="0">
                  <a:solidFill>
                    <a:srgbClr val="000000"/>
                  </a:solidFill>
                  <a:effectLst/>
                  <a:latin typeface="Aptos Display" panose="020B0004020202020204" pitchFamily="34" charset="0"/>
                </a:rPr>
                <a:t>Le contexte joue un rôle essentiel pour un véritable accompagnement de l’IA !</a:t>
              </a:r>
              <a:endParaRPr lang="fr-FR" sz="1800" dirty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B0CC54-19E6-4709-1611-53F2A75A9D1C}"/>
                </a:ext>
              </a:extLst>
            </p:cNvPr>
            <p:cNvSpPr/>
            <p:nvPr/>
          </p:nvSpPr>
          <p:spPr>
            <a:xfrm>
              <a:off x="3046992" y="5679901"/>
              <a:ext cx="784779" cy="3723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</a:rPr>
                <a:t>QA</a:t>
              </a:r>
              <a:endParaRPr lang="en-I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  <p:bldP spid="6" grpId="0" animBg="1"/>
    </p:bldLst>
  </p:timing>
</p:sld>
</file>

<file path=ppt/theme/theme1.xml><?xml version="1.0" encoding="utf-8"?>
<a:theme xmlns:a="http://schemas.openxmlformats.org/drawingml/2006/main" name="Meritis Template ppt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191919"/>
    </a:dk1>
    <a:lt1>
      <a:srgbClr val="F3F3F3"/>
    </a:lt1>
    <a:dk2>
      <a:srgbClr val="D9D9D9"/>
    </a:dk2>
    <a:lt2>
      <a:srgbClr val="434343"/>
    </a:lt2>
    <a:accent1>
      <a:srgbClr val="097A80"/>
    </a:accent1>
    <a:accent2>
      <a:srgbClr val="B3B896"/>
    </a:accent2>
    <a:accent3>
      <a:srgbClr val="F1C34E"/>
    </a:accent3>
    <a:accent4>
      <a:srgbClr val="E06666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14FF07B5CCBB4699E0D8EAB32F3F5E" ma:contentTypeVersion="17" ma:contentTypeDescription="Create a new document." ma:contentTypeScope="" ma:versionID="93605bed89e93879940df7d875cfa18d">
  <xsd:schema xmlns:xsd="http://www.w3.org/2001/XMLSchema" xmlns:xs="http://www.w3.org/2001/XMLSchema" xmlns:p="http://schemas.microsoft.com/office/2006/metadata/properties" xmlns:ns2="10e93735-d27b-4a9d-a60b-64d57d9a4623" xmlns:ns3="30fa5695-38e9-42b6-8689-4f5a153ff52c" targetNamespace="http://schemas.microsoft.com/office/2006/metadata/properties" ma:root="true" ma:fieldsID="3241ed98e3d2fea9937c177eba567165" ns2:_="" ns3:_="">
    <xsd:import namespace="10e93735-d27b-4a9d-a60b-64d57d9a4623"/>
    <xsd:import namespace="30fa5695-38e9-42b6-8689-4f5a153ff5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93735-d27b-4a9d-a60b-64d57d9a46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c5744bb-eb50-436a-8e33-2a1be6aabb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a5695-38e9-42b6-8689-4f5a153ff5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1e5a377-ca5f-4093-982c-590b6e65a3ba}" ma:internalName="TaxCatchAll" ma:showField="CatchAllData" ma:web="30fa5695-38e9-42b6-8689-4f5a153ff5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fa5695-38e9-42b6-8689-4f5a153ff52c" xsi:nil="true"/>
    <lcf76f155ced4ddcb4097134ff3c332f xmlns="10e93735-d27b-4a9d-a60b-64d57d9a46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FC0FF8-421A-458E-82F4-50036C8EBA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1D651F-918B-4EE5-B570-B387EF90938D}">
  <ds:schemaRefs>
    <ds:schemaRef ds:uri="10e93735-d27b-4a9d-a60b-64d57d9a4623"/>
    <ds:schemaRef ds:uri="30fa5695-38e9-42b6-8689-4f5a153ff5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32E2FA-3B20-457B-8EE3-CF7EABF4220B}">
  <ds:schemaRefs>
    <ds:schemaRef ds:uri="http://purl.org/dc/terms/"/>
    <ds:schemaRef ds:uri="30fa5695-38e9-42b6-8689-4f5a153ff52c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0e93735-d27b-4a9d-a60b-64d57d9a462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962</Words>
  <Application>Microsoft Office PowerPoint</Application>
  <PresentationFormat>Grand écran</PresentationFormat>
  <Paragraphs>192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32" baseType="lpstr">
      <vt:lpstr>Aptos Black</vt:lpstr>
      <vt:lpstr>Aptos Display (Headings)</vt:lpstr>
      <vt:lpstr>Amadeus Thin</vt:lpstr>
      <vt:lpstr>Wingdings</vt:lpstr>
      <vt:lpstr>Assistant ExtraBold</vt:lpstr>
      <vt:lpstr>Assistant</vt:lpstr>
      <vt:lpstr>Aptos</vt:lpstr>
      <vt:lpstr>Nunito Sans ExtraBold</vt:lpstr>
      <vt:lpstr>Assistant Medium</vt:lpstr>
      <vt:lpstr>Aptos Display</vt:lpstr>
      <vt:lpstr>Courier New</vt:lpstr>
      <vt:lpstr>Arial</vt:lpstr>
      <vt:lpstr>Calibri</vt:lpstr>
      <vt:lpstr>Amadeus Neue</vt:lpstr>
      <vt:lpstr>Pontano Sans</vt:lpstr>
      <vt:lpstr>Aptos ExtraBold</vt:lpstr>
      <vt:lpstr>Meritis Template ppt</vt:lpstr>
      <vt:lpstr>Remplacer ou transformer ? L’IA face à la QA</vt:lpstr>
      <vt:lpstr>Mon Parcours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CONCACTEZ NOUS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Sarah BOUBAKER</dc:creator>
  <cp:lastModifiedBy>TELECOM VALLEY</cp:lastModifiedBy>
  <cp:revision>3</cp:revision>
  <dcterms:modified xsi:type="dcterms:W3CDTF">2025-11-28T15:41:31Z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0x010100D614FF07B5CCBB4699E0D8EAB32F3F5E</vt:lpwstr>
  </property>
  <property fmtid="{D5CDD505-2E9C-101B-9397-08002B2CF9AE}" pid="3" name="MediaServiceImageTags">
    <vt:lpwstr/>
  </property>
  <property fmtid="{D5CDD505-2E9C-101B-9397-08002B2CF9AE}" pid="4" name="MSIP_Label_d2db9220-a04a-4f06-aab9-80cbe5287fb3_Enabled">
    <vt:lpwstr>true</vt:lpwstr>
  </property>
  <property fmtid="{D5CDD505-2E9C-101B-9397-08002B2CF9AE}" pid="5" name="MSIP_Label_d2db9220-a04a-4f06-aab9-80cbe5287fb3_SetDate">
    <vt:lpwstr>2025-11-20T14:54:45Z</vt:lpwstr>
  </property>
  <property fmtid="{D5CDD505-2E9C-101B-9397-08002B2CF9AE}" pid="6" name="MSIP_Label_d2db9220-a04a-4f06-aab9-80cbe5287fb3_Method">
    <vt:lpwstr>Standard</vt:lpwstr>
  </property>
  <property fmtid="{D5CDD505-2E9C-101B-9397-08002B2CF9AE}" pid="7" name="MSIP_Label_d2db9220-a04a-4f06-aab9-80cbe5287fb3_Name">
    <vt:lpwstr>d2db9220-a04a-4f06-aab9-80cbe5287fb3</vt:lpwstr>
  </property>
  <property fmtid="{D5CDD505-2E9C-101B-9397-08002B2CF9AE}" pid="8" name="MSIP_Label_d2db9220-a04a-4f06-aab9-80cbe5287fb3_SiteId">
    <vt:lpwstr>b3f4f7c2-72ce-4192-aba4-d6c7719b5766</vt:lpwstr>
  </property>
  <property fmtid="{D5CDD505-2E9C-101B-9397-08002B2CF9AE}" pid="9" name="MSIP_Label_d2db9220-a04a-4f06-aab9-80cbe5287fb3_ActionId">
    <vt:lpwstr>5c705c9d-b804-4b0a-b7e7-256cd4f1e05c</vt:lpwstr>
  </property>
  <property fmtid="{D5CDD505-2E9C-101B-9397-08002B2CF9AE}" pid="10" name="MSIP_Label_d2db9220-a04a-4f06-aab9-80cbe5287fb3_ContentBits">
    <vt:lpwstr>1</vt:lpwstr>
  </property>
  <property fmtid="{D5CDD505-2E9C-101B-9397-08002B2CF9AE}" pid="11" name="MSIP_Label_d2db9220-a04a-4f06-aab9-80cbe5287fb3_Tag">
    <vt:lpwstr>10, 3, 0, 1</vt:lpwstr>
  </property>
  <property fmtid="{D5CDD505-2E9C-101B-9397-08002B2CF9AE}" pid="12" name="ClassificationContentMarkingHeaderLocations">
    <vt:lpwstr>Meritis Template ppt:3</vt:lpwstr>
  </property>
  <property fmtid="{D5CDD505-2E9C-101B-9397-08002B2CF9AE}" pid="13" name="ClassificationContentMarkingHeaderText">
    <vt:lpwstr>CONFIDENTIAL</vt:lpwstr>
  </property>
</Properties>
</file>