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1370" r:id="rId3"/>
    <p:sldId id="1372" r:id="rId4"/>
    <p:sldId id="1384" r:id="rId5"/>
    <p:sldId id="1391" r:id="rId6"/>
    <p:sldId id="1392" r:id="rId7"/>
    <p:sldId id="1389" r:id="rId8"/>
    <p:sldId id="1393" r:id="rId9"/>
    <p:sldId id="1390" r:id="rId10"/>
    <p:sldId id="1394" r:id="rId11"/>
    <p:sldId id="1388" r:id="rId12"/>
    <p:sldId id="1385" r:id="rId13"/>
    <p:sldId id="1386" r:id="rId14"/>
    <p:sldId id="713" r:id="rId15"/>
  </p:sldIdLst>
  <p:sldSz cx="9144000" cy="6858000" type="screen4x3"/>
  <p:notesSz cx="10234613" cy="70993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6">
          <p15:clr>
            <a:srgbClr val="A4A3A4"/>
          </p15:clr>
        </p15:guide>
        <p15:guide id="2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243C"/>
    <a:srgbClr val="FDEADA"/>
    <a:srgbClr val="FCD5B5"/>
    <a:srgbClr val="000000"/>
    <a:srgbClr val="FBFB57"/>
    <a:srgbClr val="EF3E42"/>
    <a:srgbClr val="F2C41A"/>
    <a:srgbClr val="F8FE0E"/>
    <a:srgbClr val="06F812"/>
    <a:srgbClr val="BAB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96532" autoAdjust="0"/>
  </p:normalViewPr>
  <p:slideViewPr>
    <p:cSldViewPr>
      <p:cViewPr varScale="1">
        <p:scale>
          <a:sx n="65" d="100"/>
          <a:sy n="65" d="100"/>
        </p:scale>
        <p:origin x="117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530" y="-78"/>
      </p:cViewPr>
      <p:guideLst>
        <p:guide orient="horz" pos="2236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0" y="6744335"/>
            <a:ext cx="79954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 algn="l"/>
            <a:fld id="{BA30BE1D-3895-4244-9436-89EA72818FFB}" type="slidenum">
              <a:rPr lang="fr-FR" sz="1100" smtClean="0">
                <a:latin typeface="Verdana" pitchFamily="34" charset="0"/>
              </a:rPr>
              <a:pPr algn="l"/>
              <a:t>‹N°›</a:t>
            </a:fld>
            <a:endParaRPr lang="fr-FR" sz="1100" dirty="0">
              <a:latin typeface="Verdana" pitchFamily="34" charset="0"/>
            </a:endParaRPr>
          </a:p>
        </p:txBody>
      </p:sp>
      <p:pic>
        <p:nvPicPr>
          <p:cNvPr id="6" name="Image 5" descr="3CARRES_CO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9561596" y="6443118"/>
            <a:ext cx="283489" cy="856387"/>
          </a:xfrm>
          <a:prstGeom prst="rect">
            <a:avLst/>
          </a:prstGeom>
        </p:spPr>
      </p:pic>
      <p:pic>
        <p:nvPicPr>
          <p:cNvPr id="7" name="Image 6" descr="3C_LOGO_SEUL_COU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917" y="139752"/>
            <a:ext cx="1519175" cy="412485"/>
          </a:xfrm>
          <a:prstGeom prst="rect">
            <a:avLst/>
          </a:prstGeom>
        </p:spPr>
      </p:pic>
      <p:cxnSp>
        <p:nvCxnSpPr>
          <p:cNvPr id="9" name="Connecteur droit 8"/>
          <p:cNvCxnSpPr/>
          <p:nvPr/>
        </p:nvCxnSpPr>
        <p:spPr>
          <a:xfrm>
            <a:off x="173383" y="589944"/>
            <a:ext cx="9674975" cy="16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243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4F43E13-111D-4248-A7BA-34511D601660}" type="datetimeFigureOut">
              <a:rPr lang="fr-FR" smtClean="0"/>
              <a:pPr/>
              <a:t>24/06/2026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1813"/>
            <a:ext cx="3551237" cy="2662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1023462" y="3372168"/>
            <a:ext cx="8187690" cy="3194685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797246" y="6743103"/>
            <a:ext cx="4434999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3C5D703-869C-4499-9BC2-377F461E315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389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5D703-869C-4499-9BC2-377F461E3151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2719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https://publicdomainvectors.org/en/free-clipart/Chewing-cow-vector-clip-art/24605.html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5D703-869C-4499-9BC2-377F461E3151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33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5D703-869C-4499-9BC2-377F461E3151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25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533894" y="76470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just">
              <a:spcBef>
                <a:spcPts val="0"/>
              </a:spcBef>
              <a:spcAft>
                <a:spcPts val="600"/>
              </a:spcAft>
              <a:buClr>
                <a:srgbClr val="E9243C"/>
              </a:buClr>
              <a:buSzPct val="100000"/>
              <a:buFont typeface="Arial" panose="020B0604020202020204" pitchFamily="34" charset="0"/>
              <a:buChar char="►"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defRPr>
            </a:lvl1pPr>
            <a:lvl2pPr marL="742950" indent="-285750" algn="just">
              <a:spcBef>
                <a:spcPts val="0"/>
              </a:spcBef>
              <a:spcAft>
                <a:spcPts val="600"/>
              </a:spcAft>
              <a:buClr>
                <a:srgbClr val="E9243C"/>
              </a:buClr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defRPr>
            </a:lvl2pPr>
            <a:lvl3pPr algn="just">
              <a:spcBef>
                <a:spcPts val="0"/>
              </a:spcBef>
              <a:spcAft>
                <a:spcPts val="600"/>
              </a:spcAft>
              <a:buClr>
                <a:srgbClr val="E9243C"/>
              </a:buClr>
              <a:buFont typeface="Wingdings" pitchFamily="2" charset="2"/>
              <a:buChar char="ü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CEE4F70-BD8F-43B2-ABA3-EAA0736CD50F}"/>
              </a:ext>
            </a:extLst>
          </p:cNvPr>
          <p:cNvSpPr txBox="1"/>
          <p:nvPr userDrawn="1"/>
        </p:nvSpPr>
        <p:spPr>
          <a:xfrm>
            <a:off x="2786050" y="6497116"/>
            <a:ext cx="5386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kern="1200" baseline="0" noProof="0" dirty="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rPr>
              <a:t>Accélérer sans courir plus vite – Azur Tech Summer</a:t>
            </a:r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9E0D4368-D0AD-3F28-CF79-DA9153A604B2}"/>
              </a:ext>
            </a:extLst>
          </p:cNvPr>
          <p:cNvSpPr txBox="1">
            <a:spLocks/>
          </p:cNvSpPr>
          <p:nvPr userDrawn="1"/>
        </p:nvSpPr>
        <p:spPr>
          <a:xfrm>
            <a:off x="8442026" y="6524785"/>
            <a:ext cx="642936" cy="20159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fr-FR" sz="800" smtClean="0">
                <a:solidFill>
                  <a:schemeClr val="dk1"/>
                </a:solidFill>
                <a:latin typeface="Montserrat" pitchFamily="2" charset="0"/>
                <a:ea typeface="Verdana"/>
                <a:cs typeface="Calibri" panose="020F0502020204030204" pitchFamily="34" charset="0"/>
                <a:sym typeface="Verdana"/>
              </a:rPr>
              <a:pPr algn="ctr">
                <a:buClr>
                  <a:schemeClr val="dk1"/>
                </a:buClr>
                <a:buSzPct val="25000"/>
                <a:buFont typeface="Verdana"/>
                <a:buNone/>
              </a:pPr>
              <a:t>‹N°›</a:t>
            </a:fld>
            <a:endParaRPr lang="fr-FR" sz="800" dirty="0">
              <a:solidFill>
                <a:schemeClr val="dk1"/>
              </a:solidFill>
              <a:latin typeface="Montserrat" pitchFamily="2" charset="0"/>
              <a:ea typeface="Verdana"/>
              <a:cs typeface="Calibri" panose="020F0502020204030204" pitchFamily="34" charset="0"/>
              <a:sym typeface="Verdana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3A84DD-3731-A6F2-F3E6-899A2D800E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37008"/>
            <a:ext cx="576064" cy="3600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33894" y="764704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just">
              <a:spcBef>
                <a:spcPts val="0"/>
              </a:spcBef>
              <a:spcAft>
                <a:spcPts val="600"/>
              </a:spcAft>
              <a:buClr>
                <a:srgbClr val="E9243C"/>
              </a:buClr>
              <a:buSzPct val="100000"/>
              <a:buFont typeface="Arial" panose="020B0604020202020204" pitchFamily="34" charset="0"/>
              <a:buChar char="►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defRPr>
            </a:lvl1pPr>
            <a:lvl2pPr marL="742950" indent="-285750" algn="just">
              <a:spcBef>
                <a:spcPts val="0"/>
              </a:spcBef>
              <a:spcAft>
                <a:spcPts val="600"/>
              </a:spcAft>
              <a:buClr>
                <a:srgbClr val="E9243C"/>
              </a:buClr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defRPr>
            </a:lvl2pPr>
            <a:lvl3pPr algn="just">
              <a:spcBef>
                <a:spcPts val="0"/>
              </a:spcBef>
              <a:spcAft>
                <a:spcPts val="600"/>
              </a:spcAft>
              <a:buClr>
                <a:srgbClr val="E9243C"/>
              </a:buClr>
              <a:buFont typeface="Wingdings" pitchFamily="2" charset="2"/>
              <a:buChar char="ü"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defRPr>
            </a:lvl3pPr>
            <a:lvl4pPr>
              <a:defRPr>
                <a:latin typeface="Verdana" pitchFamily="34" charset="0"/>
              </a:defRPr>
            </a:lvl4pPr>
            <a:lvl5pPr>
              <a:defRPr>
                <a:latin typeface="Verdana" pitchFamily="34" charset="0"/>
              </a:defRPr>
            </a:lvl5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B9A13A-25E0-4E95-EC8C-FC28F5B0F145}"/>
              </a:ext>
            </a:extLst>
          </p:cNvPr>
          <p:cNvSpPr txBox="1"/>
          <p:nvPr userDrawn="1"/>
        </p:nvSpPr>
        <p:spPr>
          <a:xfrm>
            <a:off x="2786050" y="6497116"/>
            <a:ext cx="5386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kern="1200" baseline="0" noProof="0" dirty="0">
                <a:solidFill>
                  <a:schemeClr val="tx1"/>
                </a:solidFill>
                <a:latin typeface="Montserrat" pitchFamily="2" charset="0"/>
                <a:ea typeface="+mn-ea"/>
                <a:cs typeface="+mn-cs"/>
              </a:rPr>
              <a:t>Accélérer sans courir plus vite – Azur Tech Summer</a:t>
            </a: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E9B6CE68-0278-3DA4-E6CE-CF4D354317B0}"/>
              </a:ext>
            </a:extLst>
          </p:cNvPr>
          <p:cNvSpPr txBox="1">
            <a:spLocks/>
          </p:cNvSpPr>
          <p:nvPr userDrawn="1"/>
        </p:nvSpPr>
        <p:spPr>
          <a:xfrm>
            <a:off x="8442026" y="6524785"/>
            <a:ext cx="642936" cy="201596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dk1"/>
              </a:buClr>
              <a:buSzPct val="25000"/>
              <a:buFont typeface="Verdana"/>
              <a:buNone/>
            </a:pPr>
            <a:fld id="{00000000-1234-1234-1234-123412341234}" type="slidenum">
              <a:rPr lang="fr-FR" sz="800" smtClean="0">
                <a:solidFill>
                  <a:schemeClr val="dk1"/>
                </a:solidFill>
                <a:latin typeface="Montserrat" pitchFamily="2" charset="0"/>
                <a:ea typeface="Verdana"/>
                <a:cs typeface="Calibri" panose="020F0502020204030204" pitchFamily="34" charset="0"/>
                <a:sym typeface="Verdana"/>
              </a:rPr>
              <a:pPr algn="ctr">
                <a:buClr>
                  <a:schemeClr val="dk1"/>
                </a:buClr>
                <a:buSzPct val="25000"/>
                <a:buFont typeface="Verdana"/>
                <a:buNone/>
              </a:pPr>
              <a:t>‹N°›</a:t>
            </a:fld>
            <a:endParaRPr lang="fr-FR" sz="800" dirty="0">
              <a:solidFill>
                <a:schemeClr val="dk1"/>
              </a:solidFill>
              <a:latin typeface="Montserrat" pitchFamily="2" charset="0"/>
              <a:ea typeface="Verdana"/>
              <a:cs typeface="Calibri" panose="020F0502020204030204" pitchFamily="34" charset="0"/>
              <a:sym typeface="Verdana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53751A8-C757-4AC7-F5F2-426C6A40BF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37008"/>
            <a:ext cx="576064" cy="3600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eb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nos-routines.carrd.co/" TargetMode="External"/><Relationship Id="rId3" Type="http://schemas.openxmlformats.org/officeDocument/2006/relationships/hyperlink" Target="http://www.linkedin.com/in/DamienBonhomme3Conseils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://www.3conseils.com/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://www.linkedin.com/in/damienbonhomme3conseils" TargetMode="External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6357958"/>
            <a:ext cx="7621960" cy="5000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858148" y="6429396"/>
            <a:ext cx="1285852" cy="428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6FAC0A2C-B4A1-4747-B597-592465D8C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543395"/>
            <a:ext cx="8136904" cy="2502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lvl="0">
              <a:lnSpc>
                <a:spcPct val="150000"/>
              </a:lnSpc>
              <a:spcAft>
                <a:spcPts val="600"/>
              </a:spcAft>
              <a:buClr>
                <a:srgbClr val="595959"/>
              </a:buClr>
              <a:buSzPct val="25000"/>
            </a:pPr>
            <a:r>
              <a:rPr lang="fr-FR" sz="3600" b="1" dirty="0">
                <a:solidFill>
                  <a:srgbClr val="595959"/>
                </a:solidFill>
                <a:latin typeface="Montserrat" pitchFamily="2" charset="0"/>
                <a:ea typeface="Verdana"/>
                <a:cs typeface="Verdana"/>
                <a:sym typeface="Verdana"/>
              </a:rPr>
              <a:t>Accélérer sans courir plus vite</a:t>
            </a:r>
            <a:endParaRPr lang="fr-FR" sz="3600" i="1" dirty="0">
              <a:solidFill>
                <a:srgbClr val="595959"/>
              </a:solidFill>
              <a:latin typeface="Montserrat" pitchFamily="2" charset="0"/>
              <a:ea typeface="Verdana"/>
              <a:cs typeface="Verdana"/>
              <a:sym typeface="Verdana"/>
            </a:endParaRPr>
          </a:p>
          <a:p>
            <a:pPr lvl="0">
              <a:lnSpc>
                <a:spcPct val="150000"/>
              </a:lnSpc>
              <a:spcAft>
                <a:spcPts val="600"/>
              </a:spcAft>
              <a:buClr>
                <a:srgbClr val="595959"/>
              </a:buClr>
              <a:buSzPct val="25000"/>
            </a:pPr>
            <a:endParaRPr lang="fr-FR" sz="2400" b="1" i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Times New Roman" pitchFamily="18" charset="0"/>
              <a:cs typeface="Arial" pitchFamily="34" charset="0"/>
            </a:endParaRPr>
          </a:p>
          <a:p>
            <a:pPr marL="1341438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Times New Roman" pitchFamily="18" charset="0"/>
                <a:cs typeface="Arial" pitchFamily="34" charset="0"/>
              </a:rPr>
              <a:t>Atelier ludique pour éviter d’automatiser les mauvais processus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627B5F0-F38F-CA37-15A0-ACE3DFD78B9D}"/>
              </a:ext>
            </a:extLst>
          </p:cNvPr>
          <p:cNvSpPr txBox="1"/>
          <p:nvPr/>
        </p:nvSpPr>
        <p:spPr>
          <a:xfrm>
            <a:off x="223074" y="6023029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</a:rPr>
              <a:t>30 Rue Roussy</a:t>
            </a:r>
          </a:p>
          <a:p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</a:rPr>
              <a:t>69004 LYON</a:t>
            </a:r>
          </a:p>
          <a:p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</a:rPr>
              <a:t>Tél. 06 25 06 08 57</a:t>
            </a:r>
          </a:p>
          <a:p>
            <a:r>
              <a:rPr lang="fr-F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</a:rPr>
              <a:t>E-mail : contact@3conseils.com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4CBD94-6FF4-3E37-5460-8DD846DD7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3" y="68978"/>
            <a:ext cx="2300160" cy="14375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82B932-BC1D-6566-C4EF-7DE1B940895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26" y="5809909"/>
            <a:ext cx="910715" cy="2531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78789D-9174-4DEC-0B59-9E378A81F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7078" y="6418378"/>
            <a:ext cx="414340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fr-FR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Calibri" panose="020F0502020204030204" pitchFamily="34" charset="0"/>
              </a:rPr>
              <a:t>02 Juillet 2026</a:t>
            </a:r>
          </a:p>
        </p:txBody>
      </p:sp>
      <p:pic>
        <p:nvPicPr>
          <p:cNvPr id="1026" name="Picture 2" descr="2 Juillet 2026 - Azur Tech Summer - Telecom Valley">
            <a:extLst>
              <a:ext uri="{FF2B5EF4-FFF2-40B4-BE49-F238E27FC236}">
                <a16:creationId xmlns:a16="http://schemas.microsoft.com/office/drawing/2014/main" id="{BA5C7A57-4671-5B76-5433-DCDDF6810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078" y="218870"/>
            <a:ext cx="4038600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97CE-E4F9-2863-7C9E-7490E6113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45A55EBC-293E-C717-67CB-C87497AE0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94" y="76470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fr-FR" sz="2800" b="1" dirty="0">
                <a:solidFill>
                  <a:srgbClr val="E9243C"/>
                </a:solidFill>
              </a:rPr>
              <a:t>Faisons un exercice</a:t>
            </a:r>
            <a:endParaRPr lang="fr-FR" sz="2400" i="1" dirty="0">
              <a:solidFill>
                <a:srgbClr val="E9243C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D99FE88-68FC-B2E0-1DDE-A7E21DF14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970187"/>
            <a:ext cx="5079365" cy="507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51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8">
            <a:extLst>
              <a:ext uri="{FF2B5EF4-FFF2-40B4-BE49-F238E27FC236}">
                <a16:creationId xmlns:a16="http://schemas.microsoft.com/office/drawing/2014/main" id="{121C5B61-7F16-44E9-4F88-67812DC4297B}"/>
              </a:ext>
            </a:extLst>
          </p:cNvPr>
          <p:cNvSpPr/>
          <p:nvPr/>
        </p:nvSpPr>
        <p:spPr>
          <a:xfrm>
            <a:off x="755576" y="620688"/>
            <a:ext cx="2278459" cy="1246790"/>
          </a:xfrm>
          <a:prstGeom prst="wedgeRoundRectCallout">
            <a:avLst>
              <a:gd name="adj1" fmla="val 27238"/>
              <a:gd name="adj2" fmla="val 7098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92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Verdana" panose="020B0604030504040204" pitchFamily="34" charset="0"/>
                <a:cs typeface="Calibri" panose="020F0502020204030204" pitchFamily="34" charset="0"/>
              </a:rPr>
              <a:t>3 équipes…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latin typeface="Montserrat" pitchFamily="2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à coins arrondis 28">
            <a:extLst>
              <a:ext uri="{FF2B5EF4-FFF2-40B4-BE49-F238E27FC236}">
                <a16:creationId xmlns:a16="http://schemas.microsoft.com/office/drawing/2014/main" id="{6C8D9EE8-C87C-4C69-8BC5-C0948CB88800}"/>
              </a:ext>
            </a:extLst>
          </p:cNvPr>
          <p:cNvSpPr/>
          <p:nvPr/>
        </p:nvSpPr>
        <p:spPr>
          <a:xfrm>
            <a:off x="5796136" y="4725144"/>
            <a:ext cx="2563389" cy="1246790"/>
          </a:xfrm>
          <a:prstGeom prst="wedgeRoundRectCallout">
            <a:avLst>
              <a:gd name="adj1" fmla="val -34351"/>
              <a:gd name="adj2" fmla="val -7860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92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itchFamily="2" charset="0"/>
                <a:ea typeface="Verdana" panose="020B0604030504040204" pitchFamily="34" charset="0"/>
                <a:cs typeface="Calibri" panose="020F0502020204030204" pitchFamily="34" charset="0"/>
              </a:rPr>
              <a:t>… pour dessiner des vaches très spécifiques</a:t>
            </a:r>
            <a:endParaRPr lang="fr-FR" sz="2000" b="1" dirty="0">
              <a:solidFill>
                <a:schemeClr val="accent6">
                  <a:lumMod val="75000"/>
                </a:schemeClr>
              </a:solidFill>
              <a:latin typeface="Montserrat" pitchFamily="2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00E55AA0-A71C-A095-79EE-EC83563AE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6025" y="1905000"/>
            <a:ext cx="41719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7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3F7A5-9DD1-B8E4-B1A7-922B8A0A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BCA62EF-C37D-62D5-3C96-1AB09A206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r-FR" sz="2000" b="1" dirty="0"/>
              <a:t>Equipe N°1 ‘</a:t>
            </a:r>
            <a:r>
              <a:rPr lang="fr-FR" sz="2000" b="1" i="1" dirty="0" err="1"/>
              <a:t>Auto-organisée</a:t>
            </a:r>
            <a:r>
              <a:rPr lang="fr-FR" sz="2000" b="1" dirty="0"/>
              <a:t>’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« responsabilisée, car expérimentée »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1 équipe de 4 à 6 personnes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1 pile mélangée de demandes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5 minutes max en tout</a:t>
            </a:r>
          </a:p>
          <a:p>
            <a:pPr lvl="1">
              <a:lnSpc>
                <a:spcPct val="200000"/>
              </a:lnSpc>
            </a:pPr>
            <a:r>
              <a:rPr lang="fr-FR" sz="1800" b="1" dirty="0"/>
              <a:t>Totale liberté quant à l’organisation</a:t>
            </a:r>
            <a:r>
              <a:rPr lang="fr-FR" sz="1800" dirty="0"/>
              <a:t>, la répartition des tâches, la prise de décision, les rôles, les responsabilités, et les façons de travailler.</a:t>
            </a:r>
          </a:p>
        </p:txBody>
      </p:sp>
    </p:spTree>
    <p:extLst>
      <p:ext uri="{BB962C8B-B14F-4D97-AF65-F5344CB8AC3E}">
        <p14:creationId xmlns:p14="http://schemas.microsoft.com/office/powerpoint/2010/main" val="72211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C780-51D9-B0A6-FA55-8236C59D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6484544-DD51-D6BD-F627-0AD30EBB0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94" y="260648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sz="2000" b="1" dirty="0"/>
              <a:t>Equipe N°1 ‘</a:t>
            </a:r>
            <a:r>
              <a:rPr lang="fr-FR" sz="2000" b="1" i="1" dirty="0" err="1"/>
              <a:t>Auto-organisée</a:t>
            </a:r>
            <a:r>
              <a:rPr lang="fr-FR" sz="2000" b="1" dirty="0"/>
              <a:t>’ =&gt; les consignes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263FCC-4179-81D7-6E83-F78D2C80F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77" y="980728"/>
            <a:ext cx="7537034" cy="52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26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DFE7D-F983-07F1-BB92-08B4455E0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B3BD630-D238-84CD-6B7E-958BC78C6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94" y="260648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sz="2000" b="1" dirty="0"/>
              <a:t>Equipe N°1 ‘</a:t>
            </a:r>
            <a:r>
              <a:rPr lang="fr-FR" sz="2000" b="1" i="1" dirty="0" err="1"/>
              <a:t>Auto-organisée</a:t>
            </a:r>
            <a:r>
              <a:rPr lang="fr-FR" sz="2000" b="1" dirty="0"/>
              <a:t>’ =&gt; les consignes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15E9CD-370D-7FF7-A239-33EBC9A8B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52736"/>
            <a:ext cx="7195198" cy="505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39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85990-4118-CBCF-BB87-585355E75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AEBD926-C2D8-5C97-5A77-09936AEDA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r-FR" sz="2000" b="1" dirty="0"/>
              <a:t>Equipe N°2 ‘</a:t>
            </a:r>
            <a:r>
              <a:rPr lang="fr-FR" sz="2000" b="1" i="1" dirty="0"/>
              <a:t>Dirigée</a:t>
            </a:r>
            <a:r>
              <a:rPr lang="fr-FR" sz="2000" b="1" dirty="0"/>
              <a:t>’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« bien cadrée car novice »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1 équipe de 4 à 6 personnes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5 demandes en tout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1 minute par demande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Attention à bien respecter le cadre et les consignes !</a:t>
            </a:r>
          </a:p>
        </p:txBody>
      </p:sp>
    </p:spTree>
    <p:extLst>
      <p:ext uri="{BB962C8B-B14F-4D97-AF65-F5344CB8AC3E}">
        <p14:creationId xmlns:p14="http://schemas.microsoft.com/office/powerpoint/2010/main" val="2772782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3D126-828A-927C-5ABD-AC29FCDB4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5552E9B-F471-91F8-A645-594145B97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94" y="260648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sz="2000" b="1" dirty="0"/>
              <a:t>Equipe N°2 =&gt; les consignes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BC42F2-2DE3-8ED6-FD2B-B682CF4C4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77" y="908720"/>
            <a:ext cx="7537033" cy="531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14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9D6C7-015C-CC59-0650-782EC3B2E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C8D33FCB-B2A6-6A6A-21B6-22B5BA2DA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r-FR" sz="2000" b="1" dirty="0"/>
              <a:t>Equipe N°3 ‘</a:t>
            </a:r>
            <a:r>
              <a:rPr lang="fr-FR" sz="2000" b="1" i="1" dirty="0"/>
              <a:t>Facilitée</a:t>
            </a:r>
            <a:r>
              <a:rPr lang="fr-FR" sz="2000" b="1" dirty="0"/>
              <a:t>’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« pilotée au plus près pour challenger sa performance »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par petites équipes de 2 à 4 personnes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1 seule demande par équipe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5 itérations d’1 minute pour tester, 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pour découvrir les feedbacks du client…</a:t>
            </a:r>
          </a:p>
          <a:p>
            <a:pPr lvl="1">
              <a:lnSpc>
                <a:spcPct val="200000"/>
              </a:lnSpc>
            </a:pPr>
            <a:r>
              <a:rPr lang="fr-FR" sz="1800" dirty="0"/>
              <a:t>…et pour maximiser la valeur ajoutée et l’impact.</a:t>
            </a:r>
          </a:p>
        </p:txBody>
      </p:sp>
    </p:spTree>
    <p:extLst>
      <p:ext uri="{BB962C8B-B14F-4D97-AF65-F5344CB8AC3E}">
        <p14:creationId xmlns:p14="http://schemas.microsoft.com/office/powerpoint/2010/main" val="3357019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3C2DC-CAE3-3F1D-D476-FD3333788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394B39F-299A-0588-5258-368C9668D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894" y="260648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sz="2000" b="1" dirty="0"/>
              <a:t>Equipe N°3 =&gt; les consignes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4A1EE46-B0ED-8F55-D8D0-B731D88CF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37" y="980728"/>
            <a:ext cx="7477726" cy="525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481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015B1-0AF9-2A16-8537-40A0BCA43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4E5512A-DBC6-21FA-1B28-344351491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fr-FR" sz="2000" dirty="0"/>
              <a:t>Quelle est la différence entre la </a:t>
            </a:r>
            <a:r>
              <a:rPr lang="fr-FR" sz="2000" b="1" dirty="0">
                <a:solidFill>
                  <a:srgbClr val="E9243C"/>
                </a:solidFill>
              </a:rPr>
              <a:t>demande</a:t>
            </a:r>
            <a:r>
              <a:rPr lang="fr-FR" sz="2000" dirty="0"/>
              <a:t> et le </a:t>
            </a:r>
            <a:r>
              <a:rPr lang="fr-FR" sz="2000" b="1" dirty="0">
                <a:solidFill>
                  <a:srgbClr val="E9243C"/>
                </a:solidFill>
              </a:rPr>
              <a:t>besoin</a:t>
            </a:r>
            <a:r>
              <a:rPr lang="fr-FR" sz="2000" dirty="0"/>
              <a:t> ?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Quels sont les </a:t>
            </a:r>
            <a:r>
              <a:rPr lang="fr-FR" sz="2000" b="1" dirty="0">
                <a:solidFill>
                  <a:srgbClr val="E9243C"/>
                </a:solidFill>
              </a:rPr>
              <a:t>bénéfices</a:t>
            </a:r>
            <a:r>
              <a:rPr lang="fr-FR" sz="2000" dirty="0"/>
              <a:t> et les </a:t>
            </a:r>
            <a:r>
              <a:rPr lang="fr-FR" sz="2000" b="1" dirty="0">
                <a:solidFill>
                  <a:srgbClr val="E9243C"/>
                </a:solidFill>
              </a:rPr>
              <a:t>pièges</a:t>
            </a:r>
            <a:r>
              <a:rPr lang="fr-FR" sz="2000" dirty="0"/>
              <a:t> d’une demande détaillée ou d’un cahier des charges précis ?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Quelle est notre </a:t>
            </a:r>
            <a:r>
              <a:rPr lang="fr-FR" sz="2000" b="1" dirty="0">
                <a:solidFill>
                  <a:srgbClr val="E9243C"/>
                </a:solidFill>
              </a:rPr>
              <a:t>intention</a:t>
            </a:r>
            <a:r>
              <a:rPr lang="fr-FR" sz="2000" dirty="0"/>
              <a:t> lorsque nous demandons des précisions au client ou à l’utilisateur ?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Comment utilisons-nous les </a:t>
            </a:r>
            <a:r>
              <a:rPr lang="fr-FR" sz="2000" b="1" dirty="0">
                <a:solidFill>
                  <a:srgbClr val="E9243C"/>
                </a:solidFill>
              </a:rPr>
              <a:t>informations</a:t>
            </a:r>
            <a:r>
              <a:rPr lang="fr-FR" sz="2000" dirty="0"/>
              <a:t> </a:t>
            </a:r>
            <a:r>
              <a:rPr lang="fr-FR" sz="2000" b="1" dirty="0">
                <a:solidFill>
                  <a:srgbClr val="E9243C"/>
                </a:solidFill>
              </a:rPr>
              <a:t>obtenues</a:t>
            </a:r>
            <a:r>
              <a:rPr lang="fr-FR" sz="2000" dirty="0"/>
              <a:t> ?</a:t>
            </a:r>
          </a:p>
          <a:p>
            <a:pPr>
              <a:lnSpc>
                <a:spcPct val="200000"/>
              </a:lnSpc>
            </a:pPr>
            <a:r>
              <a:rPr lang="fr-FR" sz="2000" dirty="0"/>
              <a:t>Quels seraient la valeur et les risques d’un </a:t>
            </a:r>
            <a:r>
              <a:rPr lang="fr-FR" sz="2000" b="1" dirty="0">
                <a:solidFill>
                  <a:srgbClr val="E9243C"/>
                </a:solidFill>
              </a:rPr>
              <a:t>feedback</a:t>
            </a:r>
            <a:r>
              <a:rPr lang="fr-FR" sz="2000" dirty="0"/>
              <a:t> </a:t>
            </a:r>
            <a:r>
              <a:rPr lang="fr-FR" sz="2000" b="1" dirty="0">
                <a:solidFill>
                  <a:srgbClr val="E9243C"/>
                </a:solidFill>
              </a:rPr>
              <a:t>régulier</a:t>
            </a:r>
            <a:r>
              <a:rPr lang="fr-FR" sz="2000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3189454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95466-46A5-D058-0DD4-C377315FF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F4BBB2A-857C-CCEE-F782-B8E597CB03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sz="2000" dirty="0"/>
              <a:t>Comprendre le </a:t>
            </a:r>
            <a:r>
              <a:rPr lang="fr-FR" sz="2000" b="1" dirty="0">
                <a:solidFill>
                  <a:srgbClr val="E9243C"/>
                </a:solidFill>
              </a:rPr>
              <a:t>BESOIN</a:t>
            </a:r>
            <a:r>
              <a:rPr lang="fr-FR" sz="2000" dirty="0"/>
              <a:t> avant de répondre à la </a:t>
            </a:r>
            <a:r>
              <a:rPr lang="fr-FR" sz="2000" b="1" dirty="0">
                <a:solidFill>
                  <a:srgbClr val="E9243C"/>
                </a:solidFill>
              </a:rPr>
              <a:t>DEMANDE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236D54A-BB8C-923D-5771-7D9E9928B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2040" y="1340768"/>
            <a:ext cx="5740400" cy="44767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9243C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33D228-96DA-4089-80EB-2E21969F31AA}"/>
              </a:ext>
            </a:extLst>
          </p:cNvPr>
          <p:cNvSpPr/>
          <p:nvPr/>
        </p:nvSpPr>
        <p:spPr>
          <a:xfrm>
            <a:off x="2241234" y="5217580"/>
            <a:ext cx="112082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9243C"/>
            </a:solidFill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E9243C"/>
                </a:solidFill>
                <a:latin typeface="Montserrat" pitchFamily="2" charset="0"/>
                <a:ea typeface="Verdana" panose="020B0604030504040204" pitchFamily="34" charset="0"/>
                <a:cs typeface="Calibri" panose="020F0502020204030204" pitchFamily="34" charset="0"/>
              </a:rPr>
              <a:t>BESOIN</a:t>
            </a:r>
            <a:endParaRPr lang="fr-FR">
              <a:solidFill>
                <a:srgbClr val="E9243C"/>
              </a:solidFill>
              <a:latin typeface="Montserrat" pitchFamily="2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95A318-7B43-5378-1979-401D5199C8D4}"/>
              </a:ext>
            </a:extLst>
          </p:cNvPr>
          <p:cNvSpPr/>
          <p:nvPr/>
        </p:nvSpPr>
        <p:spPr>
          <a:xfrm>
            <a:off x="2095040" y="5925310"/>
            <a:ext cx="146065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9243C"/>
            </a:solidFill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E9243C"/>
                </a:solidFill>
                <a:latin typeface="Montserrat" pitchFamily="2" charset="0"/>
                <a:ea typeface="Verdana" panose="020B0604030504040204" pitchFamily="34" charset="0"/>
                <a:cs typeface="Calibri" panose="020F0502020204030204" pitchFamily="34" charset="0"/>
              </a:rPr>
              <a:t>DEMANDE</a:t>
            </a:r>
            <a:endParaRPr lang="fr-FR">
              <a:solidFill>
                <a:srgbClr val="E9243C"/>
              </a:solidFill>
              <a:latin typeface="Montserrat" pitchFamily="2" charset="0"/>
              <a:cs typeface="Calibri" panose="020F050202020403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0BD9E930-298A-555F-5A2D-1D464176A709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3362054" y="4979469"/>
            <a:ext cx="578393" cy="422777"/>
          </a:xfrm>
          <a:prstGeom prst="straightConnector1">
            <a:avLst/>
          </a:prstGeom>
          <a:ln w="28575">
            <a:solidFill>
              <a:srgbClr val="E924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2DC1D0D-D4CA-F7D0-0484-D08080F06465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3555696" y="5461048"/>
            <a:ext cx="456759" cy="648928"/>
          </a:xfrm>
          <a:prstGeom prst="straightConnector1">
            <a:avLst/>
          </a:prstGeom>
          <a:ln w="28575">
            <a:solidFill>
              <a:srgbClr val="E924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68D21A9-51D7-455A-4F7D-5EE3D13165CF}"/>
              </a:ext>
            </a:extLst>
          </p:cNvPr>
          <p:cNvSpPr/>
          <p:nvPr/>
        </p:nvSpPr>
        <p:spPr>
          <a:xfrm>
            <a:off x="268039" y="2652736"/>
            <a:ext cx="2424280" cy="2464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2000" b="1" dirty="0">
                <a:solidFill>
                  <a:srgbClr val="E9243C"/>
                </a:solidFill>
                <a:latin typeface="Montserrat" pitchFamily="2" charset="0"/>
                <a:ea typeface="Verdana" panose="020B0604030504040204" pitchFamily="34" charset="0"/>
                <a:cs typeface="Calibri" panose="020F0502020204030204" pitchFamily="34" charset="0"/>
              </a:rPr>
              <a:t>Selon le client </a:t>
            </a:r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Verdana" panose="020B0604030504040204" pitchFamily="34" charset="0"/>
                <a:cs typeface="Calibri" panose="020F0502020204030204" pitchFamily="34" charset="0"/>
              </a:rPr>
              <a:t>où est-ce que se trouve la VALEUR ?</a:t>
            </a:r>
          </a:p>
        </p:txBody>
      </p:sp>
    </p:spTree>
    <p:extLst>
      <p:ext uri="{BB962C8B-B14F-4D97-AF65-F5344CB8AC3E}">
        <p14:creationId xmlns:p14="http://schemas.microsoft.com/office/powerpoint/2010/main" val="3504334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7F8D3-AF80-F978-000A-27F8AE7C5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E36A118-EE4C-000F-AE75-A8A9CB3CA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fr-FR" sz="2000" dirty="0"/>
              <a:t>Identifier le besoin au-delà de la demande = </a:t>
            </a:r>
            <a:r>
              <a:rPr lang="fr-FR" sz="2000" b="1" dirty="0">
                <a:solidFill>
                  <a:srgbClr val="E9243C"/>
                </a:solidFill>
              </a:rPr>
              <a:t>VALEUR</a:t>
            </a:r>
          </a:p>
          <a:p>
            <a:pPr>
              <a:lnSpc>
                <a:spcPct val="200000"/>
              </a:lnSpc>
            </a:pPr>
            <a:endParaRPr lang="fr-FR" sz="2000" dirty="0"/>
          </a:p>
        </p:txBody>
      </p:sp>
      <p:pic>
        <p:nvPicPr>
          <p:cNvPr id="9" name="Shape 173">
            <a:extLst>
              <a:ext uri="{FF2B5EF4-FFF2-40B4-BE49-F238E27FC236}">
                <a16:creationId xmlns:a16="http://schemas.microsoft.com/office/drawing/2014/main" id="{46F34226-9395-A2E1-DCF9-06EE6D033AD3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5212" y="2204864"/>
            <a:ext cx="7809336" cy="2674854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7121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0" y="6192343"/>
            <a:ext cx="9144000" cy="665657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987AF5C-A089-507F-FB70-6A748C82A14F}"/>
              </a:ext>
            </a:extLst>
          </p:cNvPr>
          <p:cNvSpPr txBox="1"/>
          <p:nvPr/>
        </p:nvSpPr>
        <p:spPr>
          <a:xfrm>
            <a:off x="3447002" y="3095053"/>
            <a:ext cx="5157446" cy="665657"/>
          </a:xfrm>
          <a:prstGeom prst="rect">
            <a:avLst/>
          </a:prstGeom>
          <a:solidFill>
            <a:srgbClr val="FFFFFF"/>
          </a:solidFill>
        </p:spPr>
        <p:txBody>
          <a:bodyPr wrap="square" anchor="ctr" anchorCtr="0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Montserrat" pitchFamily="2" charset="0"/>
                <a:cs typeface="Calibri" panose="020F0502020204030204" pitchFamily="34" charset="0"/>
                <a:sym typeface="Arial"/>
              </a:rPr>
              <a:t>Damien BONHOMME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cs typeface="Calibri" panose="020F0502020204030204" pitchFamily="34" charset="0"/>
              <a:sym typeface="Arial"/>
              <a:hlinkClick r:id="rId3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cs typeface="Calibri" panose="020F0502020204030204" pitchFamily="34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Montserrat" pitchFamily="2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Montserrat" pitchFamily="2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cs typeface="Calibri" panose="020F0502020204030204" pitchFamily="34" charset="0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site de 3conseils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Montserrat" pitchFamily="2" charset="0"/>
              <a:cs typeface="Calibri" panose="020F0502020204030204" pitchFamily="34" charset="0"/>
              <a:sym typeface="Arial"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Montserrat" pitchFamily="2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0" name="Picture 4" descr="Image associÃ©e">
            <a:extLst>
              <a:ext uri="{FF2B5EF4-FFF2-40B4-BE49-F238E27FC236}">
                <a16:creationId xmlns:a16="http://schemas.microsoft.com/office/drawing/2014/main" id="{1A1C2189-D78D-855D-7922-6DD182A99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3755" y="3221734"/>
            <a:ext cx="322649" cy="32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ulle narrative : rectangle à coins arrondis 10">
            <a:extLst>
              <a:ext uri="{FF2B5EF4-FFF2-40B4-BE49-F238E27FC236}">
                <a16:creationId xmlns:a16="http://schemas.microsoft.com/office/drawing/2014/main" id="{1B169221-4274-2A78-3292-4EB54817DA90}"/>
              </a:ext>
            </a:extLst>
          </p:cNvPr>
          <p:cNvSpPr/>
          <p:nvPr/>
        </p:nvSpPr>
        <p:spPr>
          <a:xfrm>
            <a:off x="2339752" y="692696"/>
            <a:ext cx="2588494" cy="1442492"/>
          </a:xfrm>
          <a:prstGeom prst="wedgeRoundRectCallout">
            <a:avLst>
              <a:gd name="adj1" fmla="val 37707"/>
              <a:gd name="adj2" fmla="val 85293"/>
              <a:gd name="adj3" fmla="val 16667"/>
            </a:avLst>
          </a:prstGeom>
          <a:solidFill>
            <a:srgbClr val="E9243C">
              <a:alpha val="20000"/>
            </a:srgbClr>
          </a:solidFill>
          <a:ln>
            <a:solidFill>
              <a:srgbClr val="E924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</a:rPr>
              <a:t>Merci pour votre attention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F25AFBA-F775-BC16-D9AE-B8EECED1DAA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400" y="3629554"/>
            <a:ext cx="271140" cy="26153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14EFB32-D535-A6C7-1077-A9CBFA2D7BA5}"/>
              </a:ext>
            </a:extLst>
          </p:cNvPr>
          <p:cNvSpPr txBox="1"/>
          <p:nvPr/>
        </p:nvSpPr>
        <p:spPr>
          <a:xfrm>
            <a:off x="1475656" y="4986461"/>
            <a:ext cx="5544616" cy="1538883"/>
          </a:xfrm>
          <a:prstGeom prst="rect">
            <a:avLst/>
          </a:prstGeom>
          <a:solidFill>
            <a:srgbClr val="E9243C">
              <a:alpha val="10196"/>
            </a:srgbClr>
          </a:solidFill>
          <a:ln>
            <a:solidFill>
              <a:srgbClr val="E9243C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fr-FR" sz="18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itchFamily="2" charset="0"/>
                <a:ea typeface="Calibri" panose="020F0502020204030204" pitchFamily="34" charset="0"/>
              </a:rPr>
              <a:t>Pour aller plus loin, découvrez</a:t>
            </a:r>
          </a:p>
          <a:p>
            <a:pPr algn="ctr">
              <a:spcAft>
                <a:spcPts val="600"/>
              </a:spcAft>
              <a:buNone/>
            </a:pP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itchFamily="2" charset="0"/>
                <a:ea typeface="Calibri" panose="020F0502020204030204" pitchFamily="34" charset="0"/>
              </a:rPr>
              <a:t>« C’est 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Calibri" panose="020F0502020204030204" pitchFamily="34" charset="0"/>
              </a:rPr>
              <a:t>urgent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itchFamily="2" charset="0"/>
                <a:ea typeface="Calibri" panose="020F0502020204030204" pitchFamily="34" charset="0"/>
              </a:rPr>
              <a:t>, </a:t>
            </a:r>
            <a:r>
              <a:rPr lang="fr-FR" sz="1600" b="1" dirty="0">
                <a:solidFill>
                  <a:srgbClr val="E9243C"/>
                </a:solidFill>
                <a:effectLst/>
                <a:latin typeface="Montserrat" pitchFamily="2" charset="0"/>
                <a:ea typeface="Calibri" panose="020F0502020204030204" pitchFamily="34" charset="0"/>
              </a:rPr>
              <a:t>c’est pour hier ! </a:t>
            </a:r>
            <a:r>
              <a:rPr lang="fr-FR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itchFamily="2" charset="0"/>
                <a:ea typeface="Calibri" panose="020F0502020204030204" pitchFamily="34" charset="0"/>
              </a:rPr>
              <a:t>»</a:t>
            </a:r>
            <a:endParaRPr lang="fr-FR" sz="16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Montserrat" pitchFamily="2" charset="0"/>
              <a:ea typeface="Calibri" panose="020F0502020204030204" pitchFamily="34" charset="0"/>
            </a:endParaRPr>
          </a:p>
          <a:p>
            <a:pPr marL="720725" indent="-720725">
              <a:buNone/>
            </a:pP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itchFamily="2" charset="0"/>
                <a:ea typeface="Calibri" panose="020F0502020204030204" pitchFamily="34" charset="0"/>
                <a:cs typeface="Segoe UI Emoji" panose="020B0502040204020203" pitchFamily="34" charset="0"/>
              </a:rPr>
              <a:t>📖</a:t>
            </a: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itchFamily="2" charset="0"/>
                <a:ea typeface="Calibri" panose="020F0502020204030204" pitchFamily="34" charset="0"/>
              </a:rPr>
              <a:t>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Montserrat" pitchFamily="2" charset="0"/>
                <a:ea typeface="Calibri" panose="020F0502020204030204" pitchFamily="34" charset="0"/>
              </a:rPr>
              <a:t>Un livre sur des techniques légères pour accélérer les projets sans courir plus vite : cliquer </a:t>
            </a:r>
            <a:r>
              <a:rPr lang="fr-FR" sz="1400" i="1" u="sng" dirty="0">
                <a:solidFill>
                  <a:srgbClr val="0000FF"/>
                </a:solidFill>
                <a:effectLst/>
                <a:latin typeface="Montserrat" pitchFamily="2" charset="0"/>
                <a:ea typeface="Calibri" panose="020F0502020204030204" pitchFamily="34" charset="0"/>
                <a:hlinkClick r:id="rId8"/>
              </a:rPr>
              <a:t>ICI</a:t>
            </a:r>
            <a:endParaRPr lang="fr-FR" sz="1800" dirty="0">
              <a:effectLst/>
              <a:latin typeface="Montserrat" pitchFamily="2" charset="0"/>
              <a:ea typeface="Calibri" panose="020F0502020204030204" pitchFamily="34" charset="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290FA2F-AF73-FA5E-A63A-7762148E0B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568" y="3208481"/>
            <a:ext cx="1587271" cy="2394530"/>
          </a:xfrm>
          <a:prstGeom prst="rect">
            <a:avLst/>
          </a:prstGeom>
          <a:ln>
            <a:solidFill>
              <a:srgbClr val="E9243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CA2D1F-E2E8-5CF2-C50F-2C538C3C54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4288" y="4851049"/>
            <a:ext cx="1800200" cy="179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11778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9674</TotalTime>
  <Words>385</Words>
  <Application>Microsoft Office PowerPoint</Application>
  <PresentationFormat>Affichage à l'écran (4:3)</PresentationFormat>
  <Paragraphs>57</Paragraphs>
  <Slides>14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Montserrat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3Conseils_PC05</dc:creator>
  <cp:lastModifiedBy>Damien BONHOMME</cp:lastModifiedBy>
  <cp:revision>1527</cp:revision>
  <dcterms:modified xsi:type="dcterms:W3CDTF">2026-06-24T21:35:48Z</dcterms:modified>
</cp:coreProperties>
</file>