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1048" r:id="rId2"/>
    <p:sldId id="1259" r:id="rId3"/>
    <p:sldId id="1313" r:id="rId4"/>
    <p:sldId id="1314" r:id="rId5"/>
    <p:sldId id="1315" r:id="rId6"/>
    <p:sldId id="1316" r:id="rId7"/>
    <p:sldId id="1317" r:id="rId8"/>
    <p:sldId id="1297" r:id="rId9"/>
    <p:sldId id="1318" r:id="rId10"/>
    <p:sldId id="1299" r:id="rId11"/>
    <p:sldId id="1319" r:id="rId12"/>
    <p:sldId id="1325" r:id="rId13"/>
    <p:sldId id="1320" r:id="rId14"/>
    <p:sldId id="1321" r:id="rId15"/>
    <p:sldId id="1326" r:id="rId16"/>
    <p:sldId id="1324" r:id="rId17"/>
    <p:sldId id="1284" r:id="rId18"/>
    <p:sldId id="1279" r:id="rId19"/>
    <p:sldId id="1290" r:id="rId2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3334"/>
    <a:srgbClr val="F6F8FA"/>
    <a:srgbClr val="7A3335"/>
    <a:srgbClr val="C37072"/>
    <a:srgbClr val="95C5EF"/>
    <a:srgbClr val="E7E6BB"/>
    <a:srgbClr val="C3ECE4"/>
    <a:srgbClr val="FAFFD6"/>
    <a:srgbClr val="352DA0"/>
    <a:srgbClr val="F7F8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81" autoAdjust="0"/>
    <p:restoredTop sz="58771" autoAdjust="0"/>
  </p:normalViewPr>
  <p:slideViewPr>
    <p:cSldViewPr snapToGrid="0" showGuides="1">
      <p:cViewPr>
        <p:scale>
          <a:sx n="121" d="100"/>
          <a:sy n="121" d="100"/>
        </p:scale>
        <p:origin x="872" y="152"/>
      </p:cViewPr>
      <p:guideLst/>
    </p:cSldViewPr>
  </p:slideViewPr>
  <p:notesTextViewPr>
    <p:cViewPr>
      <p:scale>
        <a:sx n="95" d="100"/>
        <a:sy n="95" d="100"/>
      </p:scale>
      <p:origin x="0" y="0"/>
    </p:cViewPr>
  </p:notesTextViewPr>
  <p:sorterViewPr>
    <p:cViewPr>
      <p:scale>
        <a:sx n="100" d="100"/>
        <a:sy n="100" d="100"/>
      </p:scale>
      <p:origin x="0" y="-828"/>
    </p:cViewPr>
  </p:sorterViewPr>
  <p:notesViewPr>
    <p:cSldViewPr snapToGrid="0" showGuides="1">
      <p:cViewPr varScale="1">
        <p:scale>
          <a:sx n="96" d="100"/>
          <a:sy n="96" d="100"/>
        </p:scale>
        <p:origin x="368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dry HOLI" userId="d0e08234-55b2-49fd-9c3b-4b2430618fd2" providerId="ADAL" clId="{30725783-1D98-5BE3-A36F-A85B8EA2120F}"/>
    <pc:docChg chg="modSld">
      <pc:chgData name="Landry HOLI" userId="d0e08234-55b2-49fd-9c3b-4b2430618fd2" providerId="ADAL" clId="{30725783-1D98-5BE3-A36F-A85B8EA2120F}" dt="2026-06-26T09:45:24.245" v="12" actId="20577"/>
      <pc:docMkLst>
        <pc:docMk/>
      </pc:docMkLst>
      <pc:sldChg chg="modNotesTx">
        <pc:chgData name="Landry HOLI" userId="d0e08234-55b2-49fd-9c3b-4b2430618fd2" providerId="ADAL" clId="{30725783-1D98-5BE3-A36F-A85B8EA2120F}" dt="2026-06-26T09:43:51.409" v="0" actId="20577"/>
        <pc:sldMkLst>
          <pc:docMk/>
          <pc:sldMk cId="3488976930" sldId="1048"/>
        </pc:sldMkLst>
      </pc:sldChg>
      <pc:sldChg chg="modNotesTx">
        <pc:chgData name="Landry HOLI" userId="d0e08234-55b2-49fd-9c3b-4b2430618fd2" providerId="ADAL" clId="{30725783-1D98-5BE3-A36F-A85B8EA2120F}" dt="2026-06-26T09:43:56.896" v="1" actId="20577"/>
        <pc:sldMkLst>
          <pc:docMk/>
          <pc:sldMk cId="862686081" sldId="1259"/>
        </pc:sldMkLst>
      </pc:sldChg>
      <pc:sldChg chg="modNotesTx">
        <pc:chgData name="Landry HOLI" userId="d0e08234-55b2-49fd-9c3b-4b2430618fd2" providerId="ADAL" clId="{30725783-1D98-5BE3-A36F-A85B8EA2120F}" dt="2026-06-26T09:45:16.268" v="11" actId="20577"/>
        <pc:sldMkLst>
          <pc:docMk/>
          <pc:sldMk cId="3008543197" sldId="1279"/>
        </pc:sldMkLst>
      </pc:sldChg>
      <pc:sldChg chg="modNotesTx">
        <pc:chgData name="Landry HOLI" userId="d0e08234-55b2-49fd-9c3b-4b2430618fd2" providerId="ADAL" clId="{30725783-1D98-5BE3-A36F-A85B8EA2120F}" dt="2026-06-26T09:45:24.245" v="12" actId="20577"/>
        <pc:sldMkLst>
          <pc:docMk/>
          <pc:sldMk cId="3595067233" sldId="1290"/>
        </pc:sldMkLst>
      </pc:sldChg>
      <pc:sldChg chg="modNotesTx">
        <pc:chgData name="Landry HOLI" userId="d0e08234-55b2-49fd-9c3b-4b2430618fd2" providerId="ADAL" clId="{30725783-1D98-5BE3-A36F-A85B8EA2120F}" dt="2026-06-26T09:44:35.759" v="5" actId="20577"/>
        <pc:sldMkLst>
          <pc:docMk/>
          <pc:sldMk cId="3445948369" sldId="1297"/>
        </pc:sldMkLst>
      </pc:sldChg>
      <pc:sldChg chg="modNotesTx">
        <pc:chgData name="Landry HOLI" userId="d0e08234-55b2-49fd-9c3b-4b2430618fd2" providerId="ADAL" clId="{30725783-1D98-5BE3-A36F-A85B8EA2120F}" dt="2026-06-26T09:44:05.243" v="2" actId="20577"/>
        <pc:sldMkLst>
          <pc:docMk/>
          <pc:sldMk cId="2477301472" sldId="1313"/>
        </pc:sldMkLst>
      </pc:sldChg>
      <pc:sldChg chg="modNotesTx">
        <pc:chgData name="Landry HOLI" userId="d0e08234-55b2-49fd-9c3b-4b2430618fd2" providerId="ADAL" clId="{30725783-1D98-5BE3-A36F-A85B8EA2120F}" dt="2026-06-26T09:44:13.513" v="3" actId="20577"/>
        <pc:sldMkLst>
          <pc:docMk/>
          <pc:sldMk cId="1569487355" sldId="1314"/>
        </pc:sldMkLst>
      </pc:sldChg>
      <pc:sldChg chg="modNotesTx">
        <pc:chgData name="Landry HOLI" userId="d0e08234-55b2-49fd-9c3b-4b2430618fd2" providerId="ADAL" clId="{30725783-1D98-5BE3-A36F-A85B8EA2120F}" dt="2026-06-26T09:44:21.397" v="4" actId="20577"/>
        <pc:sldMkLst>
          <pc:docMk/>
          <pc:sldMk cId="107780610" sldId="1315"/>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36.jpg"/></Relationships>
</file>

<file path=ppt/diagrams/_rels/drawing1.xml.rels><?xml version="1.0" encoding="UTF-8" standalone="yes"?>
<Relationships xmlns="http://schemas.openxmlformats.org/package/2006/relationships"><Relationship Id="rId1" Type="http://schemas.openxmlformats.org/officeDocument/2006/relationships/image" Target="../media/image3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ED496C-C048-8D49-B647-5C50B1E08810}" type="doc">
      <dgm:prSet loTypeId="urn:microsoft.com/office/officeart/2008/layout/CircularPictureCallout" loCatId="" qsTypeId="urn:microsoft.com/office/officeart/2005/8/quickstyle/simple1" qsCatId="simple" csTypeId="urn:microsoft.com/office/officeart/2005/8/colors/accent1_2" csCatId="accent1" phldr="1"/>
      <dgm:spPr/>
      <dgm:t>
        <a:bodyPr/>
        <a:lstStyle/>
        <a:p>
          <a:endParaRPr lang="en-GB"/>
        </a:p>
      </dgm:t>
    </dgm:pt>
    <dgm:pt modelId="{D490A982-CA4E-6F43-B6D4-EC318B7975D0}">
      <dgm:prSet/>
      <dgm:spPr/>
      <dgm:t>
        <a:bodyPr/>
        <a:lstStyle/>
        <a:p>
          <a:endParaRPr lang="en-GB"/>
        </a:p>
      </dgm:t>
    </dgm:pt>
    <dgm:pt modelId="{B96B53E3-3785-5244-A115-45AA794DECE3}" type="parTrans" cxnId="{E4BF0EC3-7DA7-9145-B578-FB0AF5A24935}">
      <dgm:prSet/>
      <dgm:spPr/>
      <dgm:t>
        <a:bodyPr/>
        <a:lstStyle/>
        <a:p>
          <a:endParaRPr lang="en-GB"/>
        </a:p>
      </dgm:t>
    </dgm:pt>
    <dgm:pt modelId="{43325324-B25D-C340-980B-88982D17EB82}" type="sibTrans" cxnId="{E4BF0EC3-7DA7-9145-B578-FB0AF5A24935}">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GB"/>
        </a:p>
      </dgm:t>
    </dgm:pt>
    <dgm:pt modelId="{3400E3D6-EAB0-6049-B817-CA1B41D6F9AA}" type="pres">
      <dgm:prSet presAssocID="{85ED496C-C048-8D49-B647-5C50B1E08810}" presName="Name0" presStyleCnt="0">
        <dgm:presLayoutVars>
          <dgm:chMax val="7"/>
          <dgm:chPref val="7"/>
          <dgm:dir/>
        </dgm:presLayoutVars>
      </dgm:prSet>
      <dgm:spPr/>
    </dgm:pt>
    <dgm:pt modelId="{A0AA443F-C1FD-D34F-917E-57A4775315A0}" type="pres">
      <dgm:prSet presAssocID="{85ED496C-C048-8D49-B647-5C50B1E08810}" presName="Name1" presStyleCnt="0"/>
      <dgm:spPr/>
    </dgm:pt>
    <dgm:pt modelId="{EC8C9B80-770E-A143-8DB6-7C18463DF21B}" type="pres">
      <dgm:prSet presAssocID="{43325324-B25D-C340-980B-88982D17EB82}" presName="picture_1" presStyleCnt="0"/>
      <dgm:spPr/>
    </dgm:pt>
    <dgm:pt modelId="{A903DE83-2CCA-EF42-B0A5-C5875301B619}" type="pres">
      <dgm:prSet presAssocID="{43325324-B25D-C340-980B-88982D17EB82}" presName="pictureRepeatNode" presStyleLbl="alignImgPlace1" presStyleIdx="0" presStyleCnt="1"/>
      <dgm:spPr/>
    </dgm:pt>
    <dgm:pt modelId="{73C1A360-2F05-E043-A9B7-7FB9C50583AF}" type="pres">
      <dgm:prSet presAssocID="{D490A982-CA4E-6F43-B6D4-EC318B7975D0}" presName="text_1" presStyleLbl="node1" presStyleIdx="0" presStyleCnt="0">
        <dgm:presLayoutVars>
          <dgm:bulletEnabled val="1"/>
        </dgm:presLayoutVars>
      </dgm:prSet>
      <dgm:spPr/>
    </dgm:pt>
  </dgm:ptLst>
  <dgm:cxnLst>
    <dgm:cxn modelId="{F279707A-B609-194E-9713-E3F76674A58B}" type="presOf" srcId="{D490A982-CA4E-6F43-B6D4-EC318B7975D0}" destId="{73C1A360-2F05-E043-A9B7-7FB9C50583AF}" srcOrd="0" destOrd="0" presId="urn:microsoft.com/office/officeart/2008/layout/CircularPictureCallout"/>
    <dgm:cxn modelId="{F0065883-F9C0-5B4B-9EF1-EECCF12F895D}" type="presOf" srcId="{85ED496C-C048-8D49-B647-5C50B1E08810}" destId="{3400E3D6-EAB0-6049-B817-CA1B41D6F9AA}" srcOrd="0" destOrd="0" presId="urn:microsoft.com/office/officeart/2008/layout/CircularPictureCallout"/>
    <dgm:cxn modelId="{E4BF0EC3-7DA7-9145-B578-FB0AF5A24935}" srcId="{85ED496C-C048-8D49-B647-5C50B1E08810}" destId="{D490A982-CA4E-6F43-B6D4-EC318B7975D0}" srcOrd="0" destOrd="0" parTransId="{B96B53E3-3785-5244-A115-45AA794DECE3}" sibTransId="{43325324-B25D-C340-980B-88982D17EB82}"/>
    <dgm:cxn modelId="{4AF4E4D3-E6CD-BB4F-9726-326A255070B4}" type="presOf" srcId="{43325324-B25D-C340-980B-88982D17EB82}" destId="{A903DE83-2CCA-EF42-B0A5-C5875301B619}" srcOrd="0" destOrd="0" presId="urn:microsoft.com/office/officeart/2008/layout/CircularPictureCallout"/>
    <dgm:cxn modelId="{D3BAEFCD-4FC8-E740-B6E3-A12C29AFF947}" type="presParOf" srcId="{3400E3D6-EAB0-6049-B817-CA1B41D6F9AA}" destId="{A0AA443F-C1FD-D34F-917E-57A4775315A0}" srcOrd="0" destOrd="0" presId="urn:microsoft.com/office/officeart/2008/layout/CircularPictureCallout"/>
    <dgm:cxn modelId="{7175F35D-BED2-CC49-A96C-2EC54C5E572E}" type="presParOf" srcId="{A0AA443F-C1FD-D34F-917E-57A4775315A0}" destId="{EC8C9B80-770E-A143-8DB6-7C18463DF21B}" srcOrd="0" destOrd="0" presId="urn:microsoft.com/office/officeart/2008/layout/CircularPictureCallout"/>
    <dgm:cxn modelId="{1585FEAE-DE59-3D46-8EB2-D3540791B5CD}" type="presParOf" srcId="{EC8C9B80-770E-A143-8DB6-7C18463DF21B}" destId="{A903DE83-2CCA-EF42-B0A5-C5875301B619}" srcOrd="0" destOrd="0" presId="urn:microsoft.com/office/officeart/2008/layout/CircularPictureCallout"/>
    <dgm:cxn modelId="{1444B8DF-2582-3C49-9133-27D61DF5425E}" type="presParOf" srcId="{A0AA443F-C1FD-D34F-917E-57A4775315A0}" destId="{73C1A360-2F05-E043-A9B7-7FB9C50583AF}"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3DE83-2CCA-EF42-B0A5-C5875301B619}">
      <dsp:nvSpPr>
        <dsp:cNvPr id="0" name=""/>
        <dsp:cNvSpPr/>
      </dsp:nvSpPr>
      <dsp:spPr>
        <a:xfrm>
          <a:off x="562620" y="958875"/>
          <a:ext cx="1125240" cy="112524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C1A360-2F05-E043-A9B7-7FB9C50583AF}">
      <dsp:nvSpPr>
        <dsp:cNvPr id="0" name=""/>
        <dsp:cNvSpPr/>
      </dsp:nvSpPr>
      <dsp:spPr>
        <a:xfrm>
          <a:off x="765163" y="1556377"/>
          <a:ext cx="720153" cy="37132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155700">
            <a:lnSpc>
              <a:spcPct val="90000"/>
            </a:lnSpc>
            <a:spcBef>
              <a:spcPct val="0"/>
            </a:spcBef>
            <a:spcAft>
              <a:spcPct val="35000"/>
            </a:spcAft>
            <a:buNone/>
          </a:pPr>
          <a:endParaRPr lang="en-GB" sz="2600" kern="1200"/>
        </a:p>
      </dsp:txBody>
      <dsp:txXfrm>
        <a:off x="765163" y="1556377"/>
        <a:ext cx="720153" cy="371329"/>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F01BD6-766B-4D19-B75E-7E6A037A6BFB}" type="datetimeFigureOut">
              <a:rPr lang="en-US" smtClean="0"/>
              <a:t>6/22/26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1302AA-81B1-4225-BC36-6DD3E8E98722}" type="slidenum">
              <a:rPr lang="en-US" smtClean="0"/>
              <a:t>‹#›</a:t>
            </a:fld>
            <a:endParaRPr lang="en-US"/>
          </a:p>
        </p:txBody>
      </p:sp>
    </p:spTree>
    <p:extLst>
      <p:ext uri="{BB962C8B-B14F-4D97-AF65-F5344CB8AC3E}">
        <p14:creationId xmlns:p14="http://schemas.microsoft.com/office/powerpoint/2010/main" val="3888844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D3C34-4FAE-4634-9621-7C1A1531823B}" type="datetimeFigureOut">
              <a:rPr lang="en-US" smtClean="0"/>
              <a:t>6/22/26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D1758-ED3D-4611-B861-63A1DF032208}" type="slidenum">
              <a:rPr lang="en-US" smtClean="0"/>
              <a:t>‹#›</a:t>
            </a:fld>
            <a:endParaRPr lang="en-US"/>
          </a:p>
        </p:txBody>
      </p:sp>
    </p:spTree>
    <p:extLst>
      <p:ext uri="{BB962C8B-B14F-4D97-AF65-F5344CB8AC3E}">
        <p14:creationId xmlns:p14="http://schemas.microsoft.com/office/powerpoint/2010/main" val="1990456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30809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5D1758-ED3D-4611-B861-63A1DF032208}" type="slidenum">
              <a:rPr lang="en-US" smtClean="0"/>
              <a:t>2</a:t>
            </a:fld>
            <a:endParaRPr lang="en-US"/>
          </a:p>
        </p:txBody>
      </p:sp>
    </p:spTree>
    <p:extLst>
      <p:ext uri="{BB962C8B-B14F-4D97-AF65-F5344CB8AC3E}">
        <p14:creationId xmlns:p14="http://schemas.microsoft.com/office/powerpoint/2010/main" val="2134300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FA5D1758-ED3D-4611-B861-63A1DF032208}" type="slidenum">
              <a:rPr lang="en-US" smtClean="0"/>
              <a:t>3</a:t>
            </a:fld>
            <a:endParaRPr lang="en-US"/>
          </a:p>
        </p:txBody>
      </p:sp>
    </p:spTree>
    <p:extLst>
      <p:ext uri="{BB962C8B-B14F-4D97-AF65-F5344CB8AC3E}">
        <p14:creationId xmlns:p14="http://schemas.microsoft.com/office/powerpoint/2010/main" val="2703501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5F37F-6A6D-AF6C-08EE-F329782CB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9BB80-2DE4-A279-60AF-A65C45198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26EF6-32B0-0B86-3444-D5797070EF5F}"/>
              </a:ext>
            </a:extLst>
          </p:cNvPr>
          <p:cNvSpPr>
            <a:spLocks noGrp="1"/>
          </p:cNvSpPr>
          <p:nvPr>
            <p:ph type="body" idx="1"/>
          </p:nvPr>
        </p:nvSpPr>
        <p:spPr/>
        <p:txBody>
          <a:bodyPr/>
          <a:lstStyle/>
          <a:p>
            <a:endParaRPr lang="fr-FR" dirty="0"/>
          </a:p>
        </p:txBody>
      </p:sp>
      <p:sp>
        <p:nvSpPr>
          <p:cNvPr id="4" name="Slide Number Placeholder 3">
            <a:extLst>
              <a:ext uri="{FF2B5EF4-FFF2-40B4-BE49-F238E27FC236}">
                <a16:creationId xmlns:a16="http://schemas.microsoft.com/office/drawing/2014/main" id="{371CA119-74A7-3DAC-C8A6-9189C64975DE}"/>
              </a:ext>
            </a:extLst>
          </p:cNvPr>
          <p:cNvSpPr>
            <a:spLocks noGrp="1"/>
          </p:cNvSpPr>
          <p:nvPr>
            <p:ph type="sldNum" sz="quarter" idx="5"/>
          </p:nvPr>
        </p:nvSpPr>
        <p:spPr/>
        <p:txBody>
          <a:bodyPr/>
          <a:lstStyle/>
          <a:p>
            <a:fld id="{FA5D1758-ED3D-4611-B861-63A1DF032208}" type="slidenum">
              <a:rPr lang="en-US" smtClean="0"/>
              <a:t>4</a:t>
            </a:fld>
            <a:endParaRPr lang="en-US"/>
          </a:p>
        </p:txBody>
      </p:sp>
    </p:spTree>
    <p:extLst>
      <p:ext uri="{BB962C8B-B14F-4D97-AF65-F5344CB8AC3E}">
        <p14:creationId xmlns:p14="http://schemas.microsoft.com/office/powerpoint/2010/main" val="498248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3C3F4-0692-DDFC-AB20-20DBCCFF12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F543A-FBB1-CF72-D36E-CF108EFE9B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87C8F-E3B0-83EA-0B3B-8F19FC9971A0}"/>
              </a:ext>
            </a:extLst>
          </p:cNvPr>
          <p:cNvSpPr>
            <a:spLocks noGrp="1"/>
          </p:cNvSpPr>
          <p:nvPr>
            <p:ph type="body" idx="1"/>
          </p:nvPr>
        </p:nvSpPr>
        <p:spPr/>
        <p:txBody>
          <a:bodyPr/>
          <a:lstStyle/>
          <a:p>
            <a:endParaRPr lang="fr-FR" dirty="0"/>
          </a:p>
        </p:txBody>
      </p:sp>
      <p:sp>
        <p:nvSpPr>
          <p:cNvPr id="4" name="Slide Number Placeholder 3">
            <a:extLst>
              <a:ext uri="{FF2B5EF4-FFF2-40B4-BE49-F238E27FC236}">
                <a16:creationId xmlns:a16="http://schemas.microsoft.com/office/drawing/2014/main" id="{53B868D2-20C9-FF4B-590E-EDA8E65F8BD0}"/>
              </a:ext>
            </a:extLst>
          </p:cNvPr>
          <p:cNvSpPr>
            <a:spLocks noGrp="1"/>
          </p:cNvSpPr>
          <p:nvPr>
            <p:ph type="sldNum" sz="quarter" idx="5"/>
          </p:nvPr>
        </p:nvSpPr>
        <p:spPr/>
        <p:txBody>
          <a:bodyPr/>
          <a:lstStyle/>
          <a:p>
            <a:fld id="{FA5D1758-ED3D-4611-B861-63A1DF032208}" type="slidenum">
              <a:rPr lang="en-US" smtClean="0"/>
              <a:t>5</a:t>
            </a:fld>
            <a:endParaRPr lang="en-US"/>
          </a:p>
        </p:txBody>
      </p:sp>
    </p:spTree>
    <p:extLst>
      <p:ext uri="{BB962C8B-B14F-4D97-AF65-F5344CB8AC3E}">
        <p14:creationId xmlns:p14="http://schemas.microsoft.com/office/powerpoint/2010/main" val="3161869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852B0-C774-CD13-C7DC-80CD4427E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8B191-E0D0-A656-0A4A-85EFB2C5B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CFFC1-5047-319B-26C2-F0B8FE08AFD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2C60DCD-9323-7C26-9C38-77329195CC45}"/>
              </a:ext>
            </a:extLst>
          </p:cNvPr>
          <p:cNvSpPr>
            <a:spLocks noGrp="1"/>
          </p:cNvSpPr>
          <p:nvPr>
            <p:ph type="sldNum" sz="quarter" idx="5"/>
          </p:nvPr>
        </p:nvSpPr>
        <p:spPr/>
        <p:txBody>
          <a:bodyPr/>
          <a:lstStyle/>
          <a:p>
            <a:fld id="{FA5D1758-ED3D-4611-B861-63A1DF032208}" type="slidenum">
              <a:rPr lang="en-US" smtClean="0"/>
              <a:t>8</a:t>
            </a:fld>
            <a:endParaRPr lang="en-US"/>
          </a:p>
        </p:txBody>
      </p:sp>
    </p:spTree>
    <p:extLst>
      <p:ext uri="{BB962C8B-B14F-4D97-AF65-F5344CB8AC3E}">
        <p14:creationId xmlns:p14="http://schemas.microsoft.com/office/powerpoint/2010/main" val="2464714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FA5D1758-ED3D-4611-B861-63A1DF032208}" type="slidenum">
              <a:rPr lang="en-US" smtClean="0"/>
              <a:t>9</a:t>
            </a:fld>
            <a:endParaRPr lang="en-US"/>
          </a:p>
        </p:txBody>
      </p:sp>
    </p:spTree>
    <p:extLst>
      <p:ext uri="{BB962C8B-B14F-4D97-AF65-F5344CB8AC3E}">
        <p14:creationId xmlns:p14="http://schemas.microsoft.com/office/powerpoint/2010/main" val="198602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FA5D1758-ED3D-4611-B861-63A1DF032208}" type="slidenum">
              <a:rPr lang="en-US" smtClean="0"/>
              <a:t>12</a:t>
            </a:fld>
            <a:endParaRPr lang="en-US"/>
          </a:p>
        </p:txBody>
      </p:sp>
    </p:spTree>
    <p:extLst>
      <p:ext uri="{BB962C8B-B14F-4D97-AF65-F5344CB8AC3E}">
        <p14:creationId xmlns:p14="http://schemas.microsoft.com/office/powerpoint/2010/main" val="3074784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15B74-72A0-63B7-D497-7E1B370C7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03BBF-B4D7-2399-6D42-6F92A65AD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FD014-46A4-1331-A43B-A6F92E4B4F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883D1E6-05A1-60D9-BD96-4CE48C79D267}"/>
              </a:ext>
            </a:extLst>
          </p:cNvPr>
          <p:cNvSpPr>
            <a:spLocks noGrp="1"/>
          </p:cNvSpPr>
          <p:nvPr>
            <p:ph type="sldNum" sz="quarter" idx="5"/>
          </p:nvPr>
        </p:nvSpPr>
        <p:spPr/>
        <p:txBody>
          <a:bodyPr/>
          <a:lstStyle/>
          <a:p>
            <a:fld id="{FA5D1758-ED3D-4611-B861-63A1DF032208}" type="slidenum">
              <a:rPr lang="en-US" smtClean="0"/>
              <a:t>15</a:t>
            </a:fld>
            <a:endParaRPr lang="en-US" dirty="0"/>
          </a:p>
        </p:txBody>
      </p:sp>
    </p:spTree>
    <p:extLst>
      <p:ext uri="{BB962C8B-B14F-4D97-AF65-F5344CB8AC3E}">
        <p14:creationId xmlns:p14="http://schemas.microsoft.com/office/powerpoint/2010/main" val="2628400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FR" sz="1200" b="0" i="0" kern="1200" dirty="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5"/>
          </p:nvPr>
        </p:nvSpPr>
        <p:spPr/>
        <p:txBody>
          <a:bodyPr/>
          <a:lstStyle/>
          <a:p>
            <a:fld id="{FA5D1758-ED3D-4611-B861-63A1DF032208}" type="slidenum">
              <a:rPr lang="en-US" smtClean="0"/>
              <a:t>18</a:t>
            </a:fld>
            <a:endParaRPr lang="en-US"/>
          </a:p>
        </p:txBody>
      </p:sp>
    </p:spTree>
    <p:extLst>
      <p:ext uri="{BB962C8B-B14F-4D97-AF65-F5344CB8AC3E}">
        <p14:creationId xmlns:p14="http://schemas.microsoft.com/office/powerpoint/2010/main" val="82581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689C8-599E-9DB8-7A22-1DB5F0E1A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65FF1-C301-3E6A-24C1-ACAC6AD78B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DBA84-379A-A3DC-6BFA-41DC0610078B}"/>
              </a:ext>
            </a:extLst>
          </p:cNvPr>
          <p:cNvSpPr>
            <a:spLocks noGrp="1"/>
          </p:cNvSpPr>
          <p:nvPr>
            <p:ph type="body" idx="1"/>
          </p:nvPr>
        </p:nvSpPr>
        <p:spPr/>
        <p:txBody>
          <a:bodyPr/>
          <a:lstStyle/>
          <a:p>
            <a:endParaRPr lang="en-GB" b="1" dirty="0"/>
          </a:p>
        </p:txBody>
      </p:sp>
      <p:sp>
        <p:nvSpPr>
          <p:cNvPr id="4" name="Slide Number Placeholder 3">
            <a:extLst>
              <a:ext uri="{FF2B5EF4-FFF2-40B4-BE49-F238E27FC236}">
                <a16:creationId xmlns:a16="http://schemas.microsoft.com/office/drawing/2014/main" id="{C083408D-043E-3357-3397-2A566DB5B1EF}"/>
              </a:ext>
            </a:extLst>
          </p:cNvPr>
          <p:cNvSpPr>
            <a:spLocks noGrp="1"/>
          </p:cNvSpPr>
          <p:nvPr>
            <p:ph type="sldNum" sz="quarter" idx="5"/>
          </p:nvPr>
        </p:nvSpPr>
        <p:spPr/>
        <p:txBody>
          <a:bodyPr/>
          <a:lstStyle/>
          <a:p>
            <a:fld id="{FA5D1758-ED3D-4611-B861-63A1DF032208}" type="slidenum">
              <a:rPr lang="en-US" smtClean="0"/>
              <a:t>19</a:t>
            </a:fld>
            <a:endParaRPr lang="en-US"/>
          </a:p>
        </p:txBody>
      </p:sp>
    </p:spTree>
    <p:extLst>
      <p:ext uri="{BB962C8B-B14F-4D97-AF65-F5344CB8AC3E}">
        <p14:creationId xmlns:p14="http://schemas.microsoft.com/office/powerpoint/2010/main" val="618883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377209" y="4924974"/>
            <a:ext cx="206993" cy="123111"/>
          </a:xfrm>
          <a:prstGeom prst="rect">
            <a:avLst/>
          </a:prstGeom>
          <a:noFill/>
        </p:spPr>
        <p:txBody>
          <a:bodyPr wrap="square" lIns="0" tIns="0" rIns="0" bIns="0" rtlCol="0">
            <a:spAutoFit/>
          </a:bodyPr>
          <a:lstStyle/>
          <a:p>
            <a:pPr algn="r"/>
            <a:fld id="{27692F5A-FC14-4E83-B4CC-18F6C2D780A4}" type="slidenum">
              <a:rPr lang="en-US" sz="800" b="0" spc="30" baseline="0" smtClean="0">
                <a:solidFill>
                  <a:schemeClr val="accent4"/>
                </a:solidFill>
                <a:latin typeface="Lato" panose="020F0502020204030203" pitchFamily="34" charset="0"/>
              </a:rPr>
              <a:pPr algn="r"/>
              <a:t>‹#›</a:t>
            </a:fld>
            <a:endParaRPr lang="en-US" sz="800" b="0" spc="30" baseline="0">
              <a:solidFill>
                <a:schemeClr val="accent4"/>
              </a:solidFill>
              <a:latin typeface="Lato" panose="020F0502020204030203" pitchFamily="34" charset="0"/>
            </a:endParaRPr>
          </a:p>
        </p:txBody>
      </p:sp>
    </p:spTree>
    <p:extLst>
      <p:ext uri="{BB962C8B-B14F-4D97-AF65-F5344CB8AC3E}">
        <p14:creationId xmlns:p14="http://schemas.microsoft.com/office/powerpoint/2010/main" val="2005293348"/>
      </p:ext>
    </p:extLst>
  </p:cSld>
  <p:clrMapOvr>
    <a:masterClrMapping/>
  </p:clrMapOvr>
  <p:transition spd="slow" advClick="0" advTm="3000">
    <p:fade/>
  </p:transition>
  <p:extLst>
    <p:ext uri="{DCECCB84-F9BA-43D5-87BE-67443E8EF086}">
      <p15:sldGuideLst xmlns:p15="http://schemas.microsoft.com/office/powerpoint/2012/main">
        <p15:guide id="1" orient="horz" pos="2700" userDrawn="1">
          <p15:clr>
            <a:srgbClr val="FBAE40"/>
          </p15:clr>
        </p15:guide>
        <p15:guide id="2" pos="5384" userDrawn="1">
          <p15:clr>
            <a:srgbClr val="FBAE40"/>
          </p15:clr>
        </p15:guide>
        <p15:guide id="3" pos="374" userDrawn="1">
          <p15:clr>
            <a:srgbClr val="FBAE40"/>
          </p15:clr>
        </p15:guide>
        <p15:guide id="4" orient="horz" pos="306" userDrawn="1">
          <p15:clr>
            <a:srgbClr val="FBAE40"/>
          </p15:clr>
        </p15:guide>
        <p15:guide id="5" orient="horz" pos="9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with Footers">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668023"/>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539DB515-65E6-1A44-AEA7-F76FF2B66E2F}"/>
              </a:ext>
            </a:extLst>
          </p:cNvPr>
          <p:cNvSpPr txBox="1"/>
          <p:nvPr userDrawn="1"/>
        </p:nvSpPr>
        <p:spPr>
          <a:xfrm>
            <a:off x="-466529" y="4943036"/>
            <a:ext cx="2646199" cy="107722"/>
          </a:xfrm>
          <a:prstGeom prst="rect">
            <a:avLst/>
          </a:prstGeom>
          <a:noFill/>
        </p:spPr>
        <p:txBody>
          <a:bodyPr wrap="square" lIns="0" tIns="0" rIns="0" bIns="0" rtlCol="0">
            <a:spAutoFit/>
          </a:bodyPr>
          <a:lstStyle/>
          <a:p>
            <a:pPr algn="ctr"/>
            <a:r>
              <a:rPr lang="en-US" sz="700" spc="70">
                <a:solidFill>
                  <a:schemeClr val="accent2"/>
                </a:solidFill>
                <a:latin typeface="+mj-lt"/>
              </a:rPr>
              <a:t>© Created &amp; Designed by </a:t>
            </a:r>
            <a:r>
              <a:rPr lang="en-US" sz="700" spc="70" err="1">
                <a:solidFill>
                  <a:schemeClr val="accent2"/>
                </a:solidFill>
                <a:latin typeface="+mj-lt"/>
              </a:rPr>
              <a:t>Fairval</a:t>
            </a:r>
            <a:endParaRPr lang="en-US" sz="700" spc="70">
              <a:solidFill>
                <a:schemeClr val="accent2"/>
              </a:solidFill>
              <a:latin typeface="+mj-lt"/>
            </a:endParaRPr>
          </a:p>
        </p:txBody>
      </p:sp>
    </p:spTree>
    <p:extLst>
      <p:ext uri="{BB962C8B-B14F-4D97-AF65-F5344CB8AC3E}">
        <p14:creationId xmlns:p14="http://schemas.microsoft.com/office/powerpoint/2010/main" val="1362500374"/>
      </p:ext>
    </p:extLst>
  </p:cSld>
  <p:clrMapOvr>
    <a:masterClrMapping/>
  </p:clrMapOvr>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Blank Slide">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CB6D8F52-D0D3-994B-9492-CBA6D17E0951}"/>
              </a:ext>
            </a:extLst>
          </p:cNvPr>
          <p:cNvPicPr>
            <a:picLocks noChangeAspect="1"/>
          </p:cNvPicPr>
          <p:nvPr userDrawn="1"/>
        </p:nvPicPr>
        <p:blipFill>
          <a:blip r:embed="rId2"/>
          <a:stretch>
            <a:fillRect/>
          </a:stretch>
        </p:blipFill>
        <p:spPr>
          <a:xfrm>
            <a:off x="8159749" y="4774695"/>
            <a:ext cx="774700" cy="352288"/>
          </a:xfrm>
          <a:prstGeom prst="rect">
            <a:avLst/>
          </a:prstGeom>
        </p:spPr>
      </p:pic>
    </p:spTree>
    <p:extLst>
      <p:ext uri="{BB962C8B-B14F-4D97-AF65-F5344CB8AC3E}">
        <p14:creationId xmlns:p14="http://schemas.microsoft.com/office/powerpoint/2010/main" val="687741655"/>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Mini Half Picture at Righ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Picture Placeholder 2"/>
          <p:cNvSpPr>
            <a:spLocks noGrp="1"/>
          </p:cNvSpPr>
          <p:nvPr>
            <p:ph type="pic" sz="quarter" idx="13"/>
          </p:nvPr>
        </p:nvSpPr>
        <p:spPr>
          <a:xfrm>
            <a:off x="4725986" y="1543050"/>
            <a:ext cx="3821113"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3620002122"/>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Mini Half Picture at Left">
    <p:spTree>
      <p:nvGrpSpPr>
        <p:cNvPr id="1" name=""/>
        <p:cNvGrpSpPr/>
        <p:nvPr/>
      </p:nvGrpSpPr>
      <p:grpSpPr>
        <a:xfrm>
          <a:off x="0" y="0"/>
          <a:ext cx="0" cy="0"/>
          <a:chOff x="0" y="0"/>
          <a:chExt cx="0" cy="0"/>
        </a:xfrm>
      </p:grpSpPr>
      <p:sp>
        <p:nvSpPr>
          <p:cNvPr id="13" name="Rectangle 12"/>
          <p:cNvSpPr/>
          <p:nvPr userDrawn="1"/>
        </p:nvSpPr>
        <p:spPr>
          <a:xfrm>
            <a:off x="593725" y="1543050"/>
            <a:ext cx="7953375"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Picture Placeholder 2"/>
          <p:cNvSpPr>
            <a:spLocks noGrp="1"/>
          </p:cNvSpPr>
          <p:nvPr>
            <p:ph type="pic" sz="quarter" idx="13"/>
          </p:nvPr>
        </p:nvSpPr>
        <p:spPr>
          <a:xfrm>
            <a:off x="593725" y="1543050"/>
            <a:ext cx="3821113"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660871614"/>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ur Vision, Mission &amp; Values Slid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7"/>
          <p:cNvSpPr>
            <a:spLocks noGrp="1"/>
          </p:cNvSpPr>
          <p:nvPr>
            <p:ph type="pic" sz="quarter" idx="12"/>
          </p:nvPr>
        </p:nvSpPr>
        <p:spPr>
          <a:xfrm>
            <a:off x="0" y="1543050"/>
            <a:ext cx="3152716" cy="2743200"/>
          </a:xfrm>
          <a:custGeom>
            <a:avLst/>
            <a:gdLst>
              <a:gd name="connsiteX0" fmla="*/ 0 w 9516533"/>
              <a:gd name="connsiteY0" fmla="*/ 0 h 8280400"/>
              <a:gd name="connsiteX1" fmla="*/ 5376333 w 9516533"/>
              <a:gd name="connsiteY1" fmla="*/ 0 h 8280400"/>
              <a:gd name="connsiteX2" fmla="*/ 9516533 w 9516533"/>
              <a:gd name="connsiteY2" fmla="*/ 4140200 h 8280400"/>
              <a:gd name="connsiteX3" fmla="*/ 5376333 w 9516533"/>
              <a:gd name="connsiteY3" fmla="*/ 8280400 h 8280400"/>
              <a:gd name="connsiteX4" fmla="*/ 0 w 9516533"/>
              <a:gd name="connsiteY4" fmla="*/ 8280400 h 828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16533" h="8280400">
                <a:moveTo>
                  <a:pt x="0" y="0"/>
                </a:moveTo>
                <a:lnTo>
                  <a:pt x="5376333" y="0"/>
                </a:lnTo>
                <a:cubicBezTo>
                  <a:pt x="7662902" y="0"/>
                  <a:pt x="9516533" y="1853631"/>
                  <a:pt x="9516533" y="4140200"/>
                </a:cubicBezTo>
                <a:cubicBezTo>
                  <a:pt x="9516533" y="6426769"/>
                  <a:pt x="7662902" y="8280400"/>
                  <a:pt x="5376333" y="8280400"/>
                </a:cubicBezTo>
                <a:lnTo>
                  <a:pt x="0" y="8280400"/>
                </a:lnTo>
                <a:close/>
              </a:path>
            </a:pathLst>
          </a:custGeom>
        </p:spPr>
        <p:txBody>
          <a:bodyPr wrap="square" lIns="0" tIns="0" rIns="0" bIns="0" anchor="ctr" anchorCtr="0">
            <a:noAutofit/>
          </a:bodyPr>
          <a:lstStyle>
            <a:lvl1pPr marL="0" indent="0" algn="ctr">
              <a:buFontTx/>
              <a:buNone/>
              <a:defRPr sz="10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3719561152"/>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with Half Picture at Left 01">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3986213" cy="51435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191580016"/>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Half Picture at Left 02">
    <p:spTree>
      <p:nvGrpSpPr>
        <p:cNvPr id="1" name=""/>
        <p:cNvGrpSpPr/>
        <p:nvPr/>
      </p:nvGrpSpPr>
      <p:grpSpPr>
        <a:xfrm>
          <a:off x="0" y="0"/>
          <a:ext cx="0" cy="0"/>
          <a:chOff x="0" y="0"/>
          <a:chExt cx="0" cy="0"/>
        </a:xfrm>
      </p:grpSpPr>
      <p:sp>
        <p:nvSpPr>
          <p:cNvPr id="7" name="Picture Placeholder 2"/>
          <p:cNvSpPr>
            <a:spLocks noGrp="1"/>
          </p:cNvSpPr>
          <p:nvPr>
            <p:ph type="pic" sz="quarter" idx="10"/>
          </p:nvPr>
        </p:nvSpPr>
        <p:spPr>
          <a:xfrm>
            <a:off x="0" y="0"/>
            <a:ext cx="4572000" cy="51435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1510270787"/>
      </p:ext>
    </p:extLst>
  </p:cSld>
  <p:clrMapOvr>
    <a:masterClrMapping/>
  </p:clrMapOvr>
  <p:transition spd="slow" advClick="0" advTm="3000">
    <p:fade/>
  </p:transition>
  <p:extLst>
    <p:ext uri="{DCECCB84-F9BA-43D5-87BE-67443E8EF086}">
      <p15:sldGuideLst xmlns:p15="http://schemas.microsoft.com/office/powerpoint/2012/main">
        <p15:guide id="0" orient="horz" pos="972" userDrawn="1">
          <p15:clr>
            <a:srgbClr val="FBAE40"/>
          </p15:clr>
        </p15:guide>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Half Picture at Righ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572001" y="0"/>
            <a:ext cx="4572000" cy="51435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3713748865"/>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Portfolio 01">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593725" y="4722841"/>
            <a:ext cx="1783555" cy="123111"/>
          </a:xfrm>
          <a:prstGeom prst="rect">
            <a:avLst/>
          </a:prstGeom>
          <a:noFill/>
        </p:spPr>
        <p:txBody>
          <a:bodyPr wrap="square" lIns="0" tIns="0" rIns="0" bIns="0" rtlCol="0">
            <a:spAutoFit/>
          </a:bodyPr>
          <a:lstStyle/>
          <a:p>
            <a:pPr algn="l"/>
            <a:r>
              <a:rPr lang="en-US" sz="800" b="1" spc="30" baseline="0">
                <a:solidFill>
                  <a:schemeClr val="accent3"/>
                </a:solidFill>
                <a:latin typeface="Lato" panose="020F0502020204030203" pitchFamily="34" charset="0"/>
              </a:rPr>
              <a:t>JAFAR DESIGNS </a:t>
            </a:r>
            <a:r>
              <a:rPr lang="en-US" sz="800" b="1" spc="30" baseline="0">
                <a:solidFill>
                  <a:schemeClr val="accent2"/>
                </a:solidFill>
                <a:latin typeface="Lato" panose="020F0502020204030203" pitchFamily="34" charset="0"/>
              </a:rPr>
              <a:t>STUDIO</a:t>
            </a:r>
          </a:p>
        </p:txBody>
      </p:sp>
      <p:sp>
        <p:nvSpPr>
          <p:cNvPr id="17" name="TextBox 16"/>
          <p:cNvSpPr txBox="1"/>
          <p:nvPr userDrawn="1"/>
        </p:nvSpPr>
        <p:spPr>
          <a:xfrm>
            <a:off x="6681306" y="4722841"/>
            <a:ext cx="1160434" cy="123111"/>
          </a:xfrm>
          <a:prstGeom prst="rect">
            <a:avLst/>
          </a:prstGeom>
          <a:noFill/>
        </p:spPr>
        <p:txBody>
          <a:bodyPr wrap="square" lIns="0" tIns="0" rIns="0" bIns="0" rtlCol="0">
            <a:spAutoFit/>
          </a:bodyPr>
          <a:lstStyle/>
          <a:p>
            <a:pPr algn="r"/>
            <a:r>
              <a:rPr lang="en-US" sz="800" b="1" spc="30" baseline="0">
                <a:solidFill>
                  <a:schemeClr val="accent3"/>
                </a:solidFill>
                <a:latin typeface="Lato" panose="020F0502020204030203" pitchFamily="34" charset="0"/>
              </a:rPr>
              <a:t>BUSINESS </a:t>
            </a:r>
            <a:r>
              <a:rPr lang="en-US" sz="800" b="1" spc="30" baseline="0">
                <a:solidFill>
                  <a:schemeClr val="accent2"/>
                </a:solidFill>
                <a:latin typeface="Lato" panose="020F0502020204030203" pitchFamily="34" charset="0"/>
              </a:rPr>
              <a:t>PROPOSAL</a:t>
            </a:r>
          </a:p>
        </p:txBody>
      </p:sp>
      <p:sp>
        <p:nvSpPr>
          <p:cNvPr id="23" name="TextBox 22"/>
          <p:cNvSpPr txBox="1"/>
          <p:nvPr userDrawn="1"/>
        </p:nvSpPr>
        <p:spPr>
          <a:xfrm>
            <a:off x="7939422" y="4722841"/>
            <a:ext cx="206993" cy="123111"/>
          </a:xfrm>
          <a:prstGeom prst="rect">
            <a:avLst/>
          </a:prstGeom>
          <a:noFill/>
        </p:spPr>
        <p:txBody>
          <a:bodyPr wrap="square" lIns="0" tIns="0" rIns="0" bIns="0" rtlCol="0">
            <a:spAutoFit/>
          </a:bodyPr>
          <a:lstStyle/>
          <a:p>
            <a:pPr algn="r"/>
            <a:fld id="{27692F5A-FC14-4E83-B4CC-18F6C2D780A4}" type="slidenum">
              <a:rPr lang="en-US" sz="800" b="0" spc="30" baseline="0" smtClean="0">
                <a:solidFill>
                  <a:schemeClr val="accent4"/>
                </a:solidFill>
                <a:latin typeface="Lato" panose="020F0502020204030203" pitchFamily="34" charset="0"/>
              </a:rPr>
              <a:pPr algn="r"/>
              <a:t>‹#›</a:t>
            </a:fld>
            <a:endParaRPr lang="en-US" sz="800" b="0" spc="30" baseline="0">
              <a:solidFill>
                <a:schemeClr val="accent4"/>
              </a:solidFill>
              <a:latin typeface="Lato" panose="020F0502020204030203" pitchFamily="34" charset="0"/>
            </a:endParaRPr>
          </a:p>
        </p:txBody>
      </p:sp>
      <p:sp>
        <p:nvSpPr>
          <p:cNvPr id="11" name="Freeform 5">
            <a:hlinkClick r:id="" action="ppaction://hlinkshowjump?jump=nextslide"/>
          </p:cNvPr>
          <p:cNvSpPr>
            <a:spLocks noEditPoints="1"/>
          </p:cNvSpPr>
          <p:nvPr userDrawn="1"/>
        </p:nvSpPr>
        <p:spPr bwMode="auto">
          <a:xfrm>
            <a:off x="8407428" y="4713316"/>
            <a:ext cx="141259" cy="141259"/>
          </a:xfrm>
          <a:custGeom>
            <a:avLst/>
            <a:gdLst>
              <a:gd name="T0" fmla="*/ 883 w 2350"/>
              <a:gd name="T1" fmla="*/ 679 h 2350"/>
              <a:gd name="T2" fmla="*/ 1338 w 2350"/>
              <a:gd name="T3" fmla="*/ 1175 h 2350"/>
              <a:gd name="T4" fmla="*/ 883 w 2350"/>
              <a:gd name="T5" fmla="*/ 1671 h 2350"/>
              <a:gd name="T6" fmla="*/ 883 w 2350"/>
              <a:gd name="T7" fmla="*/ 1813 h 2350"/>
              <a:gd name="T8" fmla="*/ 1023 w 2350"/>
              <a:gd name="T9" fmla="*/ 1813 h 2350"/>
              <a:gd name="T10" fmla="*/ 1579 w 2350"/>
              <a:gd name="T11" fmla="*/ 1246 h 2350"/>
              <a:gd name="T12" fmla="*/ 1579 w 2350"/>
              <a:gd name="T13" fmla="*/ 1104 h 2350"/>
              <a:gd name="T14" fmla="*/ 1023 w 2350"/>
              <a:gd name="T15" fmla="*/ 537 h 2350"/>
              <a:gd name="T16" fmla="*/ 883 w 2350"/>
              <a:gd name="T17" fmla="*/ 537 h 2350"/>
              <a:gd name="T18" fmla="*/ 883 w 2350"/>
              <a:gd name="T19" fmla="*/ 679 h 2350"/>
              <a:gd name="T20" fmla="*/ 0 w 2350"/>
              <a:gd name="T21" fmla="*/ 1175 h 2350"/>
              <a:gd name="T22" fmla="*/ 1175 w 2350"/>
              <a:gd name="T23" fmla="*/ 2350 h 2350"/>
              <a:gd name="T24" fmla="*/ 2350 w 2350"/>
              <a:gd name="T25" fmla="*/ 1175 h 2350"/>
              <a:gd name="T26" fmla="*/ 1175 w 2350"/>
              <a:gd name="T27" fmla="*/ 0 h 2350"/>
              <a:gd name="T28" fmla="*/ 0 w 2350"/>
              <a:gd name="T29" fmla="*/ 1175 h 2350"/>
              <a:gd name="T30" fmla="*/ 2198 w 2350"/>
              <a:gd name="T31" fmla="*/ 1175 h 2350"/>
              <a:gd name="T32" fmla="*/ 1175 w 2350"/>
              <a:gd name="T33" fmla="*/ 2198 h 2350"/>
              <a:gd name="T34" fmla="*/ 152 w 2350"/>
              <a:gd name="T35" fmla="*/ 1175 h 2350"/>
              <a:gd name="T36" fmla="*/ 1175 w 2350"/>
              <a:gd name="T37" fmla="*/ 152 h 2350"/>
              <a:gd name="T38" fmla="*/ 2198 w 2350"/>
              <a:gd name="T39" fmla="*/ 1175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0" h="2350">
                <a:moveTo>
                  <a:pt x="883" y="679"/>
                </a:moveTo>
                <a:cubicBezTo>
                  <a:pt x="1338" y="1175"/>
                  <a:pt x="1338" y="1175"/>
                  <a:pt x="1338" y="1175"/>
                </a:cubicBezTo>
                <a:cubicBezTo>
                  <a:pt x="883" y="1671"/>
                  <a:pt x="883" y="1671"/>
                  <a:pt x="883" y="1671"/>
                </a:cubicBezTo>
                <a:cubicBezTo>
                  <a:pt x="844" y="1710"/>
                  <a:pt x="844" y="1774"/>
                  <a:pt x="883" y="1813"/>
                </a:cubicBezTo>
                <a:cubicBezTo>
                  <a:pt x="922" y="1852"/>
                  <a:pt x="985" y="1852"/>
                  <a:pt x="1023" y="1813"/>
                </a:cubicBezTo>
                <a:cubicBezTo>
                  <a:pt x="1579" y="1246"/>
                  <a:pt x="1579" y="1246"/>
                  <a:pt x="1579" y="1246"/>
                </a:cubicBezTo>
                <a:cubicBezTo>
                  <a:pt x="1618" y="1207"/>
                  <a:pt x="1618" y="1143"/>
                  <a:pt x="1579" y="1104"/>
                </a:cubicBezTo>
                <a:cubicBezTo>
                  <a:pt x="1023" y="537"/>
                  <a:pt x="1023" y="537"/>
                  <a:pt x="1023" y="537"/>
                </a:cubicBezTo>
                <a:cubicBezTo>
                  <a:pt x="985" y="498"/>
                  <a:pt x="922" y="498"/>
                  <a:pt x="883" y="537"/>
                </a:cubicBezTo>
                <a:cubicBezTo>
                  <a:pt x="844" y="576"/>
                  <a:pt x="844" y="640"/>
                  <a:pt x="883" y="679"/>
                </a:cubicBezTo>
                <a:close/>
                <a:moveTo>
                  <a:pt x="0" y="1175"/>
                </a:moveTo>
                <a:cubicBezTo>
                  <a:pt x="0" y="1824"/>
                  <a:pt x="526" y="2350"/>
                  <a:pt x="1175" y="2350"/>
                </a:cubicBezTo>
                <a:cubicBezTo>
                  <a:pt x="1824" y="2350"/>
                  <a:pt x="2350" y="1824"/>
                  <a:pt x="2350" y="1175"/>
                </a:cubicBezTo>
                <a:cubicBezTo>
                  <a:pt x="2350" y="526"/>
                  <a:pt x="1824" y="0"/>
                  <a:pt x="1175" y="0"/>
                </a:cubicBezTo>
                <a:cubicBezTo>
                  <a:pt x="526" y="0"/>
                  <a:pt x="0" y="526"/>
                  <a:pt x="0" y="1175"/>
                </a:cubicBezTo>
                <a:close/>
                <a:moveTo>
                  <a:pt x="2198" y="1175"/>
                </a:moveTo>
                <a:cubicBezTo>
                  <a:pt x="2198" y="1740"/>
                  <a:pt x="1740" y="2198"/>
                  <a:pt x="1175" y="2198"/>
                </a:cubicBezTo>
                <a:cubicBezTo>
                  <a:pt x="610" y="2198"/>
                  <a:pt x="152" y="1740"/>
                  <a:pt x="152" y="1175"/>
                </a:cubicBezTo>
                <a:cubicBezTo>
                  <a:pt x="152" y="610"/>
                  <a:pt x="610" y="152"/>
                  <a:pt x="1175" y="152"/>
                </a:cubicBezTo>
                <a:cubicBezTo>
                  <a:pt x="1740" y="152"/>
                  <a:pt x="2198" y="610"/>
                  <a:pt x="2198" y="117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5">
            <a:hlinkClick r:id="" action="ppaction://hlinkshowjump?jump=previousslide"/>
          </p:cNvPr>
          <p:cNvSpPr>
            <a:spLocks noEditPoints="1"/>
          </p:cNvSpPr>
          <p:nvPr userDrawn="1"/>
        </p:nvSpPr>
        <p:spPr bwMode="auto">
          <a:xfrm>
            <a:off x="8244097" y="4713316"/>
            <a:ext cx="141259" cy="141259"/>
          </a:xfrm>
          <a:custGeom>
            <a:avLst/>
            <a:gdLst>
              <a:gd name="T0" fmla="*/ 1467 w 2350"/>
              <a:gd name="T1" fmla="*/ 1671 h 2350"/>
              <a:gd name="T2" fmla="*/ 1012 w 2350"/>
              <a:gd name="T3" fmla="*/ 1175 h 2350"/>
              <a:gd name="T4" fmla="*/ 1467 w 2350"/>
              <a:gd name="T5" fmla="*/ 679 h 2350"/>
              <a:gd name="T6" fmla="*/ 1467 w 2350"/>
              <a:gd name="T7" fmla="*/ 537 h 2350"/>
              <a:gd name="T8" fmla="*/ 1327 w 2350"/>
              <a:gd name="T9" fmla="*/ 537 h 2350"/>
              <a:gd name="T10" fmla="*/ 771 w 2350"/>
              <a:gd name="T11" fmla="*/ 1104 h 2350"/>
              <a:gd name="T12" fmla="*/ 771 w 2350"/>
              <a:gd name="T13" fmla="*/ 1246 h 2350"/>
              <a:gd name="T14" fmla="*/ 1327 w 2350"/>
              <a:gd name="T15" fmla="*/ 1813 h 2350"/>
              <a:gd name="T16" fmla="*/ 1467 w 2350"/>
              <a:gd name="T17" fmla="*/ 1813 h 2350"/>
              <a:gd name="T18" fmla="*/ 1467 w 2350"/>
              <a:gd name="T19" fmla="*/ 1671 h 2350"/>
              <a:gd name="T20" fmla="*/ 2350 w 2350"/>
              <a:gd name="T21" fmla="*/ 1175 h 2350"/>
              <a:gd name="T22" fmla="*/ 1175 w 2350"/>
              <a:gd name="T23" fmla="*/ 0 h 2350"/>
              <a:gd name="T24" fmla="*/ 0 w 2350"/>
              <a:gd name="T25" fmla="*/ 1175 h 2350"/>
              <a:gd name="T26" fmla="*/ 1175 w 2350"/>
              <a:gd name="T27" fmla="*/ 2350 h 2350"/>
              <a:gd name="T28" fmla="*/ 2350 w 2350"/>
              <a:gd name="T29" fmla="*/ 1175 h 2350"/>
              <a:gd name="T30" fmla="*/ 152 w 2350"/>
              <a:gd name="T31" fmla="*/ 1175 h 2350"/>
              <a:gd name="T32" fmla="*/ 1175 w 2350"/>
              <a:gd name="T33" fmla="*/ 152 h 2350"/>
              <a:gd name="T34" fmla="*/ 2198 w 2350"/>
              <a:gd name="T35" fmla="*/ 1175 h 2350"/>
              <a:gd name="T36" fmla="*/ 1175 w 2350"/>
              <a:gd name="T37" fmla="*/ 2198 h 2350"/>
              <a:gd name="T38" fmla="*/ 152 w 2350"/>
              <a:gd name="T39" fmla="*/ 1175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50" h="2350">
                <a:moveTo>
                  <a:pt x="1467" y="1671"/>
                </a:moveTo>
                <a:cubicBezTo>
                  <a:pt x="1012" y="1175"/>
                  <a:pt x="1012" y="1175"/>
                  <a:pt x="1012" y="1175"/>
                </a:cubicBezTo>
                <a:cubicBezTo>
                  <a:pt x="1467" y="679"/>
                  <a:pt x="1467" y="679"/>
                  <a:pt x="1467" y="679"/>
                </a:cubicBezTo>
                <a:cubicBezTo>
                  <a:pt x="1506" y="640"/>
                  <a:pt x="1506" y="576"/>
                  <a:pt x="1467" y="537"/>
                </a:cubicBezTo>
                <a:cubicBezTo>
                  <a:pt x="1428" y="498"/>
                  <a:pt x="1365" y="498"/>
                  <a:pt x="1327" y="537"/>
                </a:cubicBezTo>
                <a:cubicBezTo>
                  <a:pt x="771" y="1104"/>
                  <a:pt x="771" y="1104"/>
                  <a:pt x="771" y="1104"/>
                </a:cubicBezTo>
                <a:cubicBezTo>
                  <a:pt x="732" y="1143"/>
                  <a:pt x="732" y="1207"/>
                  <a:pt x="771" y="1246"/>
                </a:cubicBezTo>
                <a:cubicBezTo>
                  <a:pt x="1327" y="1813"/>
                  <a:pt x="1327" y="1813"/>
                  <a:pt x="1327" y="1813"/>
                </a:cubicBezTo>
                <a:cubicBezTo>
                  <a:pt x="1365" y="1852"/>
                  <a:pt x="1428" y="1852"/>
                  <a:pt x="1467" y="1813"/>
                </a:cubicBezTo>
                <a:cubicBezTo>
                  <a:pt x="1506" y="1774"/>
                  <a:pt x="1506" y="1710"/>
                  <a:pt x="1467" y="1671"/>
                </a:cubicBezTo>
                <a:close/>
                <a:moveTo>
                  <a:pt x="2350" y="1175"/>
                </a:moveTo>
                <a:cubicBezTo>
                  <a:pt x="2350" y="526"/>
                  <a:pt x="1824" y="0"/>
                  <a:pt x="1175" y="0"/>
                </a:cubicBezTo>
                <a:cubicBezTo>
                  <a:pt x="526" y="0"/>
                  <a:pt x="0" y="526"/>
                  <a:pt x="0" y="1175"/>
                </a:cubicBezTo>
                <a:cubicBezTo>
                  <a:pt x="0" y="1824"/>
                  <a:pt x="526" y="2350"/>
                  <a:pt x="1175" y="2350"/>
                </a:cubicBezTo>
                <a:cubicBezTo>
                  <a:pt x="1824" y="2350"/>
                  <a:pt x="2350" y="1824"/>
                  <a:pt x="2350" y="1175"/>
                </a:cubicBezTo>
                <a:close/>
                <a:moveTo>
                  <a:pt x="152" y="1175"/>
                </a:moveTo>
                <a:cubicBezTo>
                  <a:pt x="152" y="610"/>
                  <a:pt x="610" y="152"/>
                  <a:pt x="1175" y="152"/>
                </a:cubicBezTo>
                <a:cubicBezTo>
                  <a:pt x="1740" y="152"/>
                  <a:pt x="2198" y="610"/>
                  <a:pt x="2198" y="1175"/>
                </a:cubicBezTo>
                <a:cubicBezTo>
                  <a:pt x="2198" y="1740"/>
                  <a:pt x="1740" y="2198"/>
                  <a:pt x="1175" y="2198"/>
                </a:cubicBezTo>
                <a:cubicBezTo>
                  <a:pt x="610" y="2198"/>
                  <a:pt x="152" y="1740"/>
                  <a:pt x="152" y="117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Picture Placeholder 2"/>
          <p:cNvSpPr>
            <a:spLocks noGrp="1"/>
          </p:cNvSpPr>
          <p:nvPr>
            <p:ph type="pic" sz="quarter" idx="12"/>
          </p:nvPr>
        </p:nvSpPr>
        <p:spPr>
          <a:xfrm>
            <a:off x="593724" y="1543050"/>
            <a:ext cx="3821113"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
        <p:nvSpPr>
          <p:cNvPr id="20" name="Picture Placeholder 2"/>
          <p:cNvSpPr>
            <a:spLocks noGrp="1"/>
          </p:cNvSpPr>
          <p:nvPr>
            <p:ph type="pic" sz="quarter" idx="13"/>
          </p:nvPr>
        </p:nvSpPr>
        <p:spPr>
          <a:xfrm>
            <a:off x="4725986" y="1543050"/>
            <a:ext cx="3821113"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3440558140"/>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Portfolio 02">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Picture Placeholder 2"/>
          <p:cNvSpPr>
            <a:spLocks noGrp="1"/>
          </p:cNvSpPr>
          <p:nvPr>
            <p:ph type="pic" sz="quarter" idx="12"/>
          </p:nvPr>
        </p:nvSpPr>
        <p:spPr>
          <a:xfrm>
            <a:off x="593725" y="1543050"/>
            <a:ext cx="2513188"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
        <p:nvSpPr>
          <p:cNvPr id="14" name="Picture Placeholder 2"/>
          <p:cNvSpPr>
            <a:spLocks noGrp="1"/>
          </p:cNvSpPr>
          <p:nvPr>
            <p:ph type="pic" sz="quarter" idx="13"/>
          </p:nvPr>
        </p:nvSpPr>
        <p:spPr>
          <a:xfrm>
            <a:off x="6033912" y="1543050"/>
            <a:ext cx="2513188"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
        <p:nvSpPr>
          <p:cNvPr id="15" name="Picture Placeholder 2"/>
          <p:cNvSpPr>
            <a:spLocks noGrp="1"/>
          </p:cNvSpPr>
          <p:nvPr>
            <p:ph type="pic" sz="quarter" idx="14"/>
          </p:nvPr>
        </p:nvSpPr>
        <p:spPr>
          <a:xfrm>
            <a:off x="3315406" y="1543050"/>
            <a:ext cx="2513188" cy="2743200"/>
          </a:xfrm>
          <a:prstGeom prst="rect">
            <a:avLst/>
          </a:prstGeom>
        </p:spPr>
        <p:txBody>
          <a:bodyPr anchor="ctr" anchorCtr="0"/>
          <a:lstStyle>
            <a:lvl1pPr marL="0" indent="0" algn="ctr">
              <a:buFontTx/>
              <a:buNone/>
              <a:defRPr sz="10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9182769"/>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ur Portfolio 03">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Picture Placeholder 2"/>
          <p:cNvSpPr>
            <a:spLocks noGrp="1"/>
          </p:cNvSpPr>
          <p:nvPr>
            <p:ph type="pic" sz="quarter" idx="12"/>
          </p:nvPr>
        </p:nvSpPr>
        <p:spPr>
          <a:xfrm>
            <a:off x="593725" y="1543050"/>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5" name="Picture Placeholder 2"/>
          <p:cNvSpPr>
            <a:spLocks noGrp="1"/>
          </p:cNvSpPr>
          <p:nvPr>
            <p:ph type="pic" sz="quarter" idx="13"/>
          </p:nvPr>
        </p:nvSpPr>
        <p:spPr>
          <a:xfrm>
            <a:off x="5985433" y="1543050"/>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7" name="Picture Placeholder 2"/>
          <p:cNvSpPr>
            <a:spLocks noGrp="1"/>
          </p:cNvSpPr>
          <p:nvPr>
            <p:ph type="pic" sz="quarter" idx="15"/>
          </p:nvPr>
        </p:nvSpPr>
        <p:spPr>
          <a:xfrm>
            <a:off x="593725" y="2965967"/>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8" name="Picture Placeholder 2"/>
          <p:cNvSpPr>
            <a:spLocks noGrp="1"/>
          </p:cNvSpPr>
          <p:nvPr>
            <p:ph type="pic" sz="quarter" idx="16"/>
          </p:nvPr>
        </p:nvSpPr>
        <p:spPr>
          <a:xfrm>
            <a:off x="5985433" y="2965967"/>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9" name="Picture Placeholder 2"/>
          <p:cNvSpPr>
            <a:spLocks noGrp="1"/>
          </p:cNvSpPr>
          <p:nvPr>
            <p:ph type="pic" sz="quarter" idx="17"/>
          </p:nvPr>
        </p:nvSpPr>
        <p:spPr>
          <a:xfrm>
            <a:off x="3291946" y="2965967"/>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1215259037"/>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r Portfolio 04">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Picture Placeholder 2"/>
          <p:cNvSpPr>
            <a:spLocks noGrp="1"/>
          </p:cNvSpPr>
          <p:nvPr>
            <p:ph type="pic" sz="quarter" idx="12"/>
          </p:nvPr>
        </p:nvSpPr>
        <p:spPr>
          <a:xfrm>
            <a:off x="593725" y="1543050"/>
            <a:ext cx="2560108" cy="274320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5" name="Picture Placeholder 2"/>
          <p:cNvSpPr>
            <a:spLocks noGrp="1"/>
          </p:cNvSpPr>
          <p:nvPr>
            <p:ph type="pic" sz="quarter" idx="13"/>
          </p:nvPr>
        </p:nvSpPr>
        <p:spPr>
          <a:xfrm>
            <a:off x="5985433" y="1543050"/>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8" name="Picture Placeholder 2"/>
          <p:cNvSpPr>
            <a:spLocks noGrp="1"/>
          </p:cNvSpPr>
          <p:nvPr>
            <p:ph type="pic" sz="quarter" idx="16"/>
          </p:nvPr>
        </p:nvSpPr>
        <p:spPr>
          <a:xfrm>
            <a:off x="5985433" y="2965967"/>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29" name="Picture Placeholder 2"/>
          <p:cNvSpPr>
            <a:spLocks noGrp="1"/>
          </p:cNvSpPr>
          <p:nvPr>
            <p:ph type="pic" sz="quarter" idx="17"/>
          </p:nvPr>
        </p:nvSpPr>
        <p:spPr>
          <a:xfrm>
            <a:off x="3291946" y="2965967"/>
            <a:ext cx="2560108" cy="131652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2429378869"/>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r Portfolio 05">
    <p:spTree>
      <p:nvGrpSpPr>
        <p:cNvPr id="1" name=""/>
        <p:cNvGrpSpPr/>
        <p:nvPr/>
      </p:nvGrpSpPr>
      <p:grpSpPr>
        <a:xfrm>
          <a:off x="0" y="0"/>
          <a:ext cx="0" cy="0"/>
          <a:chOff x="0" y="0"/>
          <a:chExt cx="0" cy="0"/>
        </a:xfrm>
      </p:grpSpPr>
      <p:sp>
        <p:nvSpPr>
          <p:cNvPr id="29" name="Picture Placeholder 2"/>
          <p:cNvSpPr>
            <a:spLocks noGrp="1"/>
          </p:cNvSpPr>
          <p:nvPr>
            <p:ph type="pic" sz="quarter" idx="17"/>
          </p:nvPr>
        </p:nvSpPr>
        <p:spPr>
          <a:xfrm>
            <a:off x="1508125" y="1543049"/>
            <a:ext cx="2546117" cy="1408417"/>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18" name="Picture Placeholder 2"/>
          <p:cNvSpPr>
            <a:spLocks noGrp="1"/>
          </p:cNvSpPr>
          <p:nvPr>
            <p:ph type="pic" sz="quarter" idx="18"/>
          </p:nvPr>
        </p:nvSpPr>
        <p:spPr>
          <a:xfrm>
            <a:off x="5988464" y="1543049"/>
            <a:ext cx="2546117" cy="1408417"/>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1969895"/>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Phone Mockup 01">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535" y="1134684"/>
            <a:ext cx="2415741" cy="3528796"/>
          </a:xfrm>
          <a:prstGeom prst="rect">
            <a:avLst/>
          </a:prstGeom>
        </p:spPr>
      </p:pic>
      <p:sp>
        <p:nvSpPr>
          <p:cNvPr id="4" name="Picture Placeholder 25"/>
          <p:cNvSpPr>
            <a:spLocks noGrp="1"/>
          </p:cNvSpPr>
          <p:nvPr>
            <p:ph type="pic" sz="quarter" idx="14"/>
          </p:nvPr>
        </p:nvSpPr>
        <p:spPr>
          <a:xfrm>
            <a:off x="720840" y="1695550"/>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
        <p:nvSpPr>
          <p:cNvPr id="11"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bg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12"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bg1"/>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13" name="Straight Connector 12"/>
          <p:cNvCxnSpPr/>
          <p:nvPr userDrawn="1"/>
        </p:nvCxnSpPr>
        <p:spPr>
          <a:xfrm>
            <a:off x="593725" y="492067"/>
            <a:ext cx="914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7877" y="1134684"/>
            <a:ext cx="2415741" cy="3528796"/>
          </a:xfrm>
          <a:prstGeom prst="rect">
            <a:avLst/>
          </a:prstGeom>
        </p:spPr>
      </p:pic>
      <p:sp>
        <p:nvSpPr>
          <p:cNvPr id="15" name="Picture Placeholder 25"/>
          <p:cNvSpPr>
            <a:spLocks noGrp="1"/>
          </p:cNvSpPr>
          <p:nvPr>
            <p:ph type="pic" sz="quarter" idx="15"/>
          </p:nvPr>
        </p:nvSpPr>
        <p:spPr>
          <a:xfrm>
            <a:off x="5022182" y="1695550"/>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88548" y="1439120"/>
            <a:ext cx="2415741" cy="3528796"/>
          </a:xfrm>
          <a:prstGeom prst="rect">
            <a:avLst/>
          </a:prstGeom>
        </p:spPr>
      </p:pic>
      <p:sp>
        <p:nvSpPr>
          <p:cNvPr id="17" name="Picture Placeholder 25"/>
          <p:cNvSpPr>
            <a:spLocks noGrp="1"/>
          </p:cNvSpPr>
          <p:nvPr>
            <p:ph type="pic" sz="quarter" idx="16"/>
          </p:nvPr>
        </p:nvSpPr>
        <p:spPr>
          <a:xfrm>
            <a:off x="7172853" y="1999986"/>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7206" y="1439120"/>
            <a:ext cx="2415741" cy="3528796"/>
          </a:xfrm>
          <a:prstGeom prst="rect">
            <a:avLst/>
          </a:prstGeom>
        </p:spPr>
      </p:pic>
      <p:sp>
        <p:nvSpPr>
          <p:cNvPr id="19" name="Picture Placeholder 25"/>
          <p:cNvSpPr>
            <a:spLocks noGrp="1"/>
          </p:cNvSpPr>
          <p:nvPr>
            <p:ph type="pic" sz="quarter" idx="17"/>
          </p:nvPr>
        </p:nvSpPr>
        <p:spPr>
          <a:xfrm>
            <a:off x="2871511" y="1999986"/>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20" name="Image 19">
            <a:extLst>
              <a:ext uri="{FF2B5EF4-FFF2-40B4-BE49-F238E27FC236}">
                <a16:creationId xmlns:a16="http://schemas.microsoft.com/office/drawing/2014/main" id="{84B86F07-7730-054D-8C34-F5BAE73BDE84}"/>
              </a:ext>
            </a:extLst>
          </p:cNvPr>
          <p:cNvPicPr>
            <a:picLocks noChangeAspect="1"/>
          </p:cNvPicPr>
          <p:nvPr userDrawn="1"/>
        </p:nvPicPr>
        <p:blipFill>
          <a:blip r:embed="rId3"/>
          <a:stretch>
            <a:fillRect/>
          </a:stretch>
        </p:blipFill>
        <p:spPr>
          <a:xfrm>
            <a:off x="8159749" y="4774695"/>
            <a:ext cx="774700" cy="352288"/>
          </a:xfrm>
          <a:prstGeom prst="rect">
            <a:avLst/>
          </a:prstGeom>
        </p:spPr>
      </p:pic>
    </p:spTree>
    <p:extLst>
      <p:ext uri="{BB962C8B-B14F-4D97-AF65-F5344CB8AC3E}">
        <p14:creationId xmlns:p14="http://schemas.microsoft.com/office/powerpoint/2010/main" val="2250657437"/>
      </p:ext>
    </p:extLst>
  </p:cSld>
  <p:clrMapOvr>
    <a:masterClrMapping/>
  </p:clrMapOvr>
  <p:transition spd="slow" advClick="0" advTm="3000">
    <p:fade/>
  </p:transition>
  <p:extLst>
    <p:ext uri="{DCECCB84-F9BA-43D5-87BE-67443E8EF086}">
      <p15:sldGuideLst xmlns:p15="http://schemas.microsoft.com/office/powerpoint/2012/main">
        <p15:guide id="1" orient="horz" pos="2934" userDrawn="1">
          <p15:clr>
            <a:srgbClr val="FBAE40"/>
          </p15:clr>
        </p15:guide>
        <p15:guide id="2" pos="5384">
          <p15:clr>
            <a:srgbClr val="FBAE40"/>
          </p15:clr>
        </p15:guide>
        <p15:guide id="3" pos="374">
          <p15:clr>
            <a:srgbClr val="FBAE40"/>
          </p15:clr>
        </p15:guide>
        <p15:guide id="4" orient="horz" pos="306">
          <p15:clr>
            <a:srgbClr val="FBAE40"/>
          </p15:clr>
        </p15:guide>
        <p15:guide id="5" orient="horz" pos="97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Phone Mockup 02">
    <p:spTree>
      <p:nvGrpSpPr>
        <p:cNvPr id="1" name=""/>
        <p:cNvGrpSpPr/>
        <p:nvPr/>
      </p:nvGrpSpPr>
      <p:grpSpPr>
        <a:xfrm>
          <a:off x="0" y="0"/>
          <a:ext cx="0" cy="0"/>
          <a:chOff x="0" y="0"/>
          <a:chExt cx="0" cy="0"/>
        </a:xfrm>
      </p:grpSpPr>
      <p:sp>
        <p:nvSpPr>
          <p:cNvPr id="21" name="Rectangle 20"/>
          <p:cNvSpPr/>
          <p:nvPr userDrawn="1"/>
        </p:nvSpPr>
        <p:spPr>
          <a:xfrm>
            <a:off x="595314" y="1857487"/>
            <a:ext cx="7953374" cy="2026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64129" y="1194045"/>
            <a:ext cx="2415741" cy="3528796"/>
          </a:xfrm>
          <a:prstGeom prst="rect">
            <a:avLst/>
          </a:prstGeom>
        </p:spPr>
      </p:pic>
      <p:sp>
        <p:nvSpPr>
          <p:cNvPr id="18" name="Picture Placeholder 25"/>
          <p:cNvSpPr>
            <a:spLocks noGrp="1"/>
          </p:cNvSpPr>
          <p:nvPr>
            <p:ph type="pic" sz="quarter" idx="18"/>
          </p:nvPr>
        </p:nvSpPr>
        <p:spPr>
          <a:xfrm>
            <a:off x="3961343" y="1754911"/>
            <a:ext cx="1204382"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4163119622"/>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Phone Mockup 03">
    <p:spTree>
      <p:nvGrpSpPr>
        <p:cNvPr id="1" name=""/>
        <p:cNvGrpSpPr/>
        <p:nvPr/>
      </p:nvGrpSpPr>
      <p:grpSpPr>
        <a:xfrm>
          <a:off x="0" y="0"/>
          <a:ext cx="0" cy="0"/>
          <a:chOff x="0" y="0"/>
          <a:chExt cx="0" cy="0"/>
        </a:xfrm>
      </p:grpSpPr>
      <p:sp>
        <p:nvSpPr>
          <p:cNvPr id="21" name="Rectangle 20"/>
          <p:cNvSpPr/>
          <p:nvPr userDrawn="1"/>
        </p:nvSpPr>
        <p:spPr>
          <a:xfrm>
            <a:off x="595314" y="1543050"/>
            <a:ext cx="7953374" cy="9634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3706" y="1142482"/>
            <a:ext cx="2415741" cy="3528796"/>
          </a:xfrm>
          <a:prstGeom prst="rect">
            <a:avLst/>
          </a:prstGeom>
        </p:spPr>
      </p:pic>
      <p:sp>
        <p:nvSpPr>
          <p:cNvPr id="14" name="Picture Placeholder 25"/>
          <p:cNvSpPr>
            <a:spLocks noGrp="1"/>
          </p:cNvSpPr>
          <p:nvPr>
            <p:ph type="pic" sz="quarter" idx="17"/>
          </p:nvPr>
        </p:nvSpPr>
        <p:spPr>
          <a:xfrm>
            <a:off x="5118011" y="1703348"/>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6263" y="1142482"/>
            <a:ext cx="2415741" cy="3528796"/>
          </a:xfrm>
          <a:prstGeom prst="rect">
            <a:avLst/>
          </a:prstGeom>
        </p:spPr>
      </p:pic>
      <p:sp>
        <p:nvSpPr>
          <p:cNvPr id="18" name="Picture Placeholder 25"/>
          <p:cNvSpPr>
            <a:spLocks noGrp="1"/>
          </p:cNvSpPr>
          <p:nvPr>
            <p:ph type="pic" sz="quarter" idx="18"/>
          </p:nvPr>
        </p:nvSpPr>
        <p:spPr>
          <a:xfrm>
            <a:off x="6750568" y="1703348"/>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2609861662"/>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Phone Mockup 04">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71766" y="1194045"/>
            <a:ext cx="2415741" cy="3528796"/>
          </a:xfrm>
          <a:prstGeom prst="rect">
            <a:avLst/>
          </a:prstGeom>
        </p:spPr>
      </p:pic>
      <p:sp>
        <p:nvSpPr>
          <p:cNvPr id="14" name="Picture Placeholder 25"/>
          <p:cNvSpPr>
            <a:spLocks noGrp="1"/>
          </p:cNvSpPr>
          <p:nvPr>
            <p:ph type="pic" sz="quarter" idx="17"/>
          </p:nvPr>
        </p:nvSpPr>
        <p:spPr>
          <a:xfrm>
            <a:off x="2156071" y="1754911"/>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04323" y="1194045"/>
            <a:ext cx="2415741" cy="3528796"/>
          </a:xfrm>
          <a:prstGeom prst="rect">
            <a:avLst/>
          </a:prstGeom>
        </p:spPr>
      </p:pic>
      <p:sp>
        <p:nvSpPr>
          <p:cNvPr id="18" name="Picture Placeholder 25"/>
          <p:cNvSpPr>
            <a:spLocks noGrp="1"/>
          </p:cNvSpPr>
          <p:nvPr>
            <p:ph type="pic" sz="quarter" idx="18"/>
          </p:nvPr>
        </p:nvSpPr>
        <p:spPr>
          <a:xfrm>
            <a:off x="3788628" y="1754911"/>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3811" y="1194045"/>
            <a:ext cx="2415741" cy="3528796"/>
          </a:xfrm>
          <a:prstGeom prst="rect">
            <a:avLst/>
          </a:prstGeom>
        </p:spPr>
      </p:pic>
      <p:sp>
        <p:nvSpPr>
          <p:cNvPr id="20" name="Picture Placeholder 25"/>
          <p:cNvSpPr>
            <a:spLocks noGrp="1"/>
          </p:cNvSpPr>
          <p:nvPr>
            <p:ph type="pic" sz="quarter" idx="19"/>
          </p:nvPr>
        </p:nvSpPr>
        <p:spPr>
          <a:xfrm>
            <a:off x="5438116" y="1754911"/>
            <a:ext cx="1230200" cy="2232025"/>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1123597967"/>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Phone Mockup 05">
    <p:spTree>
      <p:nvGrpSpPr>
        <p:cNvPr id="1" name=""/>
        <p:cNvGrpSpPr/>
        <p:nvPr/>
      </p:nvGrpSpPr>
      <p:grpSpPr>
        <a:xfrm>
          <a:off x="0" y="0"/>
          <a:ext cx="0" cy="0"/>
          <a:chOff x="0" y="0"/>
          <a:chExt cx="0" cy="0"/>
        </a:xfrm>
      </p:grpSpPr>
      <p:pic>
        <p:nvPicPr>
          <p:cNvPr id="29" name="Picture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90362" y="1100444"/>
            <a:ext cx="2918752" cy="4043055"/>
          </a:xfrm>
          <a:prstGeom prst="rect">
            <a:avLst/>
          </a:prstGeom>
        </p:spPr>
      </p:pic>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icture Placeholder 25"/>
          <p:cNvSpPr>
            <a:spLocks noGrp="1"/>
          </p:cNvSpPr>
          <p:nvPr>
            <p:ph type="pic" sz="quarter" idx="17"/>
          </p:nvPr>
        </p:nvSpPr>
        <p:spPr>
          <a:xfrm>
            <a:off x="5278966" y="1689100"/>
            <a:ext cx="2209799" cy="3454399"/>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257334994"/>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Phone Mockup 06">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8" y="185298"/>
            <a:ext cx="3129491" cy="4571407"/>
          </a:xfrm>
          <a:prstGeom prst="rect">
            <a:avLst/>
          </a:prstGeom>
        </p:spPr>
      </p:pic>
      <p:sp>
        <p:nvSpPr>
          <p:cNvPr id="10" name="Text Placeholder 9"/>
          <p:cNvSpPr>
            <a:spLocks noGrp="1"/>
          </p:cNvSpPr>
          <p:nvPr>
            <p:ph type="body" sz="quarter" idx="10"/>
          </p:nvPr>
        </p:nvSpPr>
        <p:spPr>
          <a:xfrm>
            <a:off x="3242733" y="575841"/>
            <a:ext cx="5294843"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3242416" y="959101"/>
            <a:ext cx="530468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3242416"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Picture Placeholder 25"/>
          <p:cNvSpPr>
            <a:spLocks noGrp="1"/>
          </p:cNvSpPr>
          <p:nvPr>
            <p:ph type="pic" sz="quarter" idx="17"/>
          </p:nvPr>
        </p:nvSpPr>
        <p:spPr>
          <a:xfrm>
            <a:off x="800011" y="912452"/>
            <a:ext cx="1552896" cy="2917902"/>
          </a:xfrm>
          <a:custGeom>
            <a:avLst/>
            <a:gdLst>
              <a:gd name="connsiteX0" fmla="*/ 26656 w 4082023"/>
              <a:gd name="connsiteY0" fmla="*/ 0 h 7233920"/>
              <a:gd name="connsiteX1" fmla="*/ 4055367 w 4082023"/>
              <a:gd name="connsiteY1" fmla="*/ 0 h 7233920"/>
              <a:gd name="connsiteX2" fmla="*/ 4082023 w 4082023"/>
              <a:gd name="connsiteY2" fmla="*/ 26656 h 7233920"/>
              <a:gd name="connsiteX3" fmla="*/ 4082023 w 4082023"/>
              <a:gd name="connsiteY3" fmla="*/ 7207264 h 7233920"/>
              <a:gd name="connsiteX4" fmla="*/ 4055367 w 4082023"/>
              <a:gd name="connsiteY4" fmla="*/ 7233920 h 7233920"/>
              <a:gd name="connsiteX5" fmla="*/ 26656 w 4082023"/>
              <a:gd name="connsiteY5" fmla="*/ 7233920 h 7233920"/>
              <a:gd name="connsiteX6" fmla="*/ 0 w 4082023"/>
              <a:gd name="connsiteY6" fmla="*/ 7207264 h 7233920"/>
              <a:gd name="connsiteX7" fmla="*/ 0 w 4082023"/>
              <a:gd name="connsiteY7" fmla="*/ 26656 h 7233920"/>
              <a:gd name="connsiteX8" fmla="*/ 26656 w 4082023"/>
              <a:gd name="connsiteY8" fmla="*/ 0 h 723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2023" h="7233920">
                <a:moveTo>
                  <a:pt x="26656" y="0"/>
                </a:moveTo>
                <a:lnTo>
                  <a:pt x="4055367" y="0"/>
                </a:lnTo>
                <a:cubicBezTo>
                  <a:pt x="4070091" y="0"/>
                  <a:pt x="4082023" y="11934"/>
                  <a:pt x="4082023" y="26656"/>
                </a:cubicBezTo>
                <a:lnTo>
                  <a:pt x="4082023" y="7207264"/>
                </a:lnTo>
                <a:cubicBezTo>
                  <a:pt x="4082023" y="7221986"/>
                  <a:pt x="4070091" y="7233920"/>
                  <a:pt x="4055367" y="7233920"/>
                </a:cubicBezTo>
                <a:lnTo>
                  <a:pt x="26656" y="7233920"/>
                </a:lnTo>
                <a:cubicBezTo>
                  <a:pt x="11934" y="7233920"/>
                  <a:pt x="0" y="7221986"/>
                  <a:pt x="0" y="7207264"/>
                </a:cubicBezTo>
                <a:lnTo>
                  <a:pt x="0" y="26656"/>
                </a:lnTo>
                <a:cubicBezTo>
                  <a:pt x="0" y="11934"/>
                  <a:pt x="11934" y="0"/>
                  <a:pt x="26656"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5"/>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spTree>
    <p:extLst>
      <p:ext uri="{BB962C8B-B14F-4D97-AF65-F5344CB8AC3E}">
        <p14:creationId xmlns:p14="http://schemas.microsoft.com/office/powerpoint/2010/main" val="1303776323"/>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eb Browser &amp; iPhone Mockup">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bg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12"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bg1"/>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13" name="Straight Connector 12"/>
          <p:cNvCxnSpPr/>
          <p:nvPr userDrawn="1"/>
        </p:nvCxnSpPr>
        <p:spPr>
          <a:xfrm>
            <a:off x="593725" y="492067"/>
            <a:ext cx="914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p:cNvSpPr>
            <a:spLocks noGrp="1"/>
          </p:cNvSpPr>
          <p:nvPr>
            <p:ph type="pic" sz="quarter" idx="12"/>
          </p:nvPr>
        </p:nvSpPr>
        <p:spPr>
          <a:xfrm>
            <a:off x="1614488" y="1471670"/>
            <a:ext cx="5915025" cy="3186055"/>
          </a:xfrm>
          <a:custGeom>
            <a:avLst/>
            <a:gdLst>
              <a:gd name="connsiteX0" fmla="*/ 0 w 5915025"/>
              <a:gd name="connsiteY0" fmla="*/ 0 h 3326159"/>
              <a:gd name="connsiteX1" fmla="*/ 5915025 w 5915025"/>
              <a:gd name="connsiteY1" fmla="*/ 0 h 3326159"/>
              <a:gd name="connsiteX2" fmla="*/ 5915025 w 5915025"/>
              <a:gd name="connsiteY2" fmla="*/ 3326159 h 3326159"/>
              <a:gd name="connsiteX3" fmla="*/ 0 w 5915025"/>
              <a:gd name="connsiteY3" fmla="*/ 3326159 h 3326159"/>
            </a:gdLst>
            <a:ahLst/>
            <a:cxnLst>
              <a:cxn ang="0">
                <a:pos x="connsiteX0" y="connsiteY0"/>
              </a:cxn>
              <a:cxn ang="0">
                <a:pos x="connsiteX1" y="connsiteY1"/>
              </a:cxn>
              <a:cxn ang="0">
                <a:pos x="connsiteX2" y="connsiteY2"/>
              </a:cxn>
              <a:cxn ang="0">
                <a:pos x="connsiteX3" y="connsiteY3"/>
              </a:cxn>
            </a:cxnLst>
            <a:rect l="l" t="t" r="r" b="b"/>
            <a:pathLst>
              <a:path w="5915025" h="3326159">
                <a:moveTo>
                  <a:pt x="0" y="0"/>
                </a:moveTo>
                <a:lnTo>
                  <a:pt x="5915025" y="0"/>
                </a:lnTo>
                <a:lnTo>
                  <a:pt x="5915025" y="3326159"/>
                </a:lnTo>
                <a:lnTo>
                  <a:pt x="0" y="3326159"/>
                </a:lnTo>
                <a:close/>
              </a:path>
            </a:pathLst>
          </a:custGeom>
        </p:spPr>
        <p:txBody>
          <a:bodyPr wrap="square" anchor="ctr" anchorCtr="0">
            <a:noAutofit/>
          </a:bodyPr>
          <a:lstStyle>
            <a:lvl1pPr marL="0" indent="0" algn="ctr">
              <a:buFontTx/>
              <a:buNone/>
              <a:defRPr sz="1000">
                <a:solidFill>
                  <a:schemeClr val="accent6"/>
                </a:solidFill>
                <a:latin typeface="Lato" panose="020F0502020204030203" pitchFamily="34" charset="0"/>
              </a:defRPr>
            </a:lvl1pPr>
          </a:lstStyle>
          <a:p>
            <a:endParaRPr lang="en-US"/>
          </a:p>
        </p:txBody>
      </p:sp>
      <p:sp>
        <p:nvSpPr>
          <p:cNvPr id="21" name="Freeform 20"/>
          <p:cNvSpPr/>
          <p:nvPr userDrawn="1"/>
        </p:nvSpPr>
        <p:spPr>
          <a:xfrm>
            <a:off x="1614488" y="1318534"/>
            <a:ext cx="5915025" cy="156764"/>
          </a:xfrm>
          <a:custGeom>
            <a:avLst/>
            <a:gdLst>
              <a:gd name="connsiteX0" fmla="*/ 116359 w 15763003"/>
              <a:gd name="connsiteY0" fmla="*/ 0 h 418038"/>
              <a:gd name="connsiteX1" fmla="*/ 15646645 w 15763003"/>
              <a:gd name="connsiteY1" fmla="*/ 0 h 418038"/>
              <a:gd name="connsiteX2" fmla="*/ 15763003 w 15763003"/>
              <a:gd name="connsiteY2" fmla="*/ 116359 h 418038"/>
              <a:gd name="connsiteX3" fmla="*/ 15763003 w 15763003"/>
              <a:gd name="connsiteY3" fmla="*/ 418038 h 418038"/>
              <a:gd name="connsiteX4" fmla="*/ 0 w 15763003"/>
              <a:gd name="connsiteY4" fmla="*/ 418038 h 418038"/>
              <a:gd name="connsiteX5" fmla="*/ 0 w 15763003"/>
              <a:gd name="connsiteY5" fmla="*/ 116359 h 418038"/>
              <a:gd name="connsiteX6" fmla="*/ 116359 w 15763003"/>
              <a:gd name="connsiteY6" fmla="*/ 0 h 4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3003" h="418038">
                <a:moveTo>
                  <a:pt x="116359" y="0"/>
                </a:moveTo>
                <a:lnTo>
                  <a:pt x="15646645" y="0"/>
                </a:lnTo>
                <a:cubicBezTo>
                  <a:pt x="15710907" y="0"/>
                  <a:pt x="15763003" y="52096"/>
                  <a:pt x="15763003" y="116359"/>
                </a:cubicBezTo>
                <a:lnTo>
                  <a:pt x="15763003" y="418038"/>
                </a:lnTo>
                <a:lnTo>
                  <a:pt x="0" y="418038"/>
                </a:lnTo>
                <a:lnTo>
                  <a:pt x="0" y="116359"/>
                </a:lnTo>
                <a:cubicBezTo>
                  <a:pt x="0" y="52096"/>
                  <a:pt x="52096" y="0"/>
                  <a:pt x="1163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a:p>
        </p:txBody>
      </p:sp>
      <p:sp>
        <p:nvSpPr>
          <p:cNvPr id="22" name="Oval 21"/>
          <p:cNvSpPr/>
          <p:nvPr userDrawn="1"/>
        </p:nvSpPr>
        <p:spPr>
          <a:xfrm>
            <a:off x="1711524" y="1367661"/>
            <a:ext cx="54173" cy="541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a:p>
        </p:txBody>
      </p:sp>
      <p:sp>
        <p:nvSpPr>
          <p:cNvPr id="23" name="Oval 22"/>
          <p:cNvSpPr/>
          <p:nvPr userDrawn="1"/>
        </p:nvSpPr>
        <p:spPr>
          <a:xfrm>
            <a:off x="1806610" y="1367661"/>
            <a:ext cx="54173" cy="541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a:p>
        </p:txBody>
      </p:sp>
      <p:sp>
        <p:nvSpPr>
          <p:cNvPr id="24" name="Oval 23"/>
          <p:cNvSpPr/>
          <p:nvPr userDrawn="1"/>
        </p:nvSpPr>
        <p:spPr>
          <a:xfrm>
            <a:off x="1901697" y="1367661"/>
            <a:ext cx="54173" cy="5417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a:p>
        </p:txBody>
      </p:sp>
      <p:grpSp>
        <p:nvGrpSpPr>
          <p:cNvPr id="25" name="Group 24"/>
          <p:cNvGrpSpPr/>
          <p:nvPr userDrawn="1"/>
        </p:nvGrpSpPr>
        <p:grpSpPr>
          <a:xfrm>
            <a:off x="7154465" y="1366181"/>
            <a:ext cx="298052" cy="55653"/>
            <a:chOff x="19078575" y="3106739"/>
            <a:chExt cx="794804" cy="148407"/>
          </a:xfrm>
        </p:grpSpPr>
        <p:grpSp>
          <p:nvGrpSpPr>
            <p:cNvPr id="26" name="Group 25"/>
            <p:cNvGrpSpPr/>
            <p:nvPr/>
          </p:nvGrpSpPr>
          <p:grpSpPr>
            <a:xfrm>
              <a:off x="19736219" y="3106739"/>
              <a:ext cx="137160" cy="137160"/>
              <a:chOff x="19740165" y="3110684"/>
              <a:chExt cx="138113" cy="138113"/>
            </a:xfrm>
          </p:grpSpPr>
          <p:cxnSp>
            <p:nvCxnSpPr>
              <p:cNvPr id="29" name="Straight Connector 28"/>
              <p:cNvCxnSpPr/>
              <p:nvPr/>
            </p:nvCxnSpPr>
            <p:spPr>
              <a:xfrm>
                <a:off x="19740165" y="3110684"/>
                <a:ext cx="138113" cy="138113"/>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9740165" y="3110684"/>
                <a:ext cx="138113" cy="138113"/>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sp>
          <p:nvSpPr>
            <p:cNvPr id="27" name="Rounded Rectangle 26"/>
            <p:cNvSpPr/>
            <p:nvPr/>
          </p:nvSpPr>
          <p:spPr>
            <a:xfrm>
              <a:off x="19415125" y="3110684"/>
              <a:ext cx="144462" cy="144462"/>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6"/>
            </a:p>
          </p:txBody>
        </p:sp>
        <p:cxnSp>
          <p:nvCxnSpPr>
            <p:cNvPr id="28" name="Straight Connector 27"/>
            <p:cNvCxnSpPr/>
            <p:nvPr/>
          </p:nvCxnSpPr>
          <p:spPr>
            <a:xfrm flipH="1">
              <a:off x="19078575" y="3255146"/>
              <a:ext cx="161925"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sp>
        <p:nvSpPr>
          <p:cNvPr id="36" name="Picture Placeholder 35"/>
          <p:cNvSpPr>
            <a:spLocks noGrp="1"/>
          </p:cNvSpPr>
          <p:nvPr>
            <p:ph type="pic" sz="quarter" idx="17"/>
          </p:nvPr>
        </p:nvSpPr>
        <p:spPr>
          <a:xfrm>
            <a:off x="5869461" y="2131214"/>
            <a:ext cx="1305324" cy="2409359"/>
          </a:xfrm>
          <a:custGeom>
            <a:avLst/>
            <a:gdLst>
              <a:gd name="connsiteX0" fmla="*/ 8541 w 1308021"/>
              <a:gd name="connsiteY0" fmla="*/ 0 h 2409359"/>
              <a:gd name="connsiteX1" fmla="*/ 1299480 w 1308021"/>
              <a:gd name="connsiteY1" fmla="*/ 0 h 2409359"/>
              <a:gd name="connsiteX2" fmla="*/ 1308021 w 1308021"/>
              <a:gd name="connsiteY2" fmla="*/ 8878 h 2409359"/>
              <a:gd name="connsiteX3" fmla="*/ 1308021 w 1308021"/>
              <a:gd name="connsiteY3" fmla="*/ 2400481 h 2409359"/>
              <a:gd name="connsiteX4" fmla="*/ 1299480 w 1308021"/>
              <a:gd name="connsiteY4" fmla="*/ 2409359 h 2409359"/>
              <a:gd name="connsiteX5" fmla="*/ 8541 w 1308021"/>
              <a:gd name="connsiteY5" fmla="*/ 2409359 h 2409359"/>
              <a:gd name="connsiteX6" fmla="*/ 0 w 1308021"/>
              <a:gd name="connsiteY6" fmla="*/ 2400481 h 2409359"/>
              <a:gd name="connsiteX7" fmla="*/ 0 w 1308021"/>
              <a:gd name="connsiteY7" fmla="*/ 8878 h 2409359"/>
              <a:gd name="connsiteX8" fmla="*/ 8541 w 1308021"/>
              <a:gd name="connsiteY8" fmla="*/ 0 h 240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8021" h="2409359">
                <a:moveTo>
                  <a:pt x="8541" y="0"/>
                </a:moveTo>
                <a:lnTo>
                  <a:pt x="1299480" y="0"/>
                </a:lnTo>
                <a:cubicBezTo>
                  <a:pt x="1304198" y="0"/>
                  <a:pt x="1308021" y="3975"/>
                  <a:pt x="1308021" y="8878"/>
                </a:cubicBezTo>
                <a:lnTo>
                  <a:pt x="1308021" y="2400481"/>
                </a:lnTo>
                <a:cubicBezTo>
                  <a:pt x="1308021" y="2405384"/>
                  <a:pt x="1304198" y="2409359"/>
                  <a:pt x="1299480" y="2409359"/>
                </a:cubicBezTo>
                <a:lnTo>
                  <a:pt x="8541" y="2409359"/>
                </a:lnTo>
                <a:cubicBezTo>
                  <a:pt x="3824" y="2409359"/>
                  <a:pt x="0" y="2405384"/>
                  <a:pt x="0" y="2400481"/>
                </a:cubicBezTo>
                <a:lnTo>
                  <a:pt x="0" y="8878"/>
                </a:lnTo>
                <a:cubicBezTo>
                  <a:pt x="0" y="3975"/>
                  <a:pt x="3824" y="0"/>
                  <a:pt x="8541" y="0"/>
                </a:cubicBezTo>
                <a:close/>
              </a:path>
            </a:pathLst>
          </a:custGeom>
          <a:noFill/>
          <a:ln w="6350">
            <a:solidFill>
              <a:schemeClr val="accent1"/>
            </a:solidFill>
          </a:ln>
        </p:spPr>
        <p:txBody>
          <a:bodyPr wrap="square" lIns="0" tIns="0" rIns="0" bIns="0" anchor="ctr" anchorCtr="0">
            <a:noAutofit/>
          </a:bodyPr>
          <a:lstStyle>
            <a:lvl1pPr marL="0" indent="0" algn="ctr">
              <a:buFontTx/>
              <a:buNone/>
              <a:defRPr sz="800">
                <a:solidFill>
                  <a:schemeClr val="accent6"/>
                </a:solidFill>
                <a:latin typeface="Lato" panose="020F0502020204030203" pitchFamily="34" charset="0"/>
                <a:ea typeface="Open Sans Light" panose="020B0306030504020204" pitchFamily="34" charset="0"/>
                <a:cs typeface="Open Sans Light" panose="020B0306030504020204" pitchFamily="34" charset="0"/>
              </a:defRPr>
            </a:lvl1pPr>
          </a:lstStyle>
          <a:p>
            <a:endParaRPr lang="en-US"/>
          </a:p>
        </p:txBody>
      </p:sp>
      <p:pic>
        <p:nvPicPr>
          <p:cNvPr id="18" name="Image 17">
            <a:extLst>
              <a:ext uri="{FF2B5EF4-FFF2-40B4-BE49-F238E27FC236}">
                <a16:creationId xmlns:a16="http://schemas.microsoft.com/office/drawing/2014/main" id="{1BBFBFF5-1BF4-3846-AD70-B45ED3C69922}"/>
              </a:ext>
            </a:extLst>
          </p:cNvPr>
          <p:cNvPicPr>
            <a:picLocks noChangeAspect="1"/>
          </p:cNvPicPr>
          <p:nvPr userDrawn="1"/>
        </p:nvPicPr>
        <p:blipFill>
          <a:blip r:embed="rId2"/>
          <a:stretch>
            <a:fillRect/>
          </a:stretch>
        </p:blipFill>
        <p:spPr>
          <a:xfrm>
            <a:off x="8159749" y="4774695"/>
            <a:ext cx="774700" cy="352288"/>
          </a:xfrm>
          <a:prstGeom prst="rect">
            <a:avLst/>
          </a:prstGeom>
        </p:spPr>
      </p:pic>
    </p:spTree>
    <p:extLst>
      <p:ext uri="{BB962C8B-B14F-4D97-AF65-F5344CB8AC3E}">
        <p14:creationId xmlns:p14="http://schemas.microsoft.com/office/powerpoint/2010/main" val="2333609308"/>
      </p:ext>
    </p:extLst>
  </p:cSld>
  <p:clrMapOvr>
    <a:masterClrMapping/>
  </p:clrMapOvr>
  <p:transition spd="slow" advClick="0" advTm="3000">
    <p:fade/>
  </p:transition>
  <p:extLst>
    <p:ext uri="{DCECCB84-F9BA-43D5-87BE-67443E8EF086}">
      <p15:sldGuideLst xmlns:p15="http://schemas.microsoft.com/office/powerpoint/2012/main">
        <p15:guide id="1" orient="horz" pos="2934">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top Mockup">
    <p:spTree>
      <p:nvGrpSpPr>
        <p:cNvPr id="1" name=""/>
        <p:cNvGrpSpPr/>
        <p:nvPr/>
      </p:nvGrpSpPr>
      <p:grpSpPr>
        <a:xfrm>
          <a:off x="0" y="0"/>
          <a:ext cx="0" cy="0"/>
          <a:chOff x="0" y="0"/>
          <a:chExt cx="0" cy="0"/>
        </a:xfrm>
      </p:grpSpPr>
      <p:sp>
        <p:nvSpPr>
          <p:cNvPr id="19" name="Rectangle 18"/>
          <p:cNvSpPr/>
          <p:nvPr userDrawn="1"/>
        </p:nvSpPr>
        <p:spPr>
          <a:xfrm>
            <a:off x="595314" y="1934633"/>
            <a:ext cx="7953374" cy="1872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1535" y="1432135"/>
            <a:ext cx="5027326" cy="3049841"/>
          </a:xfrm>
          <a:prstGeom prst="rect">
            <a:avLst/>
          </a:prstGeom>
        </p:spPr>
      </p:pic>
      <p:sp>
        <p:nvSpPr>
          <p:cNvPr id="10" name="Text Placeholder 9"/>
          <p:cNvSpPr>
            <a:spLocks noGrp="1"/>
          </p:cNvSpPr>
          <p:nvPr>
            <p:ph type="body" sz="quarter" idx="10"/>
          </p:nvPr>
        </p:nvSpPr>
        <p:spPr>
          <a:xfrm>
            <a:off x="584202" y="575841"/>
            <a:ext cx="7953374" cy="383260"/>
          </a:xfrm>
          <a:prstGeom prst="rect">
            <a:avLst/>
          </a:prstGeom>
        </p:spPr>
        <p:txBody>
          <a:bodyPr lIns="0" tIns="0" rIns="0" bIns="0"/>
          <a:lstStyle>
            <a:lvl1pPr marL="0" indent="0" algn="l">
              <a:lnSpc>
                <a:spcPct val="100000"/>
              </a:lnSpc>
              <a:spcBef>
                <a:spcPts val="0"/>
              </a:spcBef>
              <a:buNone/>
              <a:defRPr sz="2200" b="0" cap="all" spc="50" baseline="0">
                <a:solidFill>
                  <a:schemeClr val="accent1"/>
                </a:solidFill>
                <a:latin typeface="Lato Black" panose="020F0A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sp>
        <p:nvSpPr>
          <p:cNvPr id="3" name="Text Placeholder 9"/>
          <p:cNvSpPr>
            <a:spLocks noGrp="1"/>
          </p:cNvSpPr>
          <p:nvPr>
            <p:ph type="body" sz="quarter" idx="11"/>
          </p:nvPr>
        </p:nvSpPr>
        <p:spPr>
          <a:xfrm>
            <a:off x="593725" y="959101"/>
            <a:ext cx="7953374" cy="141344"/>
          </a:xfrm>
          <a:prstGeom prst="rect">
            <a:avLst/>
          </a:prstGeom>
        </p:spPr>
        <p:txBody>
          <a:bodyPr lIns="0" tIns="0" rIns="0" bIns="0"/>
          <a:lstStyle>
            <a:lvl1pPr marL="0" indent="0" algn="l">
              <a:lnSpc>
                <a:spcPts val="1200"/>
              </a:lnSpc>
              <a:spcBef>
                <a:spcPts val="0"/>
              </a:spcBef>
              <a:buNone/>
              <a:defRPr sz="900" b="0" cap="none" spc="0" baseline="0">
                <a:solidFill>
                  <a:schemeClr val="accent4"/>
                </a:solidFill>
                <a:latin typeface="Lato" panose="020F0502020204030203" pitchFamily="34" charset="0"/>
                <a:ea typeface="Roboto" panose="02000000000000000000" pitchFamily="2" charset="0"/>
                <a:cs typeface="Open Sans" panose="020B0606030504020204" pitchFamily="34" charset="0"/>
              </a:defRPr>
            </a:lvl1pPr>
          </a:lstStyle>
          <a:p>
            <a:pPr lvl="0"/>
            <a:r>
              <a:rPr lang="en-US" dirty="0"/>
              <a:t>Click to edit Master text styles</a:t>
            </a:r>
          </a:p>
        </p:txBody>
      </p:sp>
      <p:cxnSp>
        <p:nvCxnSpPr>
          <p:cNvPr id="5" name="Straight Connector 4"/>
          <p:cNvCxnSpPr/>
          <p:nvPr userDrawn="1"/>
        </p:nvCxnSpPr>
        <p:spPr>
          <a:xfrm>
            <a:off x="593725" y="492067"/>
            <a:ext cx="9144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Picture Placeholder 2"/>
          <p:cNvSpPr>
            <a:spLocks noGrp="1"/>
          </p:cNvSpPr>
          <p:nvPr>
            <p:ph type="pic" sz="quarter" idx="12"/>
          </p:nvPr>
        </p:nvSpPr>
        <p:spPr>
          <a:xfrm>
            <a:off x="1957511" y="1714500"/>
            <a:ext cx="3635375" cy="2324100"/>
          </a:xfrm>
          <a:prstGeom prst="rect">
            <a:avLst/>
          </a:prstGeom>
        </p:spPr>
        <p:txBody>
          <a:bodyPr anchor="ctr" anchorCtr="0"/>
          <a:lstStyle>
            <a:lvl1pPr marL="0" indent="0" algn="ctr">
              <a:buFontTx/>
              <a:buNone/>
              <a:defRPr sz="800">
                <a:solidFill>
                  <a:schemeClr val="accent5"/>
                </a:solidFill>
                <a:latin typeface="Lato" panose="020F0502020204030203" pitchFamily="34" charset="0"/>
              </a:defRPr>
            </a:lvl1pPr>
          </a:lstStyle>
          <a:p>
            <a:endParaRPr lang="en-US"/>
          </a:p>
        </p:txBody>
      </p:sp>
    </p:spTree>
    <p:extLst>
      <p:ext uri="{BB962C8B-B14F-4D97-AF65-F5344CB8AC3E}">
        <p14:creationId xmlns:p14="http://schemas.microsoft.com/office/powerpoint/2010/main" val="2472337694"/>
      </p:ext>
    </p:extLst>
  </p:cSld>
  <p:clrMapOvr>
    <a:masterClrMapping/>
  </p:clrMapOvr>
  <p:transition spd="slow" advClick="0" advTm="3000">
    <p:fade/>
  </p:transition>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9"/>
          <p:cNvSpPr txBox="1">
            <a:spLocks noGrp="1"/>
          </p:cNvSpPr>
          <p:nvPr>
            <p:ph type="dt" idx="10"/>
          </p:nvPr>
        </p:nvSpPr>
        <p:spPr>
          <a:xfrm>
            <a:off x="228600" y="3178175"/>
            <a:ext cx="1066800" cy="18256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9"/>
          <p:cNvSpPr txBox="1">
            <a:spLocks noGrp="1"/>
          </p:cNvSpPr>
          <p:nvPr>
            <p:ph type="ftr" idx="11"/>
          </p:nvPr>
        </p:nvSpPr>
        <p:spPr>
          <a:xfrm>
            <a:off x="1562100" y="3178175"/>
            <a:ext cx="1447800" cy="18256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9"/>
          <p:cNvSpPr txBox="1">
            <a:spLocks noGrp="1"/>
          </p:cNvSpPr>
          <p:nvPr>
            <p:ph type="sldNum" idx="12"/>
          </p:nvPr>
        </p:nvSpPr>
        <p:spPr>
          <a:xfrm>
            <a:off x="3276600" y="3178175"/>
            <a:ext cx="1066800" cy="18256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6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96614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B471E4E-7B42-3E3A-46E4-36C50B836C56}"/>
              </a:ext>
            </a:extLst>
          </p:cNvPr>
          <p:cNvSpPr/>
          <p:nvPr userDrawn="1"/>
        </p:nvSpPr>
        <p:spPr>
          <a:xfrm>
            <a:off x="0" y="-7157"/>
            <a:ext cx="9144000" cy="5143501"/>
          </a:xfrm>
          <a:prstGeom prst="rect">
            <a:avLst/>
          </a:prstGeom>
          <a:gradFill flip="none" rotWithShape="1">
            <a:gsLst>
              <a:gs pos="0">
                <a:srgbClr val="C37072"/>
              </a:gs>
              <a:gs pos="46000">
                <a:srgbClr val="793334"/>
              </a:gs>
              <a:gs pos="100000">
                <a:srgbClr val="7A3335"/>
              </a:gs>
            </a:gsLst>
            <a:path path="circle">
              <a:fillToRect l="50000" t="130000" r="50000" b="-30000"/>
            </a:path>
            <a:tileRect/>
          </a:gra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6" name="TextBox 9">
            <a:extLst>
              <a:ext uri="{FF2B5EF4-FFF2-40B4-BE49-F238E27FC236}">
                <a16:creationId xmlns:a16="http://schemas.microsoft.com/office/drawing/2014/main" id="{7B85AD89-E131-B24D-819B-D449A523C8F1}"/>
              </a:ext>
            </a:extLst>
          </p:cNvPr>
          <p:cNvSpPr txBox="1"/>
          <p:nvPr userDrawn="1"/>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2026 Fairval. All rights reserved</a:t>
            </a:r>
          </a:p>
        </p:txBody>
      </p:sp>
      <p:pic>
        <p:nvPicPr>
          <p:cNvPr id="4" name="Picture 3">
            <a:extLst>
              <a:ext uri="{FF2B5EF4-FFF2-40B4-BE49-F238E27FC236}">
                <a16:creationId xmlns:a16="http://schemas.microsoft.com/office/drawing/2014/main" id="{399E4338-73CC-2569-6278-54F9F5D14082}"/>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p:spPr>
      </p:pic>
    </p:spTree>
    <p:extLst>
      <p:ext uri="{BB962C8B-B14F-4D97-AF65-F5344CB8AC3E}">
        <p14:creationId xmlns:p14="http://schemas.microsoft.com/office/powerpoint/2010/main" val="2226835067"/>
      </p:ext>
    </p:extLst>
  </p:cSld>
  <p:clrMap bg1="lt1" tx1="dk1" bg2="lt2" tx2="dk2" accent1="accent1" accent2="accent2" accent3="accent3" accent4="accent4" accent5="accent5" accent6="accent6" hlink="hlink" folHlink="folHlink"/>
  <p:sldLayoutIdLst>
    <p:sldLayoutId id="2147483667" r:id="rId1"/>
    <p:sldLayoutId id="2147483674" r:id="rId2"/>
    <p:sldLayoutId id="2147483688" r:id="rId3"/>
    <p:sldLayoutId id="2147483675" r:id="rId4"/>
    <p:sldLayoutId id="2147483690" r:id="rId5"/>
    <p:sldLayoutId id="2147483691" r:id="rId6"/>
    <p:sldLayoutId id="2147483689" r:id="rId7"/>
    <p:sldLayoutId id="2147483676" r:id="rId8"/>
    <p:sldLayoutId id="2147483695" r:id="rId9"/>
    <p:sldLayoutId id="2147483677" r:id="rId10"/>
    <p:sldLayoutId id="2147483678" r:id="rId11"/>
    <p:sldLayoutId id="2147483679" r:id="rId12"/>
    <p:sldLayoutId id="2147483686" r:id="rId13"/>
    <p:sldLayoutId id="2147483687" r:id="rId14"/>
    <p:sldLayoutId id="2147483693" r:id="rId15"/>
    <p:sldLayoutId id="2147483680" r:id="rId16"/>
    <p:sldLayoutId id="2147483683" r:id="rId17"/>
    <p:sldLayoutId id="2147483682" r:id="rId18"/>
    <p:sldLayoutId id="2147483681" r:id="rId19"/>
    <p:sldLayoutId id="2147483692" r:id="rId20"/>
    <p:sldLayoutId id="2147483694" r:id="rId21"/>
    <p:sldLayoutId id="2147483684" r:id="rId22"/>
    <p:sldLayoutId id="2147483685" r:id="rId23"/>
    <p:sldLayoutId id="2147483696" r:id="rId24"/>
  </p:sldLayoutIdLst>
  <p:transition spd="slow"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3.svg"/><Relationship Id="rId5" Type="http://schemas.openxmlformats.org/officeDocument/2006/relationships/image" Target="../media/image22.jp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3" name="Picture 2" descr="A person looking out a window at an airplane&#10;&#10;AI-generated content may be incorrect.">
            <a:extLst>
              <a:ext uri="{FF2B5EF4-FFF2-40B4-BE49-F238E27FC236}">
                <a16:creationId xmlns:a16="http://schemas.microsoft.com/office/drawing/2014/main" id="{DB332082-9E92-D8EF-6297-49F744EF6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93762"/>
            <a:ext cx="9581322" cy="6387548"/>
          </a:xfrm>
          <a:prstGeom prst="rect">
            <a:avLst/>
          </a:prstGeom>
        </p:spPr>
      </p:pic>
      <p:sp>
        <p:nvSpPr>
          <p:cNvPr id="8" name="Oval 7">
            <a:extLst>
              <a:ext uri="{FF2B5EF4-FFF2-40B4-BE49-F238E27FC236}">
                <a16:creationId xmlns:a16="http://schemas.microsoft.com/office/drawing/2014/main" id="{3E36A61B-AB74-1BEF-308A-E89BD90465EC}"/>
              </a:ext>
            </a:extLst>
          </p:cNvPr>
          <p:cNvSpPr/>
          <p:nvPr/>
        </p:nvSpPr>
        <p:spPr>
          <a:xfrm>
            <a:off x="531983" y="907601"/>
            <a:ext cx="2725200" cy="2725200"/>
          </a:xfrm>
          <a:prstGeom prst="ellipse">
            <a:avLst/>
          </a:prstGeom>
          <a:solidFill>
            <a:schemeClr val="bg1">
              <a:lumMod val="95000"/>
              <a:alpha val="85199"/>
            </a:schemeClr>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41B1AD17-1232-CC74-033F-72CC054DC3C0}"/>
              </a:ext>
            </a:extLst>
          </p:cNvPr>
          <p:cNvSpPr txBox="1"/>
          <p:nvPr/>
        </p:nvSpPr>
        <p:spPr>
          <a:xfrm>
            <a:off x="1050193" y="2199985"/>
            <a:ext cx="1831383" cy="200055"/>
          </a:xfrm>
          <a:prstGeom prst="rect">
            <a:avLst/>
          </a:prstGeom>
          <a:noFill/>
        </p:spPr>
        <p:txBody>
          <a:bodyPr wrap="square" rtlCol="0">
            <a:spAutoFit/>
          </a:bodyPr>
          <a:lstStyle/>
          <a:p>
            <a:r>
              <a:rPr lang="en-GB" sz="700" dirty="0">
                <a:solidFill>
                  <a:schemeClr val="accent2"/>
                </a:solidFill>
                <a:latin typeface="Arial" panose="020B0604020202020204" pitchFamily="34" charset="0"/>
                <a:cs typeface="Arial" panose="020B0604020202020204" pitchFamily="34" charset="0"/>
              </a:rPr>
              <a:t>Creating value in travel &amp; transportation</a:t>
            </a:r>
          </a:p>
        </p:txBody>
      </p:sp>
      <p:pic>
        <p:nvPicPr>
          <p:cNvPr id="10" name="Picture 9" descr="Text&#10;&#10;Description automatically generated with medium confidence">
            <a:extLst>
              <a:ext uri="{FF2B5EF4-FFF2-40B4-BE49-F238E27FC236}">
                <a16:creationId xmlns:a16="http://schemas.microsoft.com/office/drawing/2014/main" id="{44E1286B-909D-4B42-1A5D-9D43040395E9}"/>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8200" y="1618987"/>
            <a:ext cx="1996371" cy="516181"/>
          </a:xfrm>
          <a:prstGeom prst="rect">
            <a:avLst/>
          </a:prstGeom>
        </p:spPr>
      </p:pic>
      <p:cxnSp>
        <p:nvCxnSpPr>
          <p:cNvPr id="17" name="Straight Connector 16">
            <a:extLst>
              <a:ext uri="{FF2B5EF4-FFF2-40B4-BE49-F238E27FC236}">
                <a16:creationId xmlns:a16="http://schemas.microsoft.com/office/drawing/2014/main" id="{411C3EFC-A882-E236-774D-E2B834EF1FA6}"/>
              </a:ext>
            </a:extLst>
          </p:cNvPr>
          <p:cNvCxnSpPr>
            <a:cxnSpLocks/>
          </p:cNvCxnSpPr>
          <p:nvPr/>
        </p:nvCxnSpPr>
        <p:spPr>
          <a:xfrm>
            <a:off x="1075789" y="2151007"/>
            <a:ext cx="162798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71F7C61-95A4-8508-7823-50D392BE15CE}"/>
              </a:ext>
            </a:extLst>
          </p:cNvPr>
          <p:cNvSpPr txBox="1"/>
          <p:nvPr/>
        </p:nvSpPr>
        <p:spPr>
          <a:xfrm>
            <a:off x="3783026" y="3247428"/>
            <a:ext cx="5213651" cy="1107996"/>
          </a:xfrm>
          <a:prstGeom prst="rect">
            <a:avLst/>
          </a:prstGeom>
          <a:noFill/>
        </p:spPr>
        <p:txBody>
          <a:bodyPr wrap="square" rtlCol="0">
            <a:spAutoFit/>
          </a:bodyPr>
          <a:lstStyle/>
          <a:p>
            <a:pPr algn="r"/>
            <a:r>
              <a:rPr lang="fr-FR" sz="2200" b="1" noProof="1">
                <a:solidFill>
                  <a:schemeClr val="bg1"/>
                </a:solidFill>
              </a:rPr>
              <a:t>Déployer une lA fiable et conforme pour les systèmes critiques du secteur aérien grâce à l’</a:t>
            </a:r>
            <a:r>
              <a:rPr lang="fr-FR" sz="2200" b="1" noProof="1">
                <a:solidFill>
                  <a:schemeClr val="accent2"/>
                </a:solidFill>
                <a:highlight>
                  <a:srgbClr val="F6F8FA"/>
                </a:highlight>
              </a:rPr>
              <a:t> IA Neuro-Symbolique</a:t>
            </a:r>
          </a:p>
        </p:txBody>
      </p:sp>
      <p:sp>
        <p:nvSpPr>
          <p:cNvPr id="4" name="TextBox 3">
            <a:extLst>
              <a:ext uri="{FF2B5EF4-FFF2-40B4-BE49-F238E27FC236}">
                <a16:creationId xmlns:a16="http://schemas.microsoft.com/office/drawing/2014/main" id="{9C4E1D5A-4184-8524-B84B-DAE3E9A91332}"/>
              </a:ext>
            </a:extLst>
          </p:cNvPr>
          <p:cNvSpPr txBox="1"/>
          <p:nvPr/>
        </p:nvSpPr>
        <p:spPr>
          <a:xfrm>
            <a:off x="1098245" y="2443413"/>
            <a:ext cx="1644168" cy="584775"/>
          </a:xfrm>
          <a:prstGeom prst="rect">
            <a:avLst/>
          </a:prstGeom>
          <a:noFill/>
        </p:spPr>
        <p:txBody>
          <a:bodyPr wrap="none" rtlCol="0">
            <a:spAutoFit/>
          </a:bodyPr>
          <a:lstStyle/>
          <a:p>
            <a:pPr algn="ctr"/>
            <a:r>
              <a:rPr lang="en-GB" sz="1600" b="1" dirty="0">
                <a:solidFill>
                  <a:schemeClr val="accent2"/>
                </a:solidFill>
              </a:rPr>
              <a:t>Landry HOLI</a:t>
            </a:r>
          </a:p>
          <a:p>
            <a:pPr algn="ctr"/>
            <a:r>
              <a:rPr lang="en-GB" sz="1600" b="1" dirty="0" err="1">
                <a:solidFill>
                  <a:schemeClr val="accent2"/>
                </a:solidFill>
              </a:rPr>
              <a:t>Fondateur</a:t>
            </a:r>
            <a:r>
              <a:rPr lang="en-GB" sz="1600" b="1" dirty="0">
                <a:solidFill>
                  <a:schemeClr val="accent2"/>
                </a:solidFill>
              </a:rPr>
              <a:t> &amp; CEO</a:t>
            </a:r>
          </a:p>
        </p:txBody>
      </p:sp>
      <p:pic>
        <p:nvPicPr>
          <p:cNvPr id="2" name="Picture 1">
            <a:extLst>
              <a:ext uri="{FF2B5EF4-FFF2-40B4-BE49-F238E27FC236}">
                <a16:creationId xmlns:a16="http://schemas.microsoft.com/office/drawing/2014/main" id="{DA836AEF-8647-7567-348E-E81BC3331AE0}"/>
              </a:ext>
            </a:extLst>
          </p:cNvPr>
          <p:cNvPicPr>
            <a:picLocks noChangeAspect="1"/>
          </p:cNvPicPr>
          <p:nvPr/>
        </p:nvPicPr>
        <p:blipFill>
          <a:blip r:embed="rId5"/>
          <a:stretch>
            <a:fillRect/>
          </a:stretch>
        </p:blipFill>
        <p:spPr>
          <a:xfrm>
            <a:off x="6373826" y="4505202"/>
            <a:ext cx="2518890" cy="442411"/>
          </a:xfrm>
          <a:prstGeom prst="rect">
            <a:avLst/>
          </a:prstGeom>
        </p:spPr>
      </p:pic>
      <p:pic>
        <p:nvPicPr>
          <p:cNvPr id="6" name="Picture 5">
            <a:extLst>
              <a:ext uri="{FF2B5EF4-FFF2-40B4-BE49-F238E27FC236}">
                <a16:creationId xmlns:a16="http://schemas.microsoft.com/office/drawing/2014/main" id="{421A842E-E9C9-1B59-83FF-8A204EEA9CE3}"/>
              </a:ext>
            </a:extLst>
          </p:cNvPr>
          <p:cNvPicPr>
            <a:picLocks noChangeAspect="1"/>
          </p:cNvPicPr>
          <p:nvPr/>
        </p:nvPicPr>
        <p:blipFill>
          <a:blip r:embed="rId6"/>
          <a:stretch>
            <a:fillRect/>
          </a:stretch>
        </p:blipFill>
        <p:spPr>
          <a:xfrm>
            <a:off x="4818115" y="4505202"/>
            <a:ext cx="1425083" cy="448061"/>
          </a:xfrm>
          <a:prstGeom prst="rect">
            <a:avLst/>
          </a:prstGeom>
        </p:spPr>
      </p:pic>
    </p:spTree>
    <p:extLst>
      <p:ext uri="{BB962C8B-B14F-4D97-AF65-F5344CB8AC3E}">
        <p14:creationId xmlns:p14="http://schemas.microsoft.com/office/powerpoint/2010/main" val="3488976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6D2C7-A7DD-1E72-1AE1-692722D6CD8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5D9CB5-2648-D5D6-E030-0AB2A389F365}"/>
              </a:ext>
            </a:extLst>
          </p:cNvPr>
          <p:cNvSpPr txBox="1"/>
          <p:nvPr/>
        </p:nvSpPr>
        <p:spPr>
          <a:xfrm>
            <a:off x="287143" y="2590614"/>
            <a:ext cx="3055312" cy="1823576"/>
          </a:xfrm>
          <a:prstGeom prst="rect">
            <a:avLst/>
          </a:prstGeom>
          <a:noFill/>
          <a:ln>
            <a:noFill/>
          </a:ln>
        </p:spPr>
        <p:txBody>
          <a:bodyPr wrap="square" rtlCol="0">
            <a:spAutoFit/>
          </a:bodyPr>
          <a:lstStyle/>
          <a:p>
            <a:pPr marL="285750" indent="-285750">
              <a:buFont typeface="Arial" panose="020B0604020202020204" pitchFamily="34" charset="0"/>
              <a:buChar char="•"/>
            </a:pPr>
            <a:r>
              <a:rPr lang="fr-FR" sz="1250" noProof="1">
                <a:solidFill>
                  <a:schemeClr val="bg1"/>
                </a:solidFill>
              </a:rPr>
              <a:t>Opérateurs de services en Aviation, Transport et Voyage</a:t>
            </a:r>
          </a:p>
          <a:p>
            <a:pPr marL="285750" indent="-285750">
              <a:buFont typeface="Arial" panose="020B0604020202020204" pitchFamily="34" charset="0"/>
              <a:buChar char="•"/>
            </a:pPr>
            <a:endParaRPr lang="fr-FR" sz="1250" noProof="1">
              <a:solidFill>
                <a:schemeClr val="bg1"/>
              </a:solidFill>
            </a:endParaRPr>
          </a:p>
          <a:p>
            <a:pPr marL="285750" indent="-285750">
              <a:buFont typeface="Arial" panose="020B0604020202020204" pitchFamily="34" charset="0"/>
              <a:buChar char="•"/>
            </a:pPr>
            <a:r>
              <a:rPr lang="fr-FR" sz="1250" noProof="1">
                <a:solidFill>
                  <a:schemeClr val="bg1"/>
                </a:solidFill>
              </a:rPr>
              <a:t>Fournisseurs en Tech Digitales  en Aviation, Transport et Voyage</a:t>
            </a:r>
          </a:p>
          <a:p>
            <a:pPr marL="285750" indent="-285750">
              <a:buFont typeface="Arial" panose="020B0604020202020204" pitchFamily="34" charset="0"/>
              <a:buChar char="•"/>
            </a:pPr>
            <a:endParaRPr lang="fr-FR" sz="1250" noProof="1">
              <a:solidFill>
                <a:schemeClr val="bg1"/>
              </a:solidFill>
            </a:endParaRPr>
          </a:p>
          <a:p>
            <a:pPr marL="285750" indent="-285750">
              <a:buFont typeface="Arial" panose="020B0604020202020204" pitchFamily="34" charset="0"/>
              <a:buChar char="•"/>
            </a:pPr>
            <a:r>
              <a:rPr lang="fr-FR" sz="1250" noProof="1">
                <a:solidFill>
                  <a:schemeClr val="bg1"/>
                </a:solidFill>
              </a:rPr>
              <a:t>Start-Ups IA</a:t>
            </a:r>
          </a:p>
          <a:p>
            <a:pPr marL="285750" indent="-285750">
              <a:buFont typeface="Arial" panose="020B0604020202020204" pitchFamily="34" charset="0"/>
              <a:buChar char="•"/>
            </a:pPr>
            <a:endParaRPr lang="fr-FR" sz="1250" noProof="1">
              <a:solidFill>
                <a:schemeClr val="bg1"/>
              </a:solidFill>
            </a:endParaRPr>
          </a:p>
          <a:p>
            <a:pPr marL="285750" indent="-285750">
              <a:buFont typeface="Arial" panose="020B0604020202020204" pitchFamily="34" charset="0"/>
              <a:buChar char="•"/>
            </a:pPr>
            <a:r>
              <a:rPr lang="fr-FR" sz="1250" noProof="1">
                <a:solidFill>
                  <a:schemeClr val="bg1"/>
                </a:solidFill>
              </a:rPr>
              <a:t>Fonds Privés d'Investissement</a:t>
            </a:r>
          </a:p>
        </p:txBody>
      </p:sp>
      <p:pic>
        <p:nvPicPr>
          <p:cNvPr id="15" name="Picture 14" descr="A yellow circle with white text and a globe and wings&#10;&#10;AI-generated content may be incorrect.">
            <a:extLst>
              <a:ext uri="{FF2B5EF4-FFF2-40B4-BE49-F238E27FC236}">
                <a16:creationId xmlns:a16="http://schemas.microsoft.com/office/drawing/2014/main" id="{1CA35C32-02CA-F4FD-0397-016FA6E97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908" y="609057"/>
            <a:ext cx="744731" cy="744731"/>
          </a:xfrm>
          <a:prstGeom prst="rect">
            <a:avLst/>
          </a:prstGeom>
        </p:spPr>
      </p:pic>
      <p:sp>
        <p:nvSpPr>
          <p:cNvPr id="5" name="TextBox 4">
            <a:extLst>
              <a:ext uri="{FF2B5EF4-FFF2-40B4-BE49-F238E27FC236}">
                <a16:creationId xmlns:a16="http://schemas.microsoft.com/office/drawing/2014/main" id="{63FE5907-EA06-DDA0-1FBA-B1001123E0CC}"/>
              </a:ext>
            </a:extLst>
          </p:cNvPr>
          <p:cNvSpPr txBox="1"/>
          <p:nvPr/>
        </p:nvSpPr>
        <p:spPr>
          <a:xfrm>
            <a:off x="173336" y="666738"/>
            <a:ext cx="6311439" cy="584775"/>
          </a:xfrm>
          <a:prstGeom prst="rect">
            <a:avLst/>
          </a:prstGeom>
          <a:solidFill>
            <a:schemeClr val="bg1"/>
          </a:solidFill>
        </p:spPr>
        <p:txBody>
          <a:bodyPr wrap="square" rtlCol="0">
            <a:spAutoFit/>
          </a:bodyPr>
          <a:lstStyle/>
          <a:p>
            <a:r>
              <a:rPr lang="fr-FR" sz="1600" b="1" noProof="1">
                <a:solidFill>
                  <a:schemeClr val="accent2"/>
                </a:solidFill>
              </a:rPr>
              <a:t>AU-DELÀ DES PROTOTYPES : INDUSTRIALISER L’IA DANS L’AVIATION ET LES SECTEURS CONNEXES DU TRANSPORT ET DU VOYAGE</a:t>
            </a:r>
          </a:p>
        </p:txBody>
      </p:sp>
      <p:pic>
        <p:nvPicPr>
          <p:cNvPr id="14" name="Picture 13" descr="A logo with a person's face&#10;&#10;AI-generated content may be incorrect.">
            <a:extLst>
              <a:ext uri="{FF2B5EF4-FFF2-40B4-BE49-F238E27FC236}">
                <a16:creationId xmlns:a16="http://schemas.microsoft.com/office/drawing/2014/main" id="{EE141E6D-0D70-716F-2F71-DB648AF357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9293" y="685051"/>
            <a:ext cx="615663" cy="615663"/>
          </a:xfrm>
          <a:prstGeom prst="rect">
            <a:avLst/>
          </a:prstGeom>
        </p:spPr>
      </p:pic>
      <p:sp>
        <p:nvSpPr>
          <p:cNvPr id="7" name="Rectangle 6">
            <a:extLst>
              <a:ext uri="{FF2B5EF4-FFF2-40B4-BE49-F238E27FC236}">
                <a16:creationId xmlns:a16="http://schemas.microsoft.com/office/drawing/2014/main" id="{C0ED244C-281F-EE0F-3C50-21EBE130D532}"/>
              </a:ext>
            </a:extLst>
          </p:cNvPr>
          <p:cNvSpPr/>
          <p:nvPr/>
        </p:nvSpPr>
        <p:spPr>
          <a:xfrm>
            <a:off x="6323805" y="3841878"/>
            <a:ext cx="2623661"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8" name="Rectangle 7">
            <a:extLst>
              <a:ext uri="{FF2B5EF4-FFF2-40B4-BE49-F238E27FC236}">
                <a16:creationId xmlns:a16="http://schemas.microsoft.com/office/drawing/2014/main" id="{51E12A9E-5246-7FE4-3296-083F04B4FEFE}"/>
              </a:ext>
            </a:extLst>
          </p:cNvPr>
          <p:cNvSpPr/>
          <p:nvPr/>
        </p:nvSpPr>
        <p:spPr>
          <a:xfrm>
            <a:off x="3530565" y="3850995"/>
            <a:ext cx="2732290"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9" name="Rectangle 8">
            <a:extLst>
              <a:ext uri="{FF2B5EF4-FFF2-40B4-BE49-F238E27FC236}">
                <a16:creationId xmlns:a16="http://schemas.microsoft.com/office/drawing/2014/main" id="{12BD320E-AC3B-D2C7-2F2F-7E38C1125ECE}"/>
              </a:ext>
            </a:extLst>
          </p:cNvPr>
          <p:cNvSpPr/>
          <p:nvPr/>
        </p:nvSpPr>
        <p:spPr>
          <a:xfrm>
            <a:off x="3530565" y="3241046"/>
            <a:ext cx="2722311"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10" name="Rectangle 9">
            <a:extLst>
              <a:ext uri="{FF2B5EF4-FFF2-40B4-BE49-F238E27FC236}">
                <a16:creationId xmlns:a16="http://schemas.microsoft.com/office/drawing/2014/main" id="{67E2FCFE-304A-7925-C956-54D9862183F2}"/>
              </a:ext>
            </a:extLst>
          </p:cNvPr>
          <p:cNvSpPr/>
          <p:nvPr/>
        </p:nvSpPr>
        <p:spPr>
          <a:xfrm>
            <a:off x="3530565" y="2605105"/>
            <a:ext cx="2664168"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12" name="Rectangle 11">
            <a:extLst>
              <a:ext uri="{FF2B5EF4-FFF2-40B4-BE49-F238E27FC236}">
                <a16:creationId xmlns:a16="http://schemas.microsoft.com/office/drawing/2014/main" id="{6CA526E0-DEC2-521E-CAA5-C1FD6751D018}"/>
              </a:ext>
            </a:extLst>
          </p:cNvPr>
          <p:cNvSpPr/>
          <p:nvPr/>
        </p:nvSpPr>
        <p:spPr>
          <a:xfrm>
            <a:off x="6313827" y="3249210"/>
            <a:ext cx="2633790"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21" name="TextBox 20">
            <a:extLst>
              <a:ext uri="{FF2B5EF4-FFF2-40B4-BE49-F238E27FC236}">
                <a16:creationId xmlns:a16="http://schemas.microsoft.com/office/drawing/2014/main" id="{EDC5D7BC-E05D-347E-6817-1C70771414AA}"/>
              </a:ext>
            </a:extLst>
          </p:cNvPr>
          <p:cNvSpPr txBox="1"/>
          <p:nvPr/>
        </p:nvSpPr>
        <p:spPr>
          <a:xfrm>
            <a:off x="3475091" y="2600912"/>
            <a:ext cx="2806295" cy="523220"/>
          </a:xfrm>
          <a:prstGeom prst="rect">
            <a:avLst/>
          </a:prstGeom>
          <a:noFill/>
        </p:spPr>
        <p:txBody>
          <a:bodyPr wrap="square" rtlCol="0">
            <a:spAutoFit/>
          </a:bodyPr>
          <a:lstStyle/>
          <a:p>
            <a:pPr algn="ctr"/>
            <a:r>
              <a:rPr lang="fr-FR" sz="1400" b="1" noProof="1">
                <a:solidFill>
                  <a:schemeClr val="bg1"/>
                </a:solidFill>
              </a:rPr>
              <a:t>Formation et coaching à l’IA pour décideurs et  professionnels</a:t>
            </a:r>
          </a:p>
        </p:txBody>
      </p:sp>
      <p:grpSp>
        <p:nvGrpSpPr>
          <p:cNvPr id="36" name="Group 35">
            <a:extLst>
              <a:ext uri="{FF2B5EF4-FFF2-40B4-BE49-F238E27FC236}">
                <a16:creationId xmlns:a16="http://schemas.microsoft.com/office/drawing/2014/main" id="{B82D85A2-46CD-10E5-4ECB-2D15406A30BA}"/>
              </a:ext>
            </a:extLst>
          </p:cNvPr>
          <p:cNvGrpSpPr/>
          <p:nvPr/>
        </p:nvGrpSpPr>
        <p:grpSpPr>
          <a:xfrm>
            <a:off x="8422794" y="721914"/>
            <a:ext cx="536400" cy="538034"/>
            <a:chOff x="6726101" y="1401062"/>
            <a:chExt cx="694687" cy="684000"/>
          </a:xfrm>
        </p:grpSpPr>
        <p:sp>
          <p:nvSpPr>
            <p:cNvPr id="29" name="Oval 28">
              <a:extLst>
                <a:ext uri="{FF2B5EF4-FFF2-40B4-BE49-F238E27FC236}">
                  <a16:creationId xmlns:a16="http://schemas.microsoft.com/office/drawing/2014/main" id="{811F7B49-0552-5E84-2B94-1BEC8A425863}"/>
                </a:ext>
              </a:extLst>
            </p:cNvPr>
            <p:cNvSpPr/>
            <p:nvPr/>
          </p:nvSpPr>
          <p:spPr>
            <a:xfrm>
              <a:off x="6726101" y="1401062"/>
              <a:ext cx="694687" cy="684000"/>
            </a:xfrm>
            <a:prstGeom prst="ellipse">
              <a:avLst/>
            </a:prstGeom>
            <a:solidFill>
              <a:schemeClr val="accent6"/>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17" name="Picture 16" descr="A close-up of a logo&#10;&#10;AI-generated content may be incorrect.">
              <a:extLst>
                <a:ext uri="{FF2B5EF4-FFF2-40B4-BE49-F238E27FC236}">
                  <a16:creationId xmlns:a16="http://schemas.microsoft.com/office/drawing/2014/main" id="{F3278BA5-1AAE-1D0D-634A-AA913A4158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1653" y="1494941"/>
              <a:ext cx="484695" cy="484695"/>
            </a:xfrm>
            <a:prstGeom prst="rect">
              <a:avLst/>
            </a:prstGeom>
          </p:spPr>
        </p:pic>
      </p:grpSp>
      <p:sp>
        <p:nvSpPr>
          <p:cNvPr id="30" name="Rectangle 29">
            <a:extLst>
              <a:ext uri="{FF2B5EF4-FFF2-40B4-BE49-F238E27FC236}">
                <a16:creationId xmlns:a16="http://schemas.microsoft.com/office/drawing/2014/main" id="{1B982729-2754-2B95-842B-8E32D6CA45B9}"/>
              </a:ext>
            </a:extLst>
          </p:cNvPr>
          <p:cNvSpPr/>
          <p:nvPr/>
        </p:nvSpPr>
        <p:spPr>
          <a:xfrm>
            <a:off x="6283449" y="2605105"/>
            <a:ext cx="2664168" cy="506895"/>
          </a:xfrm>
          <a:prstGeom prst="rect">
            <a:avLst/>
          </a:prstGeom>
          <a:solidFill>
            <a:schemeClr val="tx1">
              <a:alpha val="51909"/>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noProof="1"/>
          </a:p>
        </p:txBody>
      </p:sp>
      <p:sp>
        <p:nvSpPr>
          <p:cNvPr id="16" name="TextBox 15">
            <a:extLst>
              <a:ext uri="{FF2B5EF4-FFF2-40B4-BE49-F238E27FC236}">
                <a16:creationId xmlns:a16="http://schemas.microsoft.com/office/drawing/2014/main" id="{D7EF0E41-35B8-AFA9-625F-FCBCD135A348}"/>
              </a:ext>
            </a:extLst>
          </p:cNvPr>
          <p:cNvSpPr txBox="1"/>
          <p:nvPr/>
        </p:nvSpPr>
        <p:spPr>
          <a:xfrm>
            <a:off x="6324276" y="2689136"/>
            <a:ext cx="2451697" cy="307777"/>
          </a:xfrm>
          <a:prstGeom prst="rect">
            <a:avLst/>
          </a:prstGeom>
          <a:noFill/>
        </p:spPr>
        <p:txBody>
          <a:bodyPr wrap="none" rtlCol="0">
            <a:spAutoFit/>
          </a:bodyPr>
          <a:lstStyle/>
          <a:p>
            <a:r>
              <a:rPr lang="fr-FR" sz="1400" b="1" noProof="1">
                <a:solidFill>
                  <a:schemeClr val="bg1"/>
                </a:solidFill>
              </a:rPr>
              <a:t>Stratégie de transformation IA</a:t>
            </a:r>
          </a:p>
        </p:txBody>
      </p:sp>
      <p:sp>
        <p:nvSpPr>
          <p:cNvPr id="18" name="TextBox 17">
            <a:extLst>
              <a:ext uri="{FF2B5EF4-FFF2-40B4-BE49-F238E27FC236}">
                <a16:creationId xmlns:a16="http://schemas.microsoft.com/office/drawing/2014/main" id="{5A3A12AF-1F93-7D5C-F0DB-3B42E165D0D0}"/>
              </a:ext>
            </a:extLst>
          </p:cNvPr>
          <p:cNvSpPr txBox="1"/>
          <p:nvPr/>
        </p:nvSpPr>
        <p:spPr>
          <a:xfrm>
            <a:off x="3530565" y="3232883"/>
            <a:ext cx="2515943" cy="523220"/>
          </a:xfrm>
          <a:prstGeom prst="rect">
            <a:avLst/>
          </a:prstGeom>
          <a:noFill/>
        </p:spPr>
        <p:txBody>
          <a:bodyPr wrap="square" rtlCol="0">
            <a:spAutoFit/>
          </a:bodyPr>
          <a:lstStyle/>
          <a:p>
            <a:pPr algn="ctr"/>
            <a:r>
              <a:rPr lang="fr-FR" sz="1400" b="1" noProof="1">
                <a:solidFill>
                  <a:schemeClr val="bg1"/>
                </a:solidFill>
              </a:rPr>
              <a:t>Conception et transformation des processus métiers par l’IA</a:t>
            </a:r>
          </a:p>
        </p:txBody>
      </p:sp>
      <p:sp>
        <p:nvSpPr>
          <p:cNvPr id="19" name="TextBox 18">
            <a:extLst>
              <a:ext uri="{FF2B5EF4-FFF2-40B4-BE49-F238E27FC236}">
                <a16:creationId xmlns:a16="http://schemas.microsoft.com/office/drawing/2014/main" id="{7ADA3771-A9D6-A163-F9FB-FFE02ED236FD}"/>
              </a:ext>
            </a:extLst>
          </p:cNvPr>
          <p:cNvSpPr txBox="1"/>
          <p:nvPr/>
        </p:nvSpPr>
        <p:spPr>
          <a:xfrm>
            <a:off x="6365466" y="3829407"/>
            <a:ext cx="2440538" cy="523220"/>
          </a:xfrm>
          <a:prstGeom prst="rect">
            <a:avLst/>
          </a:prstGeom>
          <a:noFill/>
        </p:spPr>
        <p:txBody>
          <a:bodyPr wrap="square" rtlCol="0">
            <a:spAutoFit/>
          </a:bodyPr>
          <a:lstStyle/>
          <a:p>
            <a:pPr algn="ctr"/>
            <a:r>
              <a:rPr lang="fr-FR" sz="1400" b="1" noProof="1">
                <a:solidFill>
                  <a:schemeClr val="bg1"/>
                </a:solidFill>
              </a:rPr>
              <a:t>Financement de projets IA et ingénierie financière du ROI</a:t>
            </a:r>
          </a:p>
        </p:txBody>
      </p:sp>
      <p:sp>
        <p:nvSpPr>
          <p:cNvPr id="20" name="TextBox 19">
            <a:extLst>
              <a:ext uri="{FF2B5EF4-FFF2-40B4-BE49-F238E27FC236}">
                <a16:creationId xmlns:a16="http://schemas.microsoft.com/office/drawing/2014/main" id="{5827C7FF-7E63-068B-185A-7BB6010ACAB0}"/>
              </a:ext>
            </a:extLst>
          </p:cNvPr>
          <p:cNvSpPr txBox="1"/>
          <p:nvPr/>
        </p:nvSpPr>
        <p:spPr>
          <a:xfrm>
            <a:off x="3619752" y="3844976"/>
            <a:ext cx="2515943" cy="523220"/>
          </a:xfrm>
          <a:prstGeom prst="rect">
            <a:avLst/>
          </a:prstGeom>
          <a:noFill/>
        </p:spPr>
        <p:txBody>
          <a:bodyPr wrap="square" rtlCol="0">
            <a:spAutoFit/>
          </a:bodyPr>
          <a:lstStyle/>
          <a:p>
            <a:pPr algn="ctr"/>
            <a:r>
              <a:rPr lang="fr-FR" sz="1400" b="1" noProof="1">
                <a:solidFill>
                  <a:schemeClr val="bg1"/>
                </a:solidFill>
              </a:rPr>
              <a:t>Maîtrise d’ouvrage et d’œuvre de projets IA</a:t>
            </a:r>
          </a:p>
        </p:txBody>
      </p:sp>
      <p:sp>
        <p:nvSpPr>
          <p:cNvPr id="23" name="TextBox 22">
            <a:extLst>
              <a:ext uri="{FF2B5EF4-FFF2-40B4-BE49-F238E27FC236}">
                <a16:creationId xmlns:a16="http://schemas.microsoft.com/office/drawing/2014/main" id="{BDB5D2A1-1DFD-730F-2993-6A81FACD13CA}"/>
              </a:ext>
            </a:extLst>
          </p:cNvPr>
          <p:cNvSpPr txBox="1"/>
          <p:nvPr/>
        </p:nvSpPr>
        <p:spPr>
          <a:xfrm>
            <a:off x="6303888" y="3214782"/>
            <a:ext cx="2606184" cy="523220"/>
          </a:xfrm>
          <a:prstGeom prst="rect">
            <a:avLst/>
          </a:prstGeom>
          <a:noFill/>
        </p:spPr>
        <p:txBody>
          <a:bodyPr wrap="square" rtlCol="0">
            <a:spAutoFit/>
          </a:bodyPr>
          <a:lstStyle/>
          <a:p>
            <a:pPr algn="ctr"/>
            <a:r>
              <a:rPr lang="fr-FR" sz="1400" b="1" noProof="1">
                <a:solidFill>
                  <a:schemeClr val="bg1"/>
                </a:solidFill>
              </a:rPr>
              <a:t>Gouvernance, gestion des risques et conformité de l’IA</a:t>
            </a:r>
          </a:p>
        </p:txBody>
      </p:sp>
      <p:sp>
        <p:nvSpPr>
          <p:cNvPr id="33" name="TextBox 32">
            <a:extLst>
              <a:ext uri="{FF2B5EF4-FFF2-40B4-BE49-F238E27FC236}">
                <a16:creationId xmlns:a16="http://schemas.microsoft.com/office/drawing/2014/main" id="{1B637728-B563-CC79-8879-218371EC6273}"/>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À Propos de Fairval </a:t>
            </a:r>
          </a:p>
        </p:txBody>
      </p:sp>
      <p:sp>
        <p:nvSpPr>
          <p:cNvPr id="34" name="TextBox 33">
            <a:extLst>
              <a:ext uri="{FF2B5EF4-FFF2-40B4-BE49-F238E27FC236}">
                <a16:creationId xmlns:a16="http://schemas.microsoft.com/office/drawing/2014/main" id="{F759B46D-BF9B-5DE3-52C1-B9AD6C716C08}"/>
              </a:ext>
            </a:extLst>
          </p:cNvPr>
          <p:cNvSpPr txBox="1"/>
          <p:nvPr/>
        </p:nvSpPr>
        <p:spPr>
          <a:xfrm>
            <a:off x="143332" y="1377042"/>
            <a:ext cx="8888701" cy="669414"/>
          </a:xfrm>
          <a:prstGeom prst="rect">
            <a:avLst/>
          </a:prstGeom>
          <a:noFill/>
        </p:spPr>
        <p:txBody>
          <a:bodyPr wrap="square" rtlCol="0">
            <a:spAutoFit/>
          </a:bodyPr>
          <a:lstStyle/>
          <a:p>
            <a:r>
              <a:rPr lang="fr-FR" sz="1250" noProof="1">
                <a:solidFill>
                  <a:schemeClr val="bg1"/>
                </a:solidFill>
              </a:rPr>
              <a:t>Fairval est un cabinet de conseil en stratégie d’innovation et de transformation digitale, spécialisé dans l’industrialisation de l’IA dans l’aviation et les secteurs adjacents du voyage et du transport. Notre approche distinctive repose sur la combinaison de l’ingénierie technologique et de l’ingénierie financière afin de structurer et d’accélérer efficacement le passage à l’échelle des initiatives IA.</a:t>
            </a:r>
          </a:p>
        </p:txBody>
      </p:sp>
      <p:sp>
        <p:nvSpPr>
          <p:cNvPr id="38" name="Rectangle 37">
            <a:extLst>
              <a:ext uri="{FF2B5EF4-FFF2-40B4-BE49-F238E27FC236}">
                <a16:creationId xmlns:a16="http://schemas.microsoft.com/office/drawing/2014/main" id="{A8943DCE-E46F-FF87-1D39-7E9540BCAC50}"/>
              </a:ext>
            </a:extLst>
          </p:cNvPr>
          <p:cNvSpPr/>
          <p:nvPr/>
        </p:nvSpPr>
        <p:spPr>
          <a:xfrm>
            <a:off x="223989" y="2343200"/>
            <a:ext cx="3118466" cy="2192694"/>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39" name="Rectangle 38">
            <a:extLst>
              <a:ext uri="{FF2B5EF4-FFF2-40B4-BE49-F238E27FC236}">
                <a16:creationId xmlns:a16="http://schemas.microsoft.com/office/drawing/2014/main" id="{CBA48778-7222-327C-A7B5-109056AD4B15}"/>
              </a:ext>
            </a:extLst>
          </p:cNvPr>
          <p:cNvSpPr/>
          <p:nvPr/>
        </p:nvSpPr>
        <p:spPr>
          <a:xfrm>
            <a:off x="3431171" y="2343200"/>
            <a:ext cx="5600862" cy="2192694"/>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40" name="Rectangle 39">
            <a:extLst>
              <a:ext uri="{FF2B5EF4-FFF2-40B4-BE49-F238E27FC236}">
                <a16:creationId xmlns:a16="http://schemas.microsoft.com/office/drawing/2014/main" id="{4F13ECC0-99B3-4027-60CA-D1EEA5288F3B}"/>
              </a:ext>
            </a:extLst>
          </p:cNvPr>
          <p:cNvSpPr/>
          <p:nvPr/>
        </p:nvSpPr>
        <p:spPr>
          <a:xfrm>
            <a:off x="5651353" y="2219908"/>
            <a:ext cx="1324947" cy="248428"/>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35" name="Rectangle 34">
            <a:extLst>
              <a:ext uri="{FF2B5EF4-FFF2-40B4-BE49-F238E27FC236}">
                <a16:creationId xmlns:a16="http://schemas.microsoft.com/office/drawing/2014/main" id="{CBA240BC-83D0-328E-6A1E-D15D5FD360F8}"/>
              </a:ext>
            </a:extLst>
          </p:cNvPr>
          <p:cNvSpPr/>
          <p:nvPr/>
        </p:nvSpPr>
        <p:spPr>
          <a:xfrm>
            <a:off x="1152325" y="2206104"/>
            <a:ext cx="1324947" cy="248428"/>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41" name="TextBox 40">
            <a:extLst>
              <a:ext uri="{FF2B5EF4-FFF2-40B4-BE49-F238E27FC236}">
                <a16:creationId xmlns:a16="http://schemas.microsoft.com/office/drawing/2014/main" id="{27CD8474-131B-B9B2-ACA5-A98ABAD7B18B}"/>
              </a:ext>
            </a:extLst>
          </p:cNvPr>
          <p:cNvSpPr txBox="1"/>
          <p:nvPr/>
        </p:nvSpPr>
        <p:spPr>
          <a:xfrm>
            <a:off x="1480411" y="2178719"/>
            <a:ext cx="668773" cy="300082"/>
          </a:xfrm>
          <a:prstGeom prst="rect">
            <a:avLst/>
          </a:prstGeom>
          <a:noFill/>
        </p:spPr>
        <p:txBody>
          <a:bodyPr wrap="none" rtlCol="0">
            <a:spAutoFit/>
          </a:bodyPr>
          <a:lstStyle/>
          <a:p>
            <a:r>
              <a:rPr lang="fr-FR" dirty="0">
                <a:solidFill>
                  <a:schemeClr val="accent2"/>
                </a:solidFill>
              </a:rPr>
              <a:t>Clients</a:t>
            </a:r>
          </a:p>
        </p:txBody>
      </p:sp>
      <p:sp>
        <p:nvSpPr>
          <p:cNvPr id="42" name="TextBox 41">
            <a:extLst>
              <a:ext uri="{FF2B5EF4-FFF2-40B4-BE49-F238E27FC236}">
                <a16:creationId xmlns:a16="http://schemas.microsoft.com/office/drawing/2014/main" id="{49EB0D4B-69CC-39EB-55B4-7F7753E6D4EE}"/>
              </a:ext>
            </a:extLst>
          </p:cNvPr>
          <p:cNvSpPr txBox="1"/>
          <p:nvPr/>
        </p:nvSpPr>
        <p:spPr>
          <a:xfrm>
            <a:off x="6026630" y="2191263"/>
            <a:ext cx="549381" cy="300082"/>
          </a:xfrm>
          <a:prstGeom prst="rect">
            <a:avLst/>
          </a:prstGeom>
          <a:noFill/>
        </p:spPr>
        <p:txBody>
          <a:bodyPr wrap="none" rtlCol="0">
            <a:spAutoFit/>
          </a:bodyPr>
          <a:lstStyle/>
          <a:p>
            <a:r>
              <a:rPr lang="fr-FR" dirty="0">
                <a:solidFill>
                  <a:schemeClr val="accent2"/>
                </a:solidFill>
              </a:rPr>
              <a:t>Offre</a:t>
            </a:r>
          </a:p>
        </p:txBody>
      </p:sp>
    </p:spTree>
    <p:extLst>
      <p:ext uri="{BB962C8B-B14F-4D97-AF65-F5344CB8AC3E}">
        <p14:creationId xmlns:p14="http://schemas.microsoft.com/office/powerpoint/2010/main" val="862686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84DAB2-124D-7D13-A549-AC30041F6D00}"/>
              </a:ext>
            </a:extLst>
          </p:cNvPr>
          <p:cNvSpPr txBox="1"/>
          <p:nvPr/>
        </p:nvSpPr>
        <p:spPr>
          <a:xfrm>
            <a:off x="-1" y="-5737"/>
            <a:ext cx="9209317" cy="430887"/>
          </a:xfrm>
          <a:prstGeom prst="rect">
            <a:avLst/>
          </a:prstGeom>
          <a:solidFill>
            <a:schemeClr val="tx2"/>
          </a:solidFill>
        </p:spPr>
        <p:txBody>
          <a:bodyPr wrap="square">
            <a:spAutoFit/>
          </a:bodyPr>
          <a:lstStyle/>
          <a:p>
            <a:r>
              <a:rPr lang="fr-FR" sz="2200" b="1" noProof="1">
                <a:solidFill>
                  <a:schemeClr val="bg1"/>
                </a:solidFill>
              </a:rPr>
              <a:t>  État des lieux du déploiement de l’IA dans l’aviation</a:t>
            </a:r>
          </a:p>
        </p:txBody>
      </p:sp>
      <p:pic>
        <p:nvPicPr>
          <p:cNvPr id="4" name="Picture 3">
            <a:extLst>
              <a:ext uri="{FF2B5EF4-FFF2-40B4-BE49-F238E27FC236}">
                <a16:creationId xmlns:a16="http://schemas.microsoft.com/office/drawing/2014/main" id="{0D5DABDD-273F-8C06-4B49-702CBE05C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635" y="0"/>
            <a:ext cx="2891681" cy="5143500"/>
          </a:xfrm>
          <a:prstGeom prst="rect">
            <a:avLst/>
          </a:prstGeom>
        </p:spPr>
      </p:pic>
      <p:pic>
        <p:nvPicPr>
          <p:cNvPr id="2052" name="Picture 4" descr="airBaltic - Wikipedia">
            <a:extLst>
              <a:ext uri="{FF2B5EF4-FFF2-40B4-BE49-F238E27FC236}">
                <a16:creationId xmlns:a16="http://schemas.microsoft.com/office/drawing/2014/main" id="{A18804B7-3810-31A5-02F6-C686930416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403" y="3185007"/>
            <a:ext cx="1325545" cy="6516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C319DDC-F544-FAD5-DF23-5CBD70664921}"/>
              </a:ext>
            </a:extLst>
          </p:cNvPr>
          <p:cNvSpPr/>
          <p:nvPr/>
        </p:nvSpPr>
        <p:spPr>
          <a:xfrm>
            <a:off x="1504948" y="3185006"/>
            <a:ext cx="4633283" cy="651601"/>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8" name="TextBox 7">
            <a:extLst>
              <a:ext uri="{FF2B5EF4-FFF2-40B4-BE49-F238E27FC236}">
                <a16:creationId xmlns:a16="http://schemas.microsoft.com/office/drawing/2014/main" id="{80190428-9151-3F2E-7AC9-D40C08DC99C7}"/>
              </a:ext>
            </a:extLst>
          </p:cNvPr>
          <p:cNvSpPr txBox="1"/>
          <p:nvPr/>
        </p:nvSpPr>
        <p:spPr>
          <a:xfrm>
            <a:off x="1536717" y="3279973"/>
            <a:ext cx="4601513" cy="461665"/>
          </a:xfrm>
          <a:prstGeom prst="rect">
            <a:avLst/>
          </a:prstGeom>
          <a:noFill/>
        </p:spPr>
        <p:txBody>
          <a:bodyPr wrap="square" rtlCol="0">
            <a:spAutoFit/>
          </a:bodyPr>
          <a:lstStyle/>
          <a:p>
            <a:r>
              <a:rPr lang="fr-FR" sz="1200" noProof="1"/>
              <a:t>Tarification dynamique par IA  des surclassements de sièges: hausse ciblée de 2 à 3 % du revenu par passager sur les lignes concernées.</a:t>
            </a:r>
          </a:p>
        </p:txBody>
      </p:sp>
      <p:pic>
        <p:nvPicPr>
          <p:cNvPr id="2054" name="Picture 6" descr="Notre société | À propos d'Emirates | Emirates Guinée">
            <a:extLst>
              <a:ext uri="{FF2B5EF4-FFF2-40B4-BE49-F238E27FC236}">
                <a16:creationId xmlns:a16="http://schemas.microsoft.com/office/drawing/2014/main" id="{27C01703-4CBD-9636-254E-5A95066F29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404" y="3990109"/>
            <a:ext cx="1325546" cy="64633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0B83684-679C-B987-1B61-0271EDC3F088}"/>
              </a:ext>
            </a:extLst>
          </p:cNvPr>
          <p:cNvSpPr/>
          <p:nvPr/>
        </p:nvSpPr>
        <p:spPr>
          <a:xfrm>
            <a:off x="1504950" y="3990110"/>
            <a:ext cx="4633279" cy="646330"/>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10" name="TextBox 9">
            <a:extLst>
              <a:ext uri="{FF2B5EF4-FFF2-40B4-BE49-F238E27FC236}">
                <a16:creationId xmlns:a16="http://schemas.microsoft.com/office/drawing/2014/main" id="{4FF19DAE-41CE-21B1-EE2C-917B85ABEEA1}"/>
              </a:ext>
            </a:extLst>
          </p:cNvPr>
          <p:cNvSpPr txBox="1"/>
          <p:nvPr/>
        </p:nvSpPr>
        <p:spPr>
          <a:xfrm>
            <a:off x="1475982" y="3998767"/>
            <a:ext cx="4780916" cy="646331"/>
          </a:xfrm>
          <a:prstGeom prst="rect">
            <a:avLst/>
          </a:prstGeom>
          <a:noFill/>
        </p:spPr>
        <p:txBody>
          <a:bodyPr wrap="square" rtlCol="0">
            <a:spAutoFit/>
          </a:bodyPr>
          <a:lstStyle/>
          <a:p>
            <a:r>
              <a:rPr lang="fr-FR" sz="1200" noProof="1"/>
              <a:t>Utilisation de techniques de machine learning et d’IA générative pour personnaliser les offres de voyage et les produits additionnels, générant une hausse de 22 % de la conversion en vente additionnelle aux vols.</a:t>
            </a:r>
          </a:p>
        </p:txBody>
      </p:sp>
      <p:sp>
        <p:nvSpPr>
          <p:cNvPr id="11" name="TextBox 10">
            <a:extLst>
              <a:ext uri="{FF2B5EF4-FFF2-40B4-BE49-F238E27FC236}">
                <a16:creationId xmlns:a16="http://schemas.microsoft.com/office/drawing/2014/main" id="{572D7314-FAAB-C19D-9E05-75FE501FB449}"/>
              </a:ext>
            </a:extLst>
          </p:cNvPr>
          <p:cNvSpPr txBox="1"/>
          <p:nvPr/>
        </p:nvSpPr>
        <p:spPr>
          <a:xfrm>
            <a:off x="179403" y="741502"/>
            <a:ext cx="5958826" cy="1323439"/>
          </a:xfrm>
          <a:prstGeom prst="rect">
            <a:avLst/>
          </a:prstGeom>
          <a:noFill/>
        </p:spPr>
        <p:txBody>
          <a:bodyPr wrap="square" rtlCol="0">
            <a:spAutoFit/>
          </a:bodyPr>
          <a:lstStyle/>
          <a:p>
            <a:r>
              <a:rPr lang="fr-FR" sz="1800" b="1" noProof="1">
                <a:solidFill>
                  <a:schemeClr val="bg1"/>
                </a:solidFill>
              </a:rPr>
              <a:t>L’IA est désormais une réalité opérationnelle dans les systèmes commerciaux aériens.</a:t>
            </a:r>
          </a:p>
          <a:p>
            <a:endParaRPr lang="fr-FR" sz="1600" noProof="1">
              <a:solidFill>
                <a:schemeClr val="bg1"/>
              </a:solidFill>
            </a:endParaRPr>
          </a:p>
          <a:p>
            <a:r>
              <a:rPr lang="fr-FR" sz="1400" noProof="1">
                <a:solidFill>
                  <a:schemeClr val="bg1"/>
                </a:solidFill>
              </a:rPr>
              <a:t>Ces usages génèrent des gains mesurables de revenus, de productivité et de qualité de service.</a:t>
            </a:r>
          </a:p>
        </p:txBody>
      </p:sp>
      <p:sp>
        <p:nvSpPr>
          <p:cNvPr id="14" name="Rectangle 13">
            <a:extLst>
              <a:ext uri="{FF2B5EF4-FFF2-40B4-BE49-F238E27FC236}">
                <a16:creationId xmlns:a16="http://schemas.microsoft.com/office/drawing/2014/main" id="{BE3879F4-1705-7E89-6D6C-56FB7C3FB778}"/>
              </a:ext>
            </a:extLst>
          </p:cNvPr>
          <p:cNvSpPr/>
          <p:nvPr/>
        </p:nvSpPr>
        <p:spPr>
          <a:xfrm>
            <a:off x="1504948" y="2369024"/>
            <a:ext cx="4633283" cy="651601"/>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15" name="TextBox 14">
            <a:extLst>
              <a:ext uri="{FF2B5EF4-FFF2-40B4-BE49-F238E27FC236}">
                <a16:creationId xmlns:a16="http://schemas.microsoft.com/office/drawing/2014/main" id="{10F4F5F1-1FD1-983B-94A9-D6CC9A418998}"/>
              </a:ext>
            </a:extLst>
          </p:cNvPr>
          <p:cNvSpPr txBox="1"/>
          <p:nvPr/>
        </p:nvSpPr>
        <p:spPr>
          <a:xfrm>
            <a:off x="1536717" y="2463991"/>
            <a:ext cx="4601513" cy="461665"/>
          </a:xfrm>
          <a:prstGeom prst="rect">
            <a:avLst/>
          </a:prstGeom>
          <a:noFill/>
        </p:spPr>
        <p:txBody>
          <a:bodyPr wrap="square" rtlCol="0">
            <a:spAutoFit/>
          </a:bodyPr>
          <a:lstStyle/>
          <a:p>
            <a:r>
              <a:rPr lang="fr-FR" sz="1200" noProof="1"/>
              <a:t>280 secondes gagnées par échange, soit 73 000 heures de travail économisées pour les agents en un trimestre. </a:t>
            </a:r>
          </a:p>
        </p:txBody>
      </p:sp>
      <p:sp>
        <p:nvSpPr>
          <p:cNvPr id="16" name="Rectangle 15">
            <a:extLst>
              <a:ext uri="{FF2B5EF4-FFF2-40B4-BE49-F238E27FC236}">
                <a16:creationId xmlns:a16="http://schemas.microsoft.com/office/drawing/2014/main" id="{F0768CE4-FD5B-CD3A-F45B-FEF6D6307666}"/>
              </a:ext>
            </a:extLst>
          </p:cNvPr>
          <p:cNvSpPr/>
          <p:nvPr/>
        </p:nvSpPr>
        <p:spPr>
          <a:xfrm>
            <a:off x="179403" y="2369024"/>
            <a:ext cx="1325545" cy="651601"/>
          </a:xfrm>
          <a:prstGeom prst="rect">
            <a:avLst/>
          </a:prstGeom>
          <a:solidFill>
            <a:schemeClr val="lt2"/>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2056" name="Picture 8" descr="JetBlue Airways Logo and symbol, meaning, history, PNG, brand">
            <a:extLst>
              <a:ext uri="{FF2B5EF4-FFF2-40B4-BE49-F238E27FC236}">
                <a16:creationId xmlns:a16="http://schemas.microsoft.com/office/drawing/2014/main" id="{3754BB65-EE0E-E27A-B208-5F073D6C63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843" y="2379905"/>
            <a:ext cx="1158402" cy="65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301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66D8A-F370-B62E-34EB-8A121786A0D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3E6BA5-5D3A-B7FA-98BE-5349A4F23917}"/>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État des lieux du déploiement de l’IA dans l’aviation</a:t>
            </a:r>
          </a:p>
        </p:txBody>
      </p:sp>
      <p:sp>
        <p:nvSpPr>
          <p:cNvPr id="2" name="TextBox 1">
            <a:extLst>
              <a:ext uri="{FF2B5EF4-FFF2-40B4-BE49-F238E27FC236}">
                <a16:creationId xmlns:a16="http://schemas.microsoft.com/office/drawing/2014/main" id="{6294BAF3-7B62-E5DE-64F1-3BC7EB5CF9A1}"/>
              </a:ext>
            </a:extLst>
          </p:cNvPr>
          <p:cNvSpPr txBox="1"/>
          <p:nvPr/>
        </p:nvSpPr>
        <p:spPr>
          <a:xfrm>
            <a:off x="190081" y="627533"/>
            <a:ext cx="4740345" cy="4170372"/>
          </a:xfrm>
          <a:prstGeom prst="rect">
            <a:avLst/>
          </a:prstGeom>
          <a:noFill/>
        </p:spPr>
        <p:txBody>
          <a:bodyPr wrap="square" rtlCol="0">
            <a:spAutoFit/>
          </a:bodyPr>
          <a:lstStyle/>
          <a:p>
            <a:r>
              <a:rPr lang="en-FR" sz="1800" b="1" dirty="0">
                <a:solidFill>
                  <a:schemeClr val="bg1"/>
                </a:solidFill>
              </a:rPr>
              <a:t>La prochaine étape devenant de plus en plus incontournable : les systèmes aériens critiques pour la gestion des opérations</a:t>
            </a:r>
          </a:p>
          <a:p>
            <a:endParaRPr lang="en-FR" sz="1800" b="1" dirty="0">
              <a:solidFill>
                <a:schemeClr val="bg1"/>
              </a:solidFill>
            </a:endParaRPr>
          </a:p>
          <a:p>
            <a:r>
              <a:rPr lang="fr-FR" sz="1500" dirty="0">
                <a:solidFill>
                  <a:schemeClr val="bg1"/>
                </a:solidFill>
              </a:rPr>
              <a:t>La croissance du trafic, la saturation des infrastructures, les pénuries de compétences et les perturbations géopolitiques exercent une pression croissante sur les opérations aériennes.</a:t>
            </a:r>
          </a:p>
          <a:p>
            <a:endParaRPr lang="fr-FR" sz="1500" dirty="0">
              <a:solidFill>
                <a:schemeClr val="bg1"/>
              </a:solidFill>
            </a:endParaRPr>
          </a:p>
          <a:p>
            <a:r>
              <a:rPr lang="fr-FR" sz="1500" dirty="0">
                <a:solidFill>
                  <a:schemeClr val="bg1"/>
                </a:solidFill>
              </a:rPr>
              <a:t>L’IA doit maintenant dépasser les applications commerciales pour assister les opérations et les systèmes critiques aériens.</a:t>
            </a:r>
          </a:p>
          <a:p>
            <a:endParaRPr lang="fr-FR" sz="1500" dirty="0">
              <a:solidFill>
                <a:schemeClr val="bg1"/>
              </a:solidFill>
            </a:endParaRPr>
          </a:p>
          <a:p>
            <a:r>
              <a:rPr lang="fr-FR" sz="1600" b="1" dirty="0">
                <a:solidFill>
                  <a:schemeClr val="bg1"/>
                </a:solidFill>
              </a:rPr>
              <a:t>Mais comment garantir une IA fiable, explicable, maîtrisable et conforme aux exigences de sécurité aérienne ?</a:t>
            </a:r>
          </a:p>
        </p:txBody>
      </p:sp>
      <p:sp>
        <p:nvSpPr>
          <p:cNvPr id="13" name="Rectangle 12">
            <a:extLst>
              <a:ext uri="{FF2B5EF4-FFF2-40B4-BE49-F238E27FC236}">
                <a16:creationId xmlns:a16="http://schemas.microsoft.com/office/drawing/2014/main" id="{C8DB60EE-4389-6322-B81A-56FFB0818FAA}"/>
              </a:ext>
            </a:extLst>
          </p:cNvPr>
          <p:cNvSpPr/>
          <p:nvPr/>
        </p:nvSpPr>
        <p:spPr>
          <a:xfrm>
            <a:off x="5046822" y="606513"/>
            <a:ext cx="1224768" cy="1600659"/>
          </a:xfrm>
          <a:prstGeom prst="rect">
            <a:avLst/>
          </a:prstGeom>
          <a:solidFill>
            <a:schemeClr val="tx1">
              <a:alpha val="56948"/>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pic>
        <p:nvPicPr>
          <p:cNvPr id="3074" name="Picture 2" descr="À l'aéroport de Nice, un crash entre deux Airbus A320 a été évité de  justesse">
            <a:extLst>
              <a:ext uri="{FF2B5EF4-FFF2-40B4-BE49-F238E27FC236}">
                <a16:creationId xmlns:a16="http://schemas.microsoft.com/office/drawing/2014/main" id="{DB0B7AD1-FEA7-8D80-B866-92BA76ACA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23" y="2475881"/>
            <a:ext cx="3907095" cy="219774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BFC1F971-F320-0073-002D-A5AD9576EA3B}"/>
              </a:ext>
            </a:extLst>
          </p:cNvPr>
          <p:cNvSpPr/>
          <p:nvPr/>
        </p:nvSpPr>
        <p:spPr>
          <a:xfrm>
            <a:off x="6387986" y="606513"/>
            <a:ext cx="1224768" cy="1600659"/>
          </a:xfrm>
          <a:prstGeom prst="rect">
            <a:avLst/>
          </a:prstGeom>
          <a:solidFill>
            <a:schemeClr val="tx1">
              <a:alpha val="56948"/>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19" name="Rectangle 18">
            <a:extLst>
              <a:ext uri="{FF2B5EF4-FFF2-40B4-BE49-F238E27FC236}">
                <a16:creationId xmlns:a16="http://schemas.microsoft.com/office/drawing/2014/main" id="{1BECBC35-4BFC-55E0-D266-EF88EEC83227}"/>
              </a:ext>
            </a:extLst>
          </p:cNvPr>
          <p:cNvSpPr/>
          <p:nvPr/>
        </p:nvSpPr>
        <p:spPr>
          <a:xfrm>
            <a:off x="7729150" y="591488"/>
            <a:ext cx="1224768" cy="1615684"/>
          </a:xfrm>
          <a:prstGeom prst="rect">
            <a:avLst/>
          </a:prstGeom>
          <a:solidFill>
            <a:schemeClr val="tx1">
              <a:alpha val="56948"/>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20" name="TextBox 19">
            <a:extLst>
              <a:ext uri="{FF2B5EF4-FFF2-40B4-BE49-F238E27FC236}">
                <a16:creationId xmlns:a16="http://schemas.microsoft.com/office/drawing/2014/main" id="{139AA9E2-7A4C-1E38-797C-22F0AB9C1896}"/>
              </a:ext>
            </a:extLst>
          </p:cNvPr>
          <p:cNvSpPr txBox="1"/>
          <p:nvPr/>
        </p:nvSpPr>
        <p:spPr>
          <a:xfrm>
            <a:off x="5078353" y="606513"/>
            <a:ext cx="1193237" cy="1015663"/>
          </a:xfrm>
          <a:prstGeom prst="rect">
            <a:avLst/>
          </a:prstGeom>
          <a:noFill/>
        </p:spPr>
        <p:txBody>
          <a:bodyPr wrap="square" rtlCol="0">
            <a:spAutoFit/>
          </a:bodyPr>
          <a:lstStyle/>
          <a:p>
            <a:r>
              <a:rPr lang="fr-FR" sz="2400" b="1" noProof="1">
                <a:solidFill>
                  <a:schemeClr val="bg1"/>
                </a:solidFill>
              </a:rPr>
              <a:t>44,5 M</a:t>
            </a:r>
          </a:p>
          <a:p>
            <a:pPr algn="ctr"/>
            <a:r>
              <a:rPr lang="fr-FR" sz="1200" noProof="1">
                <a:solidFill>
                  <a:schemeClr val="bg1"/>
                </a:solidFill>
              </a:rPr>
              <a:t>Vols attendus en 2030 vs. 35.3M en 2024</a:t>
            </a:r>
          </a:p>
        </p:txBody>
      </p:sp>
      <p:sp>
        <p:nvSpPr>
          <p:cNvPr id="21" name="TextBox 20">
            <a:extLst>
              <a:ext uri="{FF2B5EF4-FFF2-40B4-BE49-F238E27FC236}">
                <a16:creationId xmlns:a16="http://schemas.microsoft.com/office/drawing/2014/main" id="{BD6CB3FB-C599-3BA5-9FB0-E477DBCFAEEA}"/>
              </a:ext>
            </a:extLst>
          </p:cNvPr>
          <p:cNvSpPr txBox="1"/>
          <p:nvPr/>
        </p:nvSpPr>
        <p:spPr>
          <a:xfrm>
            <a:off x="6376580" y="591488"/>
            <a:ext cx="1224768" cy="1200329"/>
          </a:xfrm>
          <a:prstGeom prst="rect">
            <a:avLst/>
          </a:prstGeom>
          <a:noFill/>
        </p:spPr>
        <p:txBody>
          <a:bodyPr wrap="square" rtlCol="0">
            <a:spAutoFit/>
          </a:bodyPr>
          <a:lstStyle/>
          <a:p>
            <a:pPr algn="ctr"/>
            <a:r>
              <a:rPr lang="fr-FR" sz="2400" b="1" noProof="1">
                <a:solidFill>
                  <a:schemeClr val="bg1"/>
                </a:solidFill>
              </a:rPr>
              <a:t>20 Md</a:t>
            </a:r>
          </a:p>
          <a:p>
            <a:pPr algn="ctr"/>
            <a:r>
              <a:rPr lang="fr-FR" sz="1200" noProof="1">
                <a:solidFill>
                  <a:schemeClr val="bg1"/>
                </a:solidFill>
              </a:rPr>
              <a:t>Voyageurs attendus en 2050 vs. 5.2Md en 2025</a:t>
            </a:r>
          </a:p>
        </p:txBody>
      </p:sp>
      <p:sp>
        <p:nvSpPr>
          <p:cNvPr id="22" name="TextBox 21">
            <a:extLst>
              <a:ext uri="{FF2B5EF4-FFF2-40B4-BE49-F238E27FC236}">
                <a16:creationId xmlns:a16="http://schemas.microsoft.com/office/drawing/2014/main" id="{9AAB09BF-E055-2A63-0FC6-B67C31D61C97}"/>
              </a:ext>
            </a:extLst>
          </p:cNvPr>
          <p:cNvSpPr txBox="1"/>
          <p:nvPr/>
        </p:nvSpPr>
        <p:spPr>
          <a:xfrm>
            <a:off x="7717744" y="572469"/>
            <a:ext cx="1224768" cy="1384995"/>
          </a:xfrm>
          <a:prstGeom prst="rect">
            <a:avLst/>
          </a:prstGeom>
          <a:noFill/>
        </p:spPr>
        <p:txBody>
          <a:bodyPr wrap="square" rtlCol="0">
            <a:spAutoFit/>
          </a:bodyPr>
          <a:lstStyle/>
          <a:p>
            <a:pPr algn="ctr"/>
            <a:r>
              <a:rPr lang="fr-FR" sz="2400" b="1" noProof="1">
                <a:solidFill>
                  <a:schemeClr val="bg1"/>
                </a:solidFill>
              </a:rPr>
              <a:t>71 000</a:t>
            </a:r>
          </a:p>
          <a:p>
            <a:pPr algn="ctr"/>
            <a:r>
              <a:rPr lang="fr-FR" sz="1200" noProof="1">
                <a:solidFill>
                  <a:schemeClr val="bg1"/>
                </a:solidFill>
              </a:rPr>
              <a:t>Contolleurs aérien supplémentaires nécessaires d’ici 2034</a:t>
            </a:r>
          </a:p>
        </p:txBody>
      </p:sp>
      <p:sp>
        <p:nvSpPr>
          <p:cNvPr id="23" name="Rectangle 22">
            <a:extLst>
              <a:ext uri="{FF2B5EF4-FFF2-40B4-BE49-F238E27FC236}">
                <a16:creationId xmlns:a16="http://schemas.microsoft.com/office/drawing/2014/main" id="{D080C073-20DB-0193-647C-103847FF11D9}"/>
              </a:ext>
            </a:extLst>
          </p:cNvPr>
          <p:cNvSpPr/>
          <p:nvPr/>
        </p:nvSpPr>
        <p:spPr>
          <a:xfrm>
            <a:off x="190080" y="3795377"/>
            <a:ext cx="4740345" cy="878245"/>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24" name="TextBox 23">
            <a:extLst>
              <a:ext uri="{FF2B5EF4-FFF2-40B4-BE49-F238E27FC236}">
                <a16:creationId xmlns:a16="http://schemas.microsoft.com/office/drawing/2014/main" id="{426C1FB5-BBB1-DEC9-6038-101D80FBB628}"/>
              </a:ext>
            </a:extLst>
          </p:cNvPr>
          <p:cNvSpPr txBox="1"/>
          <p:nvPr/>
        </p:nvSpPr>
        <p:spPr>
          <a:xfrm>
            <a:off x="5271920" y="1958400"/>
            <a:ext cx="774571" cy="215444"/>
          </a:xfrm>
          <a:prstGeom prst="rect">
            <a:avLst/>
          </a:prstGeom>
          <a:noFill/>
        </p:spPr>
        <p:txBody>
          <a:bodyPr wrap="none" rtlCol="0">
            <a:spAutoFit/>
          </a:bodyPr>
          <a:lstStyle/>
          <a:p>
            <a:r>
              <a:rPr lang="fr-FR" sz="800" i="1" dirty="0">
                <a:solidFill>
                  <a:schemeClr val="bg1"/>
                </a:solidFill>
              </a:rPr>
              <a:t>(Source: IATA)</a:t>
            </a:r>
          </a:p>
        </p:txBody>
      </p:sp>
      <p:sp>
        <p:nvSpPr>
          <p:cNvPr id="25" name="TextBox 24">
            <a:extLst>
              <a:ext uri="{FF2B5EF4-FFF2-40B4-BE49-F238E27FC236}">
                <a16:creationId xmlns:a16="http://schemas.microsoft.com/office/drawing/2014/main" id="{2DE56C63-EC23-2417-DAB4-4D3F405BB041}"/>
              </a:ext>
            </a:extLst>
          </p:cNvPr>
          <p:cNvSpPr txBox="1"/>
          <p:nvPr/>
        </p:nvSpPr>
        <p:spPr>
          <a:xfrm>
            <a:off x="6542642" y="1958400"/>
            <a:ext cx="1043876" cy="215444"/>
          </a:xfrm>
          <a:prstGeom prst="rect">
            <a:avLst/>
          </a:prstGeom>
          <a:noFill/>
        </p:spPr>
        <p:txBody>
          <a:bodyPr wrap="none" rtlCol="0">
            <a:spAutoFit/>
          </a:bodyPr>
          <a:lstStyle/>
          <a:p>
            <a:r>
              <a:rPr lang="fr-FR" sz="800" i="1" dirty="0">
                <a:solidFill>
                  <a:schemeClr val="bg1"/>
                </a:solidFill>
              </a:rPr>
              <a:t>(Source: ACI et IATA)</a:t>
            </a:r>
          </a:p>
        </p:txBody>
      </p:sp>
      <p:sp>
        <p:nvSpPr>
          <p:cNvPr id="26" name="TextBox 25">
            <a:extLst>
              <a:ext uri="{FF2B5EF4-FFF2-40B4-BE49-F238E27FC236}">
                <a16:creationId xmlns:a16="http://schemas.microsoft.com/office/drawing/2014/main" id="{42CE6683-FEA7-9DD6-701C-9391CDD54021}"/>
              </a:ext>
            </a:extLst>
          </p:cNvPr>
          <p:cNvSpPr txBox="1"/>
          <p:nvPr/>
        </p:nvSpPr>
        <p:spPr>
          <a:xfrm>
            <a:off x="7957376" y="1957464"/>
            <a:ext cx="744114" cy="215444"/>
          </a:xfrm>
          <a:prstGeom prst="rect">
            <a:avLst/>
          </a:prstGeom>
          <a:noFill/>
        </p:spPr>
        <p:txBody>
          <a:bodyPr wrap="none" rtlCol="0">
            <a:spAutoFit/>
          </a:bodyPr>
          <a:lstStyle/>
          <a:p>
            <a:r>
              <a:rPr lang="fr-FR" sz="800" i="1" dirty="0">
                <a:solidFill>
                  <a:schemeClr val="bg1"/>
                </a:solidFill>
              </a:rPr>
              <a:t>(Source: CAE)</a:t>
            </a:r>
          </a:p>
        </p:txBody>
      </p:sp>
    </p:spTree>
    <p:extLst>
      <p:ext uri="{BB962C8B-B14F-4D97-AF65-F5344CB8AC3E}">
        <p14:creationId xmlns:p14="http://schemas.microsoft.com/office/powerpoint/2010/main" val="156948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A6A75-077D-9FFB-6412-7C5153BF47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E2C21D7-14F5-059E-19A2-5C224FEB3CB4}"/>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Systèmes IA aériens critiques — Définitions</a:t>
            </a:r>
          </a:p>
        </p:txBody>
      </p:sp>
      <p:sp>
        <p:nvSpPr>
          <p:cNvPr id="4" name="TextBox 3">
            <a:extLst>
              <a:ext uri="{FF2B5EF4-FFF2-40B4-BE49-F238E27FC236}">
                <a16:creationId xmlns:a16="http://schemas.microsoft.com/office/drawing/2014/main" id="{C936EF2C-DE0A-1D5C-D8A0-4C7C8ED97288}"/>
              </a:ext>
            </a:extLst>
          </p:cNvPr>
          <p:cNvSpPr txBox="1"/>
          <p:nvPr/>
        </p:nvSpPr>
        <p:spPr>
          <a:xfrm>
            <a:off x="777511" y="1153077"/>
            <a:ext cx="1025538" cy="830997"/>
          </a:xfrm>
          <a:prstGeom prst="rect">
            <a:avLst/>
          </a:prstGeom>
          <a:noFill/>
        </p:spPr>
        <p:txBody>
          <a:bodyPr wrap="square" rtlCol="0">
            <a:spAutoFit/>
          </a:bodyPr>
          <a:lstStyle/>
          <a:p>
            <a:pPr algn="ctr"/>
            <a:r>
              <a:rPr lang="en-GB" sz="2400" b="1" dirty="0">
                <a:solidFill>
                  <a:schemeClr val="bg1"/>
                </a:solidFill>
              </a:rPr>
              <a:t>EASA</a:t>
            </a:r>
          </a:p>
          <a:p>
            <a:pPr algn="ctr"/>
            <a:r>
              <a:rPr lang="en-GB" sz="2400" b="1" dirty="0">
                <a:solidFill>
                  <a:schemeClr val="bg1"/>
                </a:solidFill>
              </a:rPr>
              <a:t>Part-IS</a:t>
            </a:r>
          </a:p>
        </p:txBody>
      </p:sp>
      <p:sp>
        <p:nvSpPr>
          <p:cNvPr id="6" name="Rectangle 5">
            <a:extLst>
              <a:ext uri="{FF2B5EF4-FFF2-40B4-BE49-F238E27FC236}">
                <a16:creationId xmlns:a16="http://schemas.microsoft.com/office/drawing/2014/main" id="{AA6164F1-CA5F-5338-C205-5929B57A67E8}"/>
              </a:ext>
            </a:extLst>
          </p:cNvPr>
          <p:cNvSpPr/>
          <p:nvPr/>
        </p:nvSpPr>
        <p:spPr>
          <a:xfrm>
            <a:off x="208722" y="2621084"/>
            <a:ext cx="2047461" cy="2030430"/>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7" name="TextBox 6">
            <a:extLst>
              <a:ext uri="{FF2B5EF4-FFF2-40B4-BE49-F238E27FC236}">
                <a16:creationId xmlns:a16="http://schemas.microsoft.com/office/drawing/2014/main" id="{1BCC64E0-6FD4-C8CB-822B-C93F9E8ADEAC}"/>
              </a:ext>
            </a:extLst>
          </p:cNvPr>
          <p:cNvSpPr txBox="1"/>
          <p:nvPr/>
        </p:nvSpPr>
        <p:spPr>
          <a:xfrm>
            <a:off x="890306" y="3220800"/>
            <a:ext cx="684291" cy="830997"/>
          </a:xfrm>
          <a:prstGeom prst="rect">
            <a:avLst/>
          </a:prstGeom>
          <a:noFill/>
        </p:spPr>
        <p:txBody>
          <a:bodyPr wrap="none" rtlCol="0">
            <a:spAutoFit/>
          </a:bodyPr>
          <a:lstStyle/>
          <a:p>
            <a:pPr algn="ctr"/>
            <a:r>
              <a:rPr lang="en-GB" sz="2400" b="1" dirty="0">
                <a:solidFill>
                  <a:schemeClr val="bg1"/>
                </a:solidFill>
              </a:rPr>
              <a:t>AI </a:t>
            </a:r>
          </a:p>
          <a:p>
            <a:pPr algn="ctr"/>
            <a:r>
              <a:rPr lang="en-GB" sz="2400" b="1" dirty="0">
                <a:solidFill>
                  <a:schemeClr val="bg1"/>
                </a:solidFill>
              </a:rPr>
              <a:t>ACT</a:t>
            </a:r>
          </a:p>
        </p:txBody>
      </p:sp>
      <p:sp>
        <p:nvSpPr>
          <p:cNvPr id="8" name="TextBox 7">
            <a:extLst>
              <a:ext uri="{FF2B5EF4-FFF2-40B4-BE49-F238E27FC236}">
                <a16:creationId xmlns:a16="http://schemas.microsoft.com/office/drawing/2014/main" id="{E8EAA8AD-627F-5448-15F2-1CF1BD637A7A}"/>
              </a:ext>
            </a:extLst>
          </p:cNvPr>
          <p:cNvSpPr txBox="1"/>
          <p:nvPr/>
        </p:nvSpPr>
        <p:spPr>
          <a:xfrm>
            <a:off x="2562940" y="1178086"/>
            <a:ext cx="6321286" cy="830997"/>
          </a:xfrm>
          <a:prstGeom prst="rect">
            <a:avLst/>
          </a:prstGeom>
          <a:noFill/>
        </p:spPr>
        <p:txBody>
          <a:bodyPr wrap="square" rtlCol="0">
            <a:spAutoFit/>
          </a:bodyPr>
          <a:lstStyle/>
          <a:p>
            <a:r>
              <a:rPr lang="fr-FR" sz="1600" noProof="1">
                <a:solidFill>
                  <a:schemeClr val="bg1"/>
                </a:solidFill>
              </a:rPr>
              <a:t>Systèmes d’IA aériens pour lesquels des menaces de cybersécurité ou un défaut de fonctionnement global pourraient affecter la sécurité aérienne ou la continuité des opérations aéronautiques essentielles.</a:t>
            </a:r>
          </a:p>
        </p:txBody>
      </p:sp>
      <p:sp>
        <p:nvSpPr>
          <p:cNvPr id="10" name="TextBox 9">
            <a:extLst>
              <a:ext uri="{FF2B5EF4-FFF2-40B4-BE49-F238E27FC236}">
                <a16:creationId xmlns:a16="http://schemas.microsoft.com/office/drawing/2014/main" id="{6237C908-D3F5-2B4C-51F6-494561F5A096}"/>
              </a:ext>
            </a:extLst>
          </p:cNvPr>
          <p:cNvSpPr txBox="1"/>
          <p:nvPr/>
        </p:nvSpPr>
        <p:spPr>
          <a:xfrm>
            <a:off x="2468863" y="2762020"/>
            <a:ext cx="6526049" cy="1815882"/>
          </a:xfrm>
          <a:prstGeom prst="rect">
            <a:avLst/>
          </a:prstGeom>
          <a:noFill/>
        </p:spPr>
        <p:txBody>
          <a:bodyPr wrap="square" rtlCol="0">
            <a:spAutoFit/>
          </a:bodyPr>
          <a:lstStyle/>
          <a:p>
            <a:r>
              <a:rPr lang="fr-FR" sz="1600" noProof="1">
                <a:solidFill>
                  <a:schemeClr val="bg1"/>
                </a:solidFill>
              </a:rPr>
              <a:t>Systèmes d’IA aériens qualifiés à haut risque, ou au-delà, et qui sont spécifiquement :</a:t>
            </a:r>
          </a:p>
          <a:p>
            <a:endParaRPr lang="fr-FR" sz="800" noProof="1">
              <a:solidFill>
                <a:schemeClr val="bg1"/>
              </a:solidFill>
            </a:endParaRPr>
          </a:p>
          <a:p>
            <a:pPr marL="342900" indent="-342900">
              <a:buAutoNum type="arabicParenBoth"/>
            </a:pPr>
            <a:r>
              <a:rPr lang="fr-FR" sz="1400" noProof="1">
                <a:solidFill>
                  <a:schemeClr val="bg1"/>
                </a:solidFill>
              </a:rPr>
              <a:t>Utilisés comme composants de sécurité de produits, ou constituant eux-mêmes des produits régis par la réglementation européenne de sécurité des produits (ex. EASA / FAA)</a:t>
            </a:r>
          </a:p>
          <a:p>
            <a:pPr marL="342900" indent="-342900">
              <a:buAutoNum type="arabicParenBoth"/>
            </a:pPr>
            <a:r>
              <a:rPr lang="fr-FR" sz="1400" noProof="1">
                <a:solidFill>
                  <a:schemeClr val="bg1"/>
                </a:solidFill>
              </a:rPr>
              <a:t>Des systèmes d’IA utilisés pour la gestion et l’exploitation d’infrastructures critiques.</a:t>
            </a:r>
          </a:p>
        </p:txBody>
      </p:sp>
      <p:sp>
        <p:nvSpPr>
          <p:cNvPr id="12" name="Rectangle 11">
            <a:extLst>
              <a:ext uri="{FF2B5EF4-FFF2-40B4-BE49-F238E27FC236}">
                <a16:creationId xmlns:a16="http://schemas.microsoft.com/office/drawing/2014/main" id="{0B57CF09-04BE-C30A-0380-C7110B8BB981}"/>
              </a:ext>
            </a:extLst>
          </p:cNvPr>
          <p:cNvSpPr/>
          <p:nvPr/>
        </p:nvSpPr>
        <p:spPr>
          <a:xfrm>
            <a:off x="2452254" y="684310"/>
            <a:ext cx="6542659" cy="1768533"/>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4" name="Rectangle 13">
            <a:extLst>
              <a:ext uri="{FF2B5EF4-FFF2-40B4-BE49-F238E27FC236}">
                <a16:creationId xmlns:a16="http://schemas.microsoft.com/office/drawing/2014/main" id="{174D6855-4EFF-FCAB-CBA9-084213E7A9F8}"/>
              </a:ext>
            </a:extLst>
          </p:cNvPr>
          <p:cNvSpPr/>
          <p:nvPr/>
        </p:nvSpPr>
        <p:spPr>
          <a:xfrm>
            <a:off x="2452253" y="2621086"/>
            <a:ext cx="6542660" cy="2030428"/>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5" name="Rectangle 14">
            <a:extLst>
              <a:ext uri="{FF2B5EF4-FFF2-40B4-BE49-F238E27FC236}">
                <a16:creationId xmlns:a16="http://schemas.microsoft.com/office/drawing/2014/main" id="{163CB916-5323-1BCE-5A19-DB94681EF9E1}"/>
              </a:ext>
            </a:extLst>
          </p:cNvPr>
          <p:cNvSpPr/>
          <p:nvPr/>
        </p:nvSpPr>
        <p:spPr>
          <a:xfrm>
            <a:off x="208722" y="684311"/>
            <a:ext cx="2047461" cy="1768533"/>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Tree>
    <p:extLst>
      <p:ext uri="{BB962C8B-B14F-4D97-AF65-F5344CB8AC3E}">
        <p14:creationId xmlns:p14="http://schemas.microsoft.com/office/powerpoint/2010/main" val="107780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892AA-230B-8133-E46E-AB47C1F8EBEC}"/>
            </a:ext>
          </a:extLst>
        </p:cNvPr>
        <p:cNvGrpSpPr/>
        <p:nvPr/>
      </p:nvGrpSpPr>
      <p:grpSpPr>
        <a:xfrm>
          <a:off x="0" y="0"/>
          <a:ext cx="0" cy="0"/>
          <a:chOff x="0" y="0"/>
          <a:chExt cx="0" cy="0"/>
        </a:xfrm>
      </p:grpSpPr>
      <p:pic>
        <p:nvPicPr>
          <p:cNvPr id="5" name="Picture 4" descr="A collage of people in a room&#10;&#10;AI-generated content may be incorrect.">
            <a:extLst>
              <a:ext uri="{FF2B5EF4-FFF2-40B4-BE49-F238E27FC236}">
                <a16:creationId xmlns:a16="http://schemas.microsoft.com/office/drawing/2014/main" id="{DA372908-1436-B78C-4EC7-8E81E1275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7210"/>
            <a:ext cx="9301842" cy="6201228"/>
          </a:xfrm>
          <a:prstGeom prst="rect">
            <a:avLst/>
          </a:prstGeom>
        </p:spPr>
      </p:pic>
      <p:sp>
        <p:nvSpPr>
          <p:cNvPr id="4" name="Rectangle 3">
            <a:extLst>
              <a:ext uri="{FF2B5EF4-FFF2-40B4-BE49-F238E27FC236}">
                <a16:creationId xmlns:a16="http://schemas.microsoft.com/office/drawing/2014/main" id="{0A8E81F9-CC20-57D8-C2F8-91E2C10384B0}"/>
              </a:ext>
            </a:extLst>
          </p:cNvPr>
          <p:cNvSpPr/>
          <p:nvPr/>
        </p:nvSpPr>
        <p:spPr>
          <a:xfrm>
            <a:off x="0" y="0"/>
            <a:ext cx="9314106" cy="6201228"/>
          </a:xfrm>
          <a:prstGeom prst="rect">
            <a:avLst/>
          </a:prstGeom>
          <a:solidFill>
            <a:schemeClr val="lt2">
              <a:alpha val="35037"/>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0" name="TextBox 9">
            <a:extLst>
              <a:ext uri="{FF2B5EF4-FFF2-40B4-BE49-F238E27FC236}">
                <a16:creationId xmlns:a16="http://schemas.microsoft.com/office/drawing/2014/main" id="{01CF1237-37E3-B5F8-77DD-557B9F924339}"/>
              </a:ext>
            </a:extLst>
          </p:cNvPr>
          <p:cNvSpPr txBox="1"/>
          <p:nvPr/>
        </p:nvSpPr>
        <p:spPr>
          <a:xfrm>
            <a:off x="129210" y="1267494"/>
            <a:ext cx="2805232" cy="3200876"/>
          </a:xfrm>
          <a:prstGeom prst="rect">
            <a:avLst/>
          </a:prstGeom>
          <a:solidFill>
            <a:schemeClr val="bg1"/>
          </a:solidFill>
        </p:spPr>
        <p:txBody>
          <a:bodyPr wrap="square" rtlCol="0">
            <a:spAutoFit/>
          </a:bodyPr>
          <a:lstStyle/>
          <a:p>
            <a:pPr algn="ctr"/>
            <a:endParaRPr lang="en-GB" sz="1600" b="1" dirty="0">
              <a:solidFill>
                <a:schemeClr val="accent1"/>
              </a:solidFill>
            </a:endParaRPr>
          </a:p>
          <a:p>
            <a:pPr algn="ctr"/>
            <a:r>
              <a:rPr lang="fr-FR" sz="1600" b="1" noProof="1">
                <a:solidFill>
                  <a:schemeClr val="accent1"/>
                </a:solidFill>
              </a:rPr>
              <a:t>Systèmes &amp; opérations aéronefs</a:t>
            </a:r>
          </a:p>
          <a:p>
            <a:pPr algn="ctr"/>
            <a:endParaRPr lang="fr-FR" sz="1400" b="1" noProof="1">
              <a:solidFill>
                <a:schemeClr val="accent1"/>
              </a:solidFill>
            </a:endParaRPr>
          </a:p>
          <a:p>
            <a:pPr marL="285750" indent="-285750">
              <a:buFont typeface="Arial" panose="020B0604020202020204" pitchFamily="34" charset="0"/>
              <a:buChar char="•"/>
            </a:pPr>
            <a:r>
              <a:rPr lang="fr-FR" sz="1400" noProof="1">
                <a:solidFill>
                  <a:schemeClr val="accent1"/>
                </a:solidFill>
              </a:rPr>
              <a:t>Systèmes anticollisions par IA</a:t>
            </a:r>
          </a:p>
          <a:p>
            <a:pPr marL="285750" indent="-285750">
              <a:buFont typeface="Arial" panose="020B0604020202020204" pitchFamily="34" charset="0"/>
              <a:buChar char="•"/>
            </a:pPr>
            <a:r>
              <a:rPr lang="fr-FR" sz="1400" noProof="1">
                <a:solidFill>
                  <a:schemeClr val="accent1"/>
                </a:solidFill>
              </a:rPr>
              <a:t>Systèmes d’optimisation de routes par IA</a:t>
            </a:r>
          </a:p>
          <a:p>
            <a:pPr marL="285750" indent="-285750">
              <a:buFont typeface="Arial" panose="020B0604020202020204" pitchFamily="34" charset="0"/>
              <a:buChar char="•"/>
            </a:pPr>
            <a:r>
              <a:rPr lang="fr-FR" sz="1400" noProof="1">
                <a:solidFill>
                  <a:schemeClr val="accent1"/>
                </a:solidFill>
              </a:rPr>
              <a:t>eVTOLs / drones pilotés par IA</a:t>
            </a:r>
          </a:p>
          <a:p>
            <a:pPr marL="285750" indent="-285750">
              <a:buFont typeface="Arial" panose="020B0604020202020204" pitchFamily="34" charset="0"/>
              <a:buChar char="•"/>
            </a:pPr>
            <a:r>
              <a:rPr lang="fr-FR" sz="1400" noProof="1">
                <a:solidFill>
                  <a:schemeClr val="accent1"/>
                </a:solidFill>
              </a:rPr>
              <a:t>Systèmes de maintenance prédictive par IA</a:t>
            </a:r>
          </a:p>
          <a:p>
            <a:pPr marL="285750" indent="-285750">
              <a:buFont typeface="Arial" panose="020B0604020202020204" pitchFamily="34" charset="0"/>
              <a:buChar char="•"/>
            </a:pPr>
            <a:r>
              <a:rPr lang="fr-FR" sz="1400" noProof="1">
                <a:solidFill>
                  <a:schemeClr val="accent1"/>
                </a:solidFill>
              </a:rPr>
              <a:t>Systèmes de chargement de données avioniques assistées par IA</a:t>
            </a:r>
          </a:p>
          <a:p>
            <a:endParaRPr lang="en-GB" sz="1400" dirty="0">
              <a:solidFill>
                <a:schemeClr val="accent1"/>
              </a:solidFill>
            </a:endParaRPr>
          </a:p>
        </p:txBody>
      </p:sp>
      <p:sp>
        <p:nvSpPr>
          <p:cNvPr id="11" name="TextBox 10">
            <a:extLst>
              <a:ext uri="{FF2B5EF4-FFF2-40B4-BE49-F238E27FC236}">
                <a16:creationId xmlns:a16="http://schemas.microsoft.com/office/drawing/2014/main" id="{DEAA7AAC-FF3B-7538-1541-E6687ED1255B}"/>
              </a:ext>
            </a:extLst>
          </p:cNvPr>
          <p:cNvSpPr txBox="1"/>
          <p:nvPr/>
        </p:nvSpPr>
        <p:spPr>
          <a:xfrm>
            <a:off x="3309730" y="1298272"/>
            <a:ext cx="2698463" cy="3170099"/>
          </a:xfrm>
          <a:prstGeom prst="rect">
            <a:avLst/>
          </a:prstGeom>
          <a:solidFill>
            <a:schemeClr val="bg1"/>
          </a:solidFill>
        </p:spPr>
        <p:txBody>
          <a:bodyPr wrap="square" rtlCol="0">
            <a:spAutoFit/>
          </a:bodyPr>
          <a:lstStyle/>
          <a:p>
            <a:endParaRPr lang="en-GB" sz="1600" dirty="0">
              <a:solidFill>
                <a:schemeClr val="accent1"/>
              </a:solidFill>
            </a:endParaRPr>
          </a:p>
          <a:p>
            <a:pPr algn="ctr"/>
            <a:r>
              <a:rPr lang="fr-FR" sz="1600" b="1" noProof="1">
                <a:solidFill>
                  <a:schemeClr val="accent1"/>
                </a:solidFill>
              </a:rPr>
              <a:t>Gestion du trafic aérien</a:t>
            </a:r>
          </a:p>
          <a:p>
            <a:endParaRPr lang="en-GB" sz="1400" b="1" dirty="0">
              <a:solidFill>
                <a:schemeClr val="accent1"/>
              </a:solidFill>
            </a:endParaRPr>
          </a:p>
          <a:p>
            <a:endParaRPr lang="en-GB" sz="1400" b="1" dirty="0">
              <a:solidFill>
                <a:schemeClr val="accent1"/>
              </a:solidFill>
            </a:endParaRPr>
          </a:p>
          <a:p>
            <a:pPr marL="285750" indent="-285750">
              <a:buFont typeface="Arial" panose="020B0604020202020204" pitchFamily="34" charset="0"/>
              <a:buChar char="•"/>
            </a:pPr>
            <a:r>
              <a:rPr lang="fr-FR" sz="1400" noProof="1">
                <a:solidFill>
                  <a:schemeClr val="accent1"/>
                </a:solidFill>
              </a:rPr>
              <a:t>Détection de conflits par IA</a:t>
            </a:r>
          </a:p>
          <a:p>
            <a:pPr marL="285750" indent="-285750">
              <a:buFont typeface="Arial" panose="020B0604020202020204" pitchFamily="34" charset="0"/>
              <a:buChar char="•"/>
            </a:pPr>
            <a:r>
              <a:rPr lang="fr-FR" sz="1400" noProof="1">
                <a:solidFill>
                  <a:schemeClr val="accent1"/>
                </a:solidFill>
              </a:rPr>
              <a:t>Optimisation de trajectoires par IA</a:t>
            </a:r>
          </a:p>
          <a:p>
            <a:pPr marL="285750" indent="-285750">
              <a:buFont typeface="Arial" panose="020B0604020202020204" pitchFamily="34" charset="0"/>
              <a:buChar char="•"/>
            </a:pPr>
            <a:r>
              <a:rPr lang="fr-FR" sz="1400" noProof="1">
                <a:solidFill>
                  <a:schemeClr val="accent1"/>
                </a:solidFill>
              </a:rPr>
              <a:t>Caméras de surveillance assistées par IA</a:t>
            </a:r>
          </a:p>
          <a:p>
            <a:pPr marL="285750" indent="-285750">
              <a:buFont typeface="Arial" panose="020B0604020202020204" pitchFamily="34" charset="0"/>
              <a:buChar char="•"/>
            </a:pPr>
            <a:r>
              <a:rPr lang="fr-FR" sz="1400" noProof="1">
                <a:solidFill>
                  <a:schemeClr val="accent1"/>
                </a:solidFill>
              </a:rPr>
              <a:t>Dispositifs de communication assistés par IA</a:t>
            </a:r>
          </a:p>
          <a:p>
            <a:pPr marL="285750" indent="-285750">
              <a:buFont typeface="Arial" panose="020B0604020202020204" pitchFamily="34" charset="0"/>
              <a:buChar char="•"/>
            </a:pPr>
            <a:r>
              <a:rPr lang="fr-FR" sz="1400" noProof="1">
                <a:solidFill>
                  <a:schemeClr val="accent1"/>
                </a:solidFill>
              </a:rPr>
              <a:t>Dispositifs de contrôle ATC à distance assistés par IA</a:t>
            </a:r>
          </a:p>
          <a:p>
            <a:pPr marL="285750" indent="-285750">
              <a:buFont typeface="Arial" panose="020B0604020202020204" pitchFamily="34" charset="0"/>
              <a:buChar char="•"/>
            </a:pPr>
            <a:endParaRPr lang="fr-FR" sz="1400" noProof="1">
              <a:solidFill>
                <a:schemeClr val="accent1"/>
              </a:solidFill>
            </a:endParaRPr>
          </a:p>
        </p:txBody>
      </p:sp>
      <p:sp>
        <p:nvSpPr>
          <p:cNvPr id="13" name="TextBox 12">
            <a:extLst>
              <a:ext uri="{FF2B5EF4-FFF2-40B4-BE49-F238E27FC236}">
                <a16:creationId xmlns:a16="http://schemas.microsoft.com/office/drawing/2014/main" id="{4411D77C-6DEA-F4F7-83A9-C1D37A4CF5BB}"/>
              </a:ext>
            </a:extLst>
          </p:cNvPr>
          <p:cNvSpPr txBox="1"/>
          <p:nvPr/>
        </p:nvSpPr>
        <p:spPr>
          <a:xfrm>
            <a:off x="6383481" y="1315651"/>
            <a:ext cx="2698463" cy="3139321"/>
          </a:xfrm>
          <a:prstGeom prst="rect">
            <a:avLst/>
          </a:prstGeom>
          <a:solidFill>
            <a:schemeClr val="bg1"/>
          </a:solidFill>
        </p:spPr>
        <p:txBody>
          <a:bodyPr wrap="square">
            <a:spAutoFit/>
          </a:bodyPr>
          <a:lstStyle/>
          <a:p>
            <a:pPr algn="ctr"/>
            <a:endParaRPr lang="fr-FR" sz="1600" b="1" noProof="1">
              <a:solidFill>
                <a:schemeClr val="accent1"/>
              </a:solidFill>
            </a:endParaRPr>
          </a:p>
          <a:p>
            <a:pPr algn="ctr"/>
            <a:r>
              <a:rPr lang="fr-FR" sz="1600" b="1" noProof="1">
                <a:solidFill>
                  <a:schemeClr val="accent1"/>
                </a:solidFill>
              </a:rPr>
              <a:t>Systèmes aéroportuaires</a:t>
            </a:r>
          </a:p>
          <a:p>
            <a:pPr algn="ctr"/>
            <a:endParaRPr lang="fr-FR" sz="1200" b="1" noProof="1">
              <a:solidFill>
                <a:schemeClr val="accent1"/>
              </a:solidFill>
            </a:endParaRPr>
          </a:p>
          <a:p>
            <a:pPr marL="285750" indent="-285750">
              <a:buFont typeface="Arial" panose="020B0604020202020204" pitchFamily="34" charset="0"/>
              <a:buChar char="•"/>
            </a:pPr>
            <a:r>
              <a:rPr lang="fr-FR" sz="1400" noProof="1">
                <a:solidFill>
                  <a:schemeClr val="accent1"/>
                </a:solidFill>
              </a:rPr>
              <a:t>IA pour l’accès biométrique passagers / équipages dans les aéroports</a:t>
            </a:r>
          </a:p>
          <a:p>
            <a:pPr marL="285750" indent="-285750">
              <a:buFont typeface="Arial" panose="020B0604020202020204" pitchFamily="34" charset="0"/>
              <a:buChar char="•"/>
            </a:pPr>
            <a:r>
              <a:rPr lang="fr-FR" sz="1400" noProof="1">
                <a:solidFill>
                  <a:schemeClr val="accent1"/>
                </a:solidFill>
              </a:rPr>
              <a:t>Supervision cybersécurité par IA dans les réseaux aéronautiques</a:t>
            </a:r>
          </a:p>
          <a:p>
            <a:pPr marL="285750" indent="-285750">
              <a:buFont typeface="Arial" panose="020B0604020202020204" pitchFamily="34" charset="0"/>
              <a:buChar char="•"/>
            </a:pPr>
            <a:r>
              <a:rPr lang="fr-FR" sz="1400" noProof="1">
                <a:solidFill>
                  <a:schemeClr val="accent1"/>
                </a:solidFill>
              </a:rPr>
              <a:t>Systèmes de contrôle des départs par IA</a:t>
            </a:r>
          </a:p>
          <a:p>
            <a:pPr marL="285750" indent="-285750">
              <a:buFont typeface="Arial" panose="020B0604020202020204" pitchFamily="34" charset="0"/>
              <a:buChar char="•"/>
            </a:pPr>
            <a:r>
              <a:rPr lang="fr-FR" sz="1400" noProof="1">
                <a:solidFill>
                  <a:schemeClr val="accent1"/>
                </a:solidFill>
              </a:rPr>
              <a:t>Systèmes de gestion bagages par IA</a:t>
            </a:r>
          </a:p>
          <a:p>
            <a:pPr marL="285750" indent="-285750">
              <a:buFont typeface="Arial" panose="020B0604020202020204" pitchFamily="34" charset="0"/>
              <a:buChar char="•"/>
            </a:pPr>
            <a:endParaRPr lang="en-GB" sz="1400" dirty="0">
              <a:solidFill>
                <a:schemeClr val="accent1"/>
              </a:solidFill>
            </a:endParaRPr>
          </a:p>
        </p:txBody>
      </p:sp>
      <p:sp>
        <p:nvSpPr>
          <p:cNvPr id="2" name="TextBox 1">
            <a:extLst>
              <a:ext uri="{FF2B5EF4-FFF2-40B4-BE49-F238E27FC236}">
                <a16:creationId xmlns:a16="http://schemas.microsoft.com/office/drawing/2014/main" id="{3280BAA7-2F60-0FB3-61B7-77CF1338FF69}"/>
              </a:ext>
            </a:extLst>
          </p:cNvPr>
          <p:cNvSpPr txBox="1"/>
          <p:nvPr/>
        </p:nvSpPr>
        <p:spPr>
          <a:xfrm>
            <a:off x="-1" y="-5737"/>
            <a:ext cx="9301842" cy="430887"/>
          </a:xfrm>
          <a:prstGeom prst="rect">
            <a:avLst/>
          </a:prstGeom>
          <a:solidFill>
            <a:schemeClr val="tx2"/>
          </a:solidFill>
        </p:spPr>
        <p:txBody>
          <a:bodyPr wrap="square">
            <a:spAutoFit/>
          </a:bodyPr>
          <a:lstStyle/>
          <a:p>
            <a:r>
              <a:rPr lang="fr-FR" sz="2200" b="1" noProof="1">
                <a:solidFill>
                  <a:schemeClr val="bg1"/>
                </a:solidFill>
              </a:rPr>
              <a:t>  Systèmes IA aériens critiques — Exemples</a:t>
            </a:r>
          </a:p>
        </p:txBody>
      </p:sp>
    </p:spTree>
    <p:extLst>
      <p:ext uri="{BB962C8B-B14F-4D97-AF65-F5344CB8AC3E}">
        <p14:creationId xmlns:p14="http://schemas.microsoft.com/office/powerpoint/2010/main" val="2764156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0D1AB-D5B8-081D-EC6A-667B6B92C11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B789F5C-1C55-B380-BB6C-D84E52F4A85B}"/>
              </a:ext>
            </a:extLst>
          </p:cNvPr>
          <p:cNvSpPr/>
          <p:nvPr/>
        </p:nvSpPr>
        <p:spPr>
          <a:xfrm>
            <a:off x="258417" y="902063"/>
            <a:ext cx="1685263" cy="738445"/>
          </a:xfrm>
          <a:prstGeom prst="rect">
            <a:avLst/>
          </a:prstGeom>
          <a:solidFill>
            <a:schemeClr val="bg1">
              <a:alpha val="80000"/>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2" name="TextBox 1">
            <a:extLst>
              <a:ext uri="{FF2B5EF4-FFF2-40B4-BE49-F238E27FC236}">
                <a16:creationId xmlns:a16="http://schemas.microsoft.com/office/drawing/2014/main" id="{B4E7B472-09CE-E126-AD87-57416E157E36}"/>
              </a:ext>
            </a:extLst>
          </p:cNvPr>
          <p:cNvSpPr txBox="1"/>
          <p:nvPr/>
        </p:nvSpPr>
        <p:spPr>
          <a:xfrm>
            <a:off x="2026805" y="925036"/>
            <a:ext cx="6935189" cy="692497"/>
          </a:xfrm>
          <a:prstGeom prst="rect">
            <a:avLst/>
          </a:prstGeom>
          <a:noFill/>
        </p:spPr>
        <p:txBody>
          <a:bodyPr wrap="square" rtlCol="0">
            <a:spAutoFit/>
          </a:bodyPr>
          <a:lstStyle/>
          <a:p>
            <a:r>
              <a:rPr lang="fr-FR" sz="1300" noProof="1">
                <a:solidFill>
                  <a:schemeClr val="bg1"/>
                </a:solidFill>
              </a:rPr>
              <a:t>DIALOG développe un assistant IA collaboratif qui interprète les échanges pilote–contrôleur, évalue en temps réel la charge de travail et l’attention des contrôleurs, puis adapte son assistance au contexte opérationnel.</a:t>
            </a:r>
          </a:p>
        </p:txBody>
      </p:sp>
      <p:sp>
        <p:nvSpPr>
          <p:cNvPr id="3" name="TextBox 2">
            <a:extLst>
              <a:ext uri="{FF2B5EF4-FFF2-40B4-BE49-F238E27FC236}">
                <a16:creationId xmlns:a16="http://schemas.microsoft.com/office/drawing/2014/main" id="{6F32E4E6-9A28-9E3D-BEFC-C4E953F4ECE2}"/>
              </a:ext>
            </a:extLst>
          </p:cNvPr>
          <p:cNvSpPr txBox="1"/>
          <p:nvPr/>
        </p:nvSpPr>
        <p:spPr>
          <a:xfrm>
            <a:off x="608203" y="1106536"/>
            <a:ext cx="1098891" cy="400110"/>
          </a:xfrm>
          <a:prstGeom prst="rect">
            <a:avLst/>
          </a:prstGeom>
          <a:noFill/>
        </p:spPr>
        <p:txBody>
          <a:bodyPr wrap="none" rtlCol="0">
            <a:spAutoFit/>
          </a:bodyPr>
          <a:lstStyle/>
          <a:p>
            <a:r>
              <a:rPr lang="en-GB" sz="2000" b="1" dirty="0">
                <a:solidFill>
                  <a:schemeClr val="accent2"/>
                </a:solidFill>
                <a:latin typeface="Aptos" panose="020B0004020202020204" pitchFamily="34" charset="0"/>
              </a:rPr>
              <a:t>DIALOG</a:t>
            </a:r>
          </a:p>
        </p:txBody>
      </p:sp>
      <p:sp>
        <p:nvSpPr>
          <p:cNvPr id="5" name="Rectangle 4">
            <a:extLst>
              <a:ext uri="{FF2B5EF4-FFF2-40B4-BE49-F238E27FC236}">
                <a16:creationId xmlns:a16="http://schemas.microsoft.com/office/drawing/2014/main" id="{06462D75-D6B5-463E-5305-36B851F6000F}"/>
              </a:ext>
            </a:extLst>
          </p:cNvPr>
          <p:cNvSpPr/>
          <p:nvPr/>
        </p:nvSpPr>
        <p:spPr>
          <a:xfrm>
            <a:off x="2026808" y="902063"/>
            <a:ext cx="6935189" cy="738446"/>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9" name="Rectangle 8">
            <a:extLst>
              <a:ext uri="{FF2B5EF4-FFF2-40B4-BE49-F238E27FC236}">
                <a16:creationId xmlns:a16="http://schemas.microsoft.com/office/drawing/2014/main" id="{5CBA9E3A-9802-BDBE-E6AA-B9BB48814409}"/>
              </a:ext>
            </a:extLst>
          </p:cNvPr>
          <p:cNvSpPr/>
          <p:nvPr/>
        </p:nvSpPr>
        <p:spPr>
          <a:xfrm>
            <a:off x="258417" y="1772894"/>
            <a:ext cx="1685263" cy="738445"/>
          </a:xfrm>
          <a:prstGeom prst="rect">
            <a:avLst/>
          </a:prstGeom>
          <a:solidFill>
            <a:schemeClr val="bg1">
              <a:alpha val="79632"/>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0" name="TextBox 9">
            <a:extLst>
              <a:ext uri="{FF2B5EF4-FFF2-40B4-BE49-F238E27FC236}">
                <a16:creationId xmlns:a16="http://schemas.microsoft.com/office/drawing/2014/main" id="{4DC38C23-93A1-0C72-94EB-0E6EDA8DBCC7}"/>
              </a:ext>
            </a:extLst>
          </p:cNvPr>
          <p:cNvSpPr txBox="1"/>
          <p:nvPr/>
        </p:nvSpPr>
        <p:spPr>
          <a:xfrm>
            <a:off x="2026805" y="1792142"/>
            <a:ext cx="6935189" cy="692497"/>
          </a:xfrm>
          <a:prstGeom prst="rect">
            <a:avLst/>
          </a:prstGeom>
          <a:noFill/>
        </p:spPr>
        <p:txBody>
          <a:bodyPr wrap="square" rtlCol="0">
            <a:spAutoFit/>
          </a:bodyPr>
          <a:lstStyle/>
          <a:p>
            <a:r>
              <a:rPr lang="fr-FR" sz="1300" noProof="1">
                <a:solidFill>
                  <a:schemeClr val="bg1"/>
                </a:solidFill>
              </a:rPr>
              <a:t>TRUSTY est un système intelligent de confiance pour le contrôle de tours de contôle à distance, fondé sur des techniques de visualisation de l’information comme l’analyse visuelle, la narration pilotée par les données et l’analytique immersive dans les interactions homme-machine (IHM).</a:t>
            </a:r>
          </a:p>
        </p:txBody>
      </p:sp>
      <p:sp>
        <p:nvSpPr>
          <p:cNvPr id="11" name="TextBox 10">
            <a:extLst>
              <a:ext uri="{FF2B5EF4-FFF2-40B4-BE49-F238E27FC236}">
                <a16:creationId xmlns:a16="http://schemas.microsoft.com/office/drawing/2014/main" id="{043613A3-1591-61C6-BB17-89C17B84E869}"/>
              </a:ext>
            </a:extLst>
          </p:cNvPr>
          <p:cNvSpPr txBox="1"/>
          <p:nvPr/>
        </p:nvSpPr>
        <p:spPr>
          <a:xfrm>
            <a:off x="622566" y="1938336"/>
            <a:ext cx="1084528" cy="400110"/>
          </a:xfrm>
          <a:prstGeom prst="rect">
            <a:avLst/>
          </a:prstGeom>
          <a:noFill/>
        </p:spPr>
        <p:txBody>
          <a:bodyPr wrap="none" rtlCol="0">
            <a:spAutoFit/>
          </a:bodyPr>
          <a:lstStyle/>
          <a:p>
            <a:r>
              <a:rPr lang="en-GB" sz="2000" b="1" dirty="0">
                <a:solidFill>
                  <a:schemeClr val="accent2"/>
                </a:solidFill>
                <a:latin typeface="Aptos" panose="020B0004020202020204" pitchFamily="34" charset="0"/>
              </a:rPr>
              <a:t>TRUSTY</a:t>
            </a:r>
          </a:p>
        </p:txBody>
      </p:sp>
      <p:sp>
        <p:nvSpPr>
          <p:cNvPr id="12" name="Rectangle 11">
            <a:extLst>
              <a:ext uri="{FF2B5EF4-FFF2-40B4-BE49-F238E27FC236}">
                <a16:creationId xmlns:a16="http://schemas.microsoft.com/office/drawing/2014/main" id="{922BF351-94EF-0558-6282-9AD5CBB85C8E}"/>
              </a:ext>
            </a:extLst>
          </p:cNvPr>
          <p:cNvSpPr/>
          <p:nvPr/>
        </p:nvSpPr>
        <p:spPr>
          <a:xfrm>
            <a:off x="2026808" y="1772893"/>
            <a:ext cx="6935189" cy="738445"/>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7" name="Rectangle 16">
            <a:extLst>
              <a:ext uri="{FF2B5EF4-FFF2-40B4-BE49-F238E27FC236}">
                <a16:creationId xmlns:a16="http://schemas.microsoft.com/office/drawing/2014/main" id="{1930F8AA-BBC0-BF4B-C906-325E13AF0E8C}"/>
              </a:ext>
            </a:extLst>
          </p:cNvPr>
          <p:cNvSpPr/>
          <p:nvPr/>
        </p:nvSpPr>
        <p:spPr>
          <a:xfrm>
            <a:off x="271211" y="2636901"/>
            <a:ext cx="1685263" cy="738445"/>
          </a:xfrm>
          <a:prstGeom prst="rect">
            <a:avLst/>
          </a:prstGeom>
          <a:solidFill>
            <a:schemeClr val="bg1">
              <a:alpha val="80000"/>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8" name="TextBox 17">
            <a:extLst>
              <a:ext uri="{FF2B5EF4-FFF2-40B4-BE49-F238E27FC236}">
                <a16:creationId xmlns:a16="http://schemas.microsoft.com/office/drawing/2014/main" id="{D4793846-9CF6-6381-E248-0F2FE9CB64CA}"/>
              </a:ext>
            </a:extLst>
          </p:cNvPr>
          <p:cNvSpPr txBox="1"/>
          <p:nvPr/>
        </p:nvSpPr>
        <p:spPr>
          <a:xfrm>
            <a:off x="2026805" y="2785293"/>
            <a:ext cx="6935189" cy="492443"/>
          </a:xfrm>
          <a:prstGeom prst="rect">
            <a:avLst/>
          </a:prstGeom>
          <a:noFill/>
        </p:spPr>
        <p:txBody>
          <a:bodyPr wrap="square" rtlCol="0">
            <a:spAutoFit/>
          </a:bodyPr>
          <a:lstStyle/>
          <a:p>
            <a:r>
              <a:rPr lang="fr-FR" sz="1300" noProof="1">
                <a:solidFill>
                  <a:schemeClr val="bg1"/>
                </a:solidFill>
              </a:rPr>
              <a:t>SynthAIr génère des données synthétiques à partir de données réelles afin d’enrichir les jeux de données ATM, notamment liés à la sécurité, et d’améliorer la précision des modèles d’IA.</a:t>
            </a:r>
          </a:p>
        </p:txBody>
      </p:sp>
      <p:sp>
        <p:nvSpPr>
          <p:cNvPr id="19" name="TextBox 18">
            <a:extLst>
              <a:ext uri="{FF2B5EF4-FFF2-40B4-BE49-F238E27FC236}">
                <a16:creationId xmlns:a16="http://schemas.microsoft.com/office/drawing/2014/main" id="{439905F8-7F36-3071-DE36-A51C2C3C1B6C}"/>
              </a:ext>
            </a:extLst>
          </p:cNvPr>
          <p:cNvSpPr txBox="1"/>
          <p:nvPr/>
        </p:nvSpPr>
        <p:spPr>
          <a:xfrm>
            <a:off x="573418" y="2785293"/>
            <a:ext cx="1182824" cy="400110"/>
          </a:xfrm>
          <a:prstGeom prst="rect">
            <a:avLst/>
          </a:prstGeom>
          <a:noFill/>
        </p:spPr>
        <p:txBody>
          <a:bodyPr wrap="none" rtlCol="0">
            <a:spAutoFit/>
          </a:bodyPr>
          <a:lstStyle/>
          <a:p>
            <a:r>
              <a:rPr lang="en-GB" sz="2000" b="1" dirty="0" err="1">
                <a:solidFill>
                  <a:schemeClr val="accent2"/>
                </a:solidFill>
                <a:latin typeface="Aptos" panose="020B0004020202020204" pitchFamily="34" charset="0"/>
              </a:rPr>
              <a:t>SynthAIr</a:t>
            </a:r>
            <a:endParaRPr lang="en-GB" sz="2000" b="1" dirty="0">
              <a:solidFill>
                <a:schemeClr val="accent2"/>
              </a:solidFill>
              <a:latin typeface="Aptos" panose="020B0004020202020204" pitchFamily="34" charset="0"/>
            </a:endParaRPr>
          </a:p>
        </p:txBody>
      </p:sp>
      <p:sp>
        <p:nvSpPr>
          <p:cNvPr id="20" name="Rectangle 19">
            <a:extLst>
              <a:ext uri="{FF2B5EF4-FFF2-40B4-BE49-F238E27FC236}">
                <a16:creationId xmlns:a16="http://schemas.microsoft.com/office/drawing/2014/main" id="{127B9E27-7493-DB40-1B5B-AC98D4DB7615}"/>
              </a:ext>
            </a:extLst>
          </p:cNvPr>
          <p:cNvSpPr/>
          <p:nvPr/>
        </p:nvSpPr>
        <p:spPr>
          <a:xfrm>
            <a:off x="2026805" y="2636901"/>
            <a:ext cx="6935189" cy="738445"/>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21" name="Rectangle 20">
            <a:extLst>
              <a:ext uri="{FF2B5EF4-FFF2-40B4-BE49-F238E27FC236}">
                <a16:creationId xmlns:a16="http://schemas.microsoft.com/office/drawing/2014/main" id="{870976F1-A028-07BB-13A7-1EEBA4734F8D}"/>
              </a:ext>
            </a:extLst>
          </p:cNvPr>
          <p:cNvSpPr/>
          <p:nvPr/>
        </p:nvSpPr>
        <p:spPr>
          <a:xfrm>
            <a:off x="271211" y="3509493"/>
            <a:ext cx="1685263" cy="738445"/>
          </a:xfrm>
          <a:prstGeom prst="rect">
            <a:avLst/>
          </a:prstGeom>
          <a:solidFill>
            <a:schemeClr val="bg1">
              <a:alpha val="80066"/>
            </a:schemeClr>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22" name="TextBox 21">
            <a:extLst>
              <a:ext uri="{FF2B5EF4-FFF2-40B4-BE49-F238E27FC236}">
                <a16:creationId xmlns:a16="http://schemas.microsoft.com/office/drawing/2014/main" id="{D07868F5-FB3B-B79A-9AEE-DA749D1D7A9B}"/>
              </a:ext>
            </a:extLst>
          </p:cNvPr>
          <p:cNvSpPr txBox="1"/>
          <p:nvPr/>
        </p:nvSpPr>
        <p:spPr>
          <a:xfrm>
            <a:off x="2026805" y="3550471"/>
            <a:ext cx="6935189" cy="692497"/>
          </a:xfrm>
          <a:prstGeom prst="rect">
            <a:avLst/>
          </a:prstGeom>
          <a:noFill/>
        </p:spPr>
        <p:txBody>
          <a:bodyPr wrap="square" rtlCol="0">
            <a:spAutoFit/>
          </a:bodyPr>
          <a:lstStyle/>
          <a:p>
            <a:r>
              <a:rPr lang="fr-FR" sz="1300" noProof="1">
                <a:solidFill>
                  <a:schemeClr val="bg1"/>
                </a:solidFill>
              </a:rPr>
              <a:t>ASTRA utilise l’IA pour anticiper et résoudre les hotspots ATM bien plus tôt qu’aujourd’hui, au-delà de 20 minutes à l’avance, afin d’optimiser la capacité du trafic aérien tout en favorisant des trajectoires plus efficaces et plus sobres.</a:t>
            </a:r>
          </a:p>
        </p:txBody>
      </p:sp>
      <p:sp>
        <p:nvSpPr>
          <p:cNvPr id="23" name="TextBox 22">
            <a:extLst>
              <a:ext uri="{FF2B5EF4-FFF2-40B4-BE49-F238E27FC236}">
                <a16:creationId xmlns:a16="http://schemas.microsoft.com/office/drawing/2014/main" id="{005890BF-0C9C-8A4B-10EF-136C57C370D6}"/>
              </a:ext>
            </a:extLst>
          </p:cNvPr>
          <p:cNvSpPr txBox="1"/>
          <p:nvPr/>
        </p:nvSpPr>
        <p:spPr>
          <a:xfrm>
            <a:off x="608203" y="3706442"/>
            <a:ext cx="942181" cy="400110"/>
          </a:xfrm>
          <a:prstGeom prst="rect">
            <a:avLst/>
          </a:prstGeom>
          <a:noFill/>
        </p:spPr>
        <p:txBody>
          <a:bodyPr wrap="none" rtlCol="0">
            <a:spAutoFit/>
          </a:bodyPr>
          <a:lstStyle/>
          <a:p>
            <a:r>
              <a:rPr lang="en-GB" sz="2000" b="1" dirty="0">
                <a:solidFill>
                  <a:schemeClr val="accent2"/>
                </a:solidFill>
                <a:latin typeface="Aptos" panose="020B0004020202020204" pitchFamily="34" charset="0"/>
              </a:rPr>
              <a:t>ASTRA</a:t>
            </a:r>
          </a:p>
        </p:txBody>
      </p:sp>
      <p:sp>
        <p:nvSpPr>
          <p:cNvPr id="24" name="Rectangle 23">
            <a:extLst>
              <a:ext uri="{FF2B5EF4-FFF2-40B4-BE49-F238E27FC236}">
                <a16:creationId xmlns:a16="http://schemas.microsoft.com/office/drawing/2014/main" id="{FE764B82-EF2E-F53D-1BBF-366E9812CEEA}"/>
              </a:ext>
            </a:extLst>
          </p:cNvPr>
          <p:cNvSpPr/>
          <p:nvPr/>
        </p:nvSpPr>
        <p:spPr>
          <a:xfrm>
            <a:off x="2026805" y="3516484"/>
            <a:ext cx="6935189" cy="738445"/>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7" name="TextBox 6">
            <a:extLst>
              <a:ext uri="{FF2B5EF4-FFF2-40B4-BE49-F238E27FC236}">
                <a16:creationId xmlns:a16="http://schemas.microsoft.com/office/drawing/2014/main" id="{3334CC9E-6919-1D04-E923-DCFDBB795E92}"/>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Systèmes IA aériens critiques — Projets de recherche européens SESAR</a:t>
            </a:r>
          </a:p>
        </p:txBody>
      </p:sp>
    </p:spTree>
    <p:extLst>
      <p:ext uri="{BB962C8B-B14F-4D97-AF65-F5344CB8AC3E}">
        <p14:creationId xmlns:p14="http://schemas.microsoft.com/office/powerpoint/2010/main" val="2251712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529B7-CEDF-B75F-4509-67B7E3B1912C}"/>
            </a:ext>
          </a:extLst>
        </p:cNvPr>
        <p:cNvGrpSpPr/>
        <p:nvPr/>
      </p:nvGrpSpPr>
      <p:grpSpPr>
        <a:xfrm>
          <a:off x="0" y="0"/>
          <a:ext cx="0" cy="0"/>
          <a:chOff x="0" y="0"/>
          <a:chExt cx="0" cy="0"/>
        </a:xfrm>
      </p:grpSpPr>
      <p:pic>
        <p:nvPicPr>
          <p:cNvPr id="50" name="Graphic 49">
            <a:extLst>
              <a:ext uri="{FF2B5EF4-FFF2-40B4-BE49-F238E27FC236}">
                <a16:creationId xmlns:a16="http://schemas.microsoft.com/office/drawing/2014/main" id="{9052FF1C-23EA-0A3C-476C-A079552813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3422" y="1653531"/>
            <a:ext cx="2236477" cy="1670208"/>
          </a:xfrm>
          <a:prstGeom prst="rect">
            <a:avLst/>
          </a:prstGeom>
        </p:spPr>
      </p:pic>
      <p:grpSp>
        <p:nvGrpSpPr>
          <p:cNvPr id="15" name="Group 14">
            <a:extLst>
              <a:ext uri="{FF2B5EF4-FFF2-40B4-BE49-F238E27FC236}">
                <a16:creationId xmlns:a16="http://schemas.microsoft.com/office/drawing/2014/main" id="{740E3622-C594-2957-7A42-354227AB96E7}"/>
              </a:ext>
            </a:extLst>
          </p:cNvPr>
          <p:cNvGrpSpPr/>
          <p:nvPr/>
        </p:nvGrpSpPr>
        <p:grpSpPr>
          <a:xfrm>
            <a:off x="1664467" y="395924"/>
            <a:ext cx="7304331" cy="4255319"/>
            <a:chOff x="1664467" y="475436"/>
            <a:chExt cx="7304331" cy="4255319"/>
          </a:xfrm>
        </p:grpSpPr>
        <p:pic>
          <p:nvPicPr>
            <p:cNvPr id="29" name="Picture 28">
              <a:extLst>
                <a:ext uri="{FF2B5EF4-FFF2-40B4-BE49-F238E27FC236}">
                  <a16:creationId xmlns:a16="http://schemas.microsoft.com/office/drawing/2014/main" id="{A96B32D4-AB01-9FBF-4187-DE4DC39F39C3}"/>
                </a:ext>
              </a:extLst>
            </p:cNvPr>
            <p:cNvPicPr>
              <a:picLocks noChangeAspect="1"/>
            </p:cNvPicPr>
            <p:nvPr/>
          </p:nvPicPr>
          <p:blipFill>
            <a:blip r:embed="rId4"/>
            <a:stretch>
              <a:fillRect/>
            </a:stretch>
          </p:blipFill>
          <p:spPr>
            <a:xfrm>
              <a:off x="3779164" y="3562134"/>
              <a:ext cx="5189634" cy="1168621"/>
            </a:xfrm>
            <a:prstGeom prst="rect">
              <a:avLst/>
            </a:prstGeom>
          </p:spPr>
        </p:pic>
        <p:cxnSp>
          <p:nvCxnSpPr>
            <p:cNvPr id="31" name="Straight Arrow Connector 30">
              <a:extLst>
                <a:ext uri="{FF2B5EF4-FFF2-40B4-BE49-F238E27FC236}">
                  <a16:creationId xmlns:a16="http://schemas.microsoft.com/office/drawing/2014/main" id="{F4D4DAA4-E5A6-1DBE-6866-B554F236EF72}"/>
                </a:ext>
              </a:extLst>
            </p:cNvPr>
            <p:cNvCxnSpPr>
              <a:cxnSpLocks/>
            </p:cNvCxnSpPr>
            <p:nvPr/>
          </p:nvCxnSpPr>
          <p:spPr>
            <a:xfrm>
              <a:off x="3406871" y="1403669"/>
              <a:ext cx="400467" cy="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A4D5CDF-7A02-175C-E2B1-15480DDE986A}"/>
                </a:ext>
              </a:extLst>
            </p:cNvPr>
            <p:cNvSpPr txBox="1"/>
            <p:nvPr/>
          </p:nvSpPr>
          <p:spPr>
            <a:xfrm>
              <a:off x="3646066" y="475436"/>
              <a:ext cx="4742645" cy="300082"/>
            </a:xfrm>
            <a:prstGeom prst="rect">
              <a:avLst/>
            </a:prstGeom>
            <a:noFill/>
          </p:spPr>
          <p:txBody>
            <a:bodyPr wrap="square" rtlCol="0">
              <a:normAutofit/>
            </a:bodyPr>
            <a:lstStyle/>
            <a:p>
              <a:r>
                <a:rPr lang="fr-FR" noProof="1">
                  <a:solidFill>
                    <a:schemeClr val="bg1"/>
                  </a:solidFill>
                </a:rPr>
                <a:t>Réseau neuronal convolutif (ex. : caméra qui scanne des motifs)</a:t>
              </a:r>
            </a:p>
          </p:txBody>
        </p:sp>
        <p:pic>
          <p:nvPicPr>
            <p:cNvPr id="28" name="Picture 27" descr="A computer screen shot of several boxes&#10;&#10;Description automatically generated with medium confidence">
              <a:extLst>
                <a:ext uri="{FF2B5EF4-FFF2-40B4-BE49-F238E27FC236}">
                  <a16:creationId xmlns:a16="http://schemas.microsoft.com/office/drawing/2014/main" id="{9A348802-6BA6-7E15-1F81-02374E14E2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3946" y="2665109"/>
              <a:ext cx="3964193" cy="1117855"/>
            </a:xfrm>
            <a:prstGeom prst="rect">
              <a:avLst/>
            </a:prstGeom>
          </p:spPr>
        </p:pic>
        <p:sp>
          <p:nvSpPr>
            <p:cNvPr id="38" name="TextBox 37">
              <a:extLst>
                <a:ext uri="{FF2B5EF4-FFF2-40B4-BE49-F238E27FC236}">
                  <a16:creationId xmlns:a16="http://schemas.microsoft.com/office/drawing/2014/main" id="{A463B15F-DD66-D458-84FB-2C86629F652A}"/>
                </a:ext>
              </a:extLst>
            </p:cNvPr>
            <p:cNvSpPr txBox="1"/>
            <p:nvPr/>
          </p:nvSpPr>
          <p:spPr>
            <a:xfrm>
              <a:off x="3962664" y="2321186"/>
              <a:ext cx="5006125" cy="300082"/>
            </a:xfrm>
            <a:prstGeom prst="rect">
              <a:avLst/>
            </a:prstGeom>
            <a:noFill/>
          </p:spPr>
          <p:txBody>
            <a:bodyPr wrap="square" rtlCol="0">
              <a:noAutofit/>
            </a:bodyPr>
            <a:lstStyle/>
            <a:p>
              <a:r>
                <a:rPr lang="en-GB" noProof="1">
                  <a:solidFill>
                    <a:schemeClr val="bg1"/>
                  </a:solidFill>
                </a:rPr>
                <a:t>Modèle de fondation / IA générative (ex. : LLMs)</a:t>
              </a:r>
            </a:p>
          </p:txBody>
        </p:sp>
        <p:cxnSp>
          <p:nvCxnSpPr>
            <p:cNvPr id="40" name="Straight Arrow Connector 39">
              <a:extLst>
                <a:ext uri="{FF2B5EF4-FFF2-40B4-BE49-F238E27FC236}">
                  <a16:creationId xmlns:a16="http://schemas.microsoft.com/office/drawing/2014/main" id="{7F77D01F-3411-B4C7-B99A-C58745B731E4}"/>
                </a:ext>
              </a:extLst>
            </p:cNvPr>
            <p:cNvCxnSpPr>
              <a:cxnSpLocks/>
            </p:cNvCxnSpPr>
            <p:nvPr/>
          </p:nvCxnSpPr>
          <p:spPr>
            <a:xfrm>
              <a:off x="3393599" y="3872311"/>
              <a:ext cx="400467" cy="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56A1C24-C899-C3DF-3743-4FB55EC2600D}"/>
                </a:ext>
              </a:extLst>
            </p:cNvPr>
            <p:cNvCxnSpPr>
              <a:cxnSpLocks/>
            </p:cNvCxnSpPr>
            <p:nvPr/>
          </p:nvCxnSpPr>
          <p:spPr>
            <a:xfrm>
              <a:off x="3396932" y="1403669"/>
              <a:ext cx="0" cy="248252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3BF0BFC-DE6F-54E9-C965-8D520586672B}"/>
                </a:ext>
              </a:extLst>
            </p:cNvPr>
            <p:cNvCxnSpPr>
              <a:cxnSpLocks/>
            </p:cNvCxnSpPr>
            <p:nvPr/>
          </p:nvCxnSpPr>
          <p:spPr>
            <a:xfrm flipV="1">
              <a:off x="1664467" y="2761268"/>
              <a:ext cx="1722527" cy="9262"/>
            </a:xfrm>
            <a:prstGeom prst="straightConnector1">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13169BE2-5040-E212-ED6A-276B433119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13946" y="819359"/>
              <a:ext cx="4292893" cy="1168621"/>
            </a:xfrm>
            <a:prstGeom prst="rect">
              <a:avLst/>
            </a:prstGeom>
          </p:spPr>
        </p:pic>
        <p:cxnSp>
          <p:nvCxnSpPr>
            <p:cNvPr id="4" name="Straight Connector 3">
              <a:extLst>
                <a:ext uri="{FF2B5EF4-FFF2-40B4-BE49-F238E27FC236}">
                  <a16:creationId xmlns:a16="http://schemas.microsoft.com/office/drawing/2014/main" id="{02DD15F6-5030-AE28-B51A-E2510004E260}"/>
                </a:ext>
              </a:extLst>
            </p:cNvPr>
            <p:cNvCxnSpPr>
              <a:cxnSpLocks/>
            </p:cNvCxnSpPr>
            <p:nvPr/>
          </p:nvCxnSpPr>
          <p:spPr>
            <a:xfrm>
              <a:off x="1667741" y="2471227"/>
              <a:ext cx="0" cy="58008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C6E94A4-0320-51F8-261B-331DC822CB40}"/>
                </a:ext>
              </a:extLst>
            </p:cNvPr>
            <p:cNvSpPr txBox="1"/>
            <p:nvPr/>
          </p:nvSpPr>
          <p:spPr>
            <a:xfrm>
              <a:off x="2262670" y="2460100"/>
              <a:ext cx="1216615" cy="276999"/>
            </a:xfrm>
            <a:prstGeom prst="rect">
              <a:avLst/>
            </a:prstGeom>
            <a:noFill/>
          </p:spPr>
          <p:txBody>
            <a:bodyPr wrap="square" rtlCol="0">
              <a:normAutofit fontScale="77500" lnSpcReduction="20000"/>
            </a:bodyPr>
            <a:lstStyle/>
            <a:p>
              <a:r>
                <a:rPr lang="fr-FR" noProof="1">
                  <a:solidFill>
                    <a:schemeClr val="bg1"/>
                  </a:solidFill>
                </a:rPr>
                <a:t>Réseaux neuronaux</a:t>
              </a:r>
            </a:p>
          </p:txBody>
        </p:sp>
      </p:grpSp>
      <p:sp>
        <p:nvSpPr>
          <p:cNvPr id="6" name="TextBox 5">
            <a:extLst>
              <a:ext uri="{FF2B5EF4-FFF2-40B4-BE49-F238E27FC236}">
                <a16:creationId xmlns:a16="http://schemas.microsoft.com/office/drawing/2014/main" id="{2E3FFEE4-38F9-8C1D-813F-CE88D51FFF1B}"/>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Neuronale — Principes</a:t>
            </a:r>
          </a:p>
        </p:txBody>
      </p:sp>
    </p:spTree>
    <p:extLst>
      <p:ext uri="{BB962C8B-B14F-4D97-AF65-F5344CB8AC3E}">
        <p14:creationId xmlns:p14="http://schemas.microsoft.com/office/powerpoint/2010/main" val="344594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072794-68E6-9191-D82A-9E7E16105D2E}"/>
              </a:ext>
            </a:extLst>
          </p:cNvPr>
          <p:cNvSpPr/>
          <p:nvPr/>
        </p:nvSpPr>
        <p:spPr>
          <a:xfrm>
            <a:off x="0" y="0"/>
            <a:ext cx="9144000" cy="5143500"/>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4" name="Picture 3">
            <a:extLst>
              <a:ext uri="{FF2B5EF4-FFF2-40B4-BE49-F238E27FC236}">
                <a16:creationId xmlns:a16="http://schemas.microsoft.com/office/drawing/2014/main" id="{CE76DD97-D63F-19DA-555B-8E0BF916C5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45638"/>
            <a:ext cx="8338930" cy="4688155"/>
          </a:xfrm>
          <a:prstGeom prst="rect">
            <a:avLst/>
          </a:prstGeom>
        </p:spPr>
      </p:pic>
      <p:sp>
        <p:nvSpPr>
          <p:cNvPr id="2" name="TextBox 1">
            <a:extLst>
              <a:ext uri="{FF2B5EF4-FFF2-40B4-BE49-F238E27FC236}">
                <a16:creationId xmlns:a16="http://schemas.microsoft.com/office/drawing/2014/main" id="{1B7C5D6B-1586-BED4-B9B8-5B4A68900F70}"/>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Neuronale — Limites</a:t>
            </a:r>
          </a:p>
        </p:txBody>
      </p:sp>
      <p:sp>
        <p:nvSpPr>
          <p:cNvPr id="6" name="TextBox 9">
            <a:extLst>
              <a:ext uri="{FF2B5EF4-FFF2-40B4-BE49-F238E27FC236}">
                <a16:creationId xmlns:a16="http://schemas.microsoft.com/office/drawing/2014/main" id="{8BEF482E-9E74-3BD6-4FC6-79B55C551175}"/>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7" name="Picture 6">
            <a:extLst>
              <a:ext uri="{FF2B5EF4-FFF2-40B4-BE49-F238E27FC236}">
                <a16:creationId xmlns:a16="http://schemas.microsoft.com/office/drawing/2014/main" id="{F557D43F-91BD-A884-CB17-BA9844FB2F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spTree>
    <p:extLst>
      <p:ext uri="{BB962C8B-B14F-4D97-AF65-F5344CB8AC3E}">
        <p14:creationId xmlns:p14="http://schemas.microsoft.com/office/powerpoint/2010/main" val="3961497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E0468272-8766-5105-9D0A-A52753145D46}"/>
              </a:ext>
            </a:extLst>
          </p:cNvPr>
          <p:cNvGrpSpPr/>
          <p:nvPr/>
        </p:nvGrpSpPr>
        <p:grpSpPr>
          <a:xfrm>
            <a:off x="209578" y="1340149"/>
            <a:ext cx="1924959" cy="2187366"/>
            <a:chOff x="209578" y="1697953"/>
            <a:chExt cx="1924959" cy="2187366"/>
          </a:xfrm>
        </p:grpSpPr>
        <p:pic>
          <p:nvPicPr>
            <p:cNvPr id="7" name="Picture 6">
              <a:extLst>
                <a:ext uri="{FF2B5EF4-FFF2-40B4-BE49-F238E27FC236}">
                  <a16:creationId xmlns:a16="http://schemas.microsoft.com/office/drawing/2014/main" id="{EE92D53B-11BB-FF39-18E7-5A15241E009C}"/>
                </a:ext>
              </a:extLst>
            </p:cNvPr>
            <p:cNvPicPr>
              <a:picLocks noChangeAspect="1"/>
            </p:cNvPicPr>
            <p:nvPr/>
          </p:nvPicPr>
          <p:blipFill>
            <a:blip r:embed="rId3"/>
            <a:stretch>
              <a:fillRect/>
            </a:stretch>
          </p:blipFill>
          <p:spPr>
            <a:xfrm>
              <a:off x="285523" y="1697953"/>
              <a:ext cx="1773071" cy="1073492"/>
            </a:xfrm>
            <a:prstGeom prst="rect">
              <a:avLst/>
            </a:prstGeom>
          </p:spPr>
        </p:pic>
        <p:sp>
          <p:nvSpPr>
            <p:cNvPr id="8" name="TextBox 7">
              <a:extLst>
                <a:ext uri="{FF2B5EF4-FFF2-40B4-BE49-F238E27FC236}">
                  <a16:creationId xmlns:a16="http://schemas.microsoft.com/office/drawing/2014/main" id="{342DD811-0898-318F-0E31-5B2AC6776E09}"/>
                </a:ext>
              </a:extLst>
            </p:cNvPr>
            <p:cNvSpPr txBox="1"/>
            <p:nvPr/>
          </p:nvSpPr>
          <p:spPr>
            <a:xfrm>
              <a:off x="209578" y="3392876"/>
              <a:ext cx="1924959" cy="492443"/>
            </a:xfrm>
            <a:prstGeom prst="rect">
              <a:avLst/>
            </a:prstGeom>
            <a:noFill/>
          </p:spPr>
          <p:txBody>
            <a:bodyPr wrap="square" rtlCol="0">
              <a:normAutofit fontScale="92500"/>
            </a:bodyPr>
            <a:lstStyle/>
            <a:p>
              <a:r>
                <a:rPr lang="fr-FR" noProof="1">
                  <a:solidFill>
                    <a:schemeClr val="bg1"/>
                  </a:solidFill>
                </a:rPr>
                <a:t>« Un avion est stationné sur le tarmac d’un aéroport »</a:t>
              </a:r>
            </a:p>
          </p:txBody>
        </p:sp>
      </p:grpSp>
      <p:grpSp>
        <p:nvGrpSpPr>
          <p:cNvPr id="24" name="Group 23">
            <a:extLst>
              <a:ext uri="{FF2B5EF4-FFF2-40B4-BE49-F238E27FC236}">
                <a16:creationId xmlns:a16="http://schemas.microsoft.com/office/drawing/2014/main" id="{2D222E01-372C-6DAF-25D5-A73684EC5E3F}"/>
              </a:ext>
            </a:extLst>
          </p:cNvPr>
          <p:cNvGrpSpPr/>
          <p:nvPr/>
        </p:nvGrpSpPr>
        <p:grpSpPr>
          <a:xfrm>
            <a:off x="2233252" y="596353"/>
            <a:ext cx="1517211" cy="3916017"/>
            <a:chOff x="2233252" y="954157"/>
            <a:chExt cx="1517211" cy="3916017"/>
          </a:xfrm>
        </p:grpSpPr>
        <p:pic>
          <p:nvPicPr>
            <p:cNvPr id="3" name="Picture 2" descr="A knife on a sink&#10;&#10;AI-generated content may be incorrect.">
              <a:extLst>
                <a:ext uri="{FF2B5EF4-FFF2-40B4-BE49-F238E27FC236}">
                  <a16:creationId xmlns:a16="http://schemas.microsoft.com/office/drawing/2014/main" id="{B1725820-F7B0-E48B-DB0E-972BF087C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1146" y="1375795"/>
              <a:ext cx="987877" cy="1779918"/>
            </a:xfrm>
            <a:prstGeom prst="rect">
              <a:avLst/>
            </a:prstGeom>
          </p:spPr>
        </p:pic>
        <p:sp>
          <p:nvSpPr>
            <p:cNvPr id="9" name="TextBox 8">
              <a:extLst>
                <a:ext uri="{FF2B5EF4-FFF2-40B4-BE49-F238E27FC236}">
                  <a16:creationId xmlns:a16="http://schemas.microsoft.com/office/drawing/2014/main" id="{EF30B79D-CA1B-D410-E6EC-2356455D3A8A}"/>
                </a:ext>
              </a:extLst>
            </p:cNvPr>
            <p:cNvSpPr txBox="1"/>
            <p:nvPr/>
          </p:nvSpPr>
          <p:spPr>
            <a:xfrm>
              <a:off x="2233252" y="3391200"/>
              <a:ext cx="1517211" cy="1092607"/>
            </a:xfrm>
            <a:prstGeom prst="rect">
              <a:avLst/>
            </a:prstGeom>
            <a:noFill/>
          </p:spPr>
          <p:txBody>
            <a:bodyPr wrap="square" rtlCol="0">
              <a:normAutofit fontScale="92500" lnSpcReduction="10000"/>
            </a:bodyPr>
            <a:lstStyle/>
            <a:p>
              <a:r>
                <a:rPr lang="fr-FR" noProof="1">
                  <a:solidFill>
                    <a:schemeClr val="bg1"/>
                  </a:solidFill>
                </a:rPr>
                <a:t>Performance de reconnaissance d’image fortement dégradée dans des situations inhabituelles</a:t>
              </a:r>
            </a:p>
          </p:txBody>
        </p:sp>
        <p:cxnSp>
          <p:nvCxnSpPr>
            <p:cNvPr id="18" name="Straight Connector 17">
              <a:extLst>
                <a:ext uri="{FF2B5EF4-FFF2-40B4-BE49-F238E27FC236}">
                  <a16:creationId xmlns:a16="http://schemas.microsoft.com/office/drawing/2014/main" id="{8261702D-9FE3-A6C6-7184-9D368C70346E}"/>
                </a:ext>
              </a:extLst>
            </p:cNvPr>
            <p:cNvCxnSpPr/>
            <p:nvPr/>
          </p:nvCxnSpPr>
          <p:spPr>
            <a:xfrm>
              <a:off x="2233252" y="954157"/>
              <a:ext cx="0" cy="39160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C11B84F-7E4B-443F-C67C-32B9D34C23DD}"/>
              </a:ext>
            </a:extLst>
          </p:cNvPr>
          <p:cNvGrpSpPr/>
          <p:nvPr/>
        </p:nvGrpSpPr>
        <p:grpSpPr>
          <a:xfrm>
            <a:off x="3750463" y="596196"/>
            <a:ext cx="1806539" cy="3916017"/>
            <a:chOff x="3750463" y="954000"/>
            <a:chExt cx="1806539" cy="3916017"/>
          </a:xfrm>
        </p:grpSpPr>
        <p:sp>
          <p:nvSpPr>
            <p:cNvPr id="5" name="TextBox 4">
              <a:extLst>
                <a:ext uri="{FF2B5EF4-FFF2-40B4-BE49-F238E27FC236}">
                  <a16:creationId xmlns:a16="http://schemas.microsoft.com/office/drawing/2014/main" id="{02B6ED3A-2866-B37C-E74B-DC297B0DF126}"/>
                </a:ext>
              </a:extLst>
            </p:cNvPr>
            <p:cNvSpPr txBox="1"/>
            <p:nvPr/>
          </p:nvSpPr>
          <p:spPr>
            <a:xfrm>
              <a:off x="3836683" y="3413327"/>
              <a:ext cx="1720319" cy="923330"/>
            </a:xfrm>
            <a:prstGeom prst="rect">
              <a:avLst/>
            </a:prstGeom>
            <a:noFill/>
          </p:spPr>
          <p:txBody>
            <a:bodyPr wrap="square" rtlCol="0">
              <a:normAutofit/>
            </a:bodyPr>
            <a:lstStyle/>
            <a:p>
              <a:r>
                <a:rPr lang="fr-FR" sz="1200" noProof="1">
                  <a:solidFill>
                    <a:schemeClr val="bg1"/>
                  </a:solidFill>
                </a:rPr>
                <a:t>« Un ours en peluche marron posé sur un lit »</a:t>
              </a:r>
            </a:p>
          </p:txBody>
        </p:sp>
        <p:pic>
          <p:nvPicPr>
            <p:cNvPr id="6" name="Picture 5">
              <a:extLst>
                <a:ext uri="{FF2B5EF4-FFF2-40B4-BE49-F238E27FC236}">
                  <a16:creationId xmlns:a16="http://schemas.microsoft.com/office/drawing/2014/main" id="{31B9B194-D78D-B897-F190-91A1CE4F743E}"/>
                </a:ext>
              </a:extLst>
            </p:cNvPr>
            <p:cNvPicPr>
              <a:picLocks noChangeAspect="1"/>
            </p:cNvPicPr>
            <p:nvPr/>
          </p:nvPicPr>
          <p:blipFill>
            <a:blip r:embed="rId5"/>
            <a:stretch>
              <a:fillRect/>
            </a:stretch>
          </p:blipFill>
          <p:spPr>
            <a:xfrm>
              <a:off x="3906967" y="1557810"/>
              <a:ext cx="1429456" cy="1353779"/>
            </a:xfrm>
            <a:prstGeom prst="rect">
              <a:avLst/>
            </a:prstGeom>
          </p:spPr>
        </p:pic>
        <p:cxnSp>
          <p:nvCxnSpPr>
            <p:cNvPr id="19" name="Straight Connector 18">
              <a:extLst>
                <a:ext uri="{FF2B5EF4-FFF2-40B4-BE49-F238E27FC236}">
                  <a16:creationId xmlns:a16="http://schemas.microsoft.com/office/drawing/2014/main" id="{CDEF3D9A-9E0F-34A6-6EDA-A2772CEC8047}"/>
                </a:ext>
              </a:extLst>
            </p:cNvPr>
            <p:cNvCxnSpPr/>
            <p:nvPr/>
          </p:nvCxnSpPr>
          <p:spPr>
            <a:xfrm>
              <a:off x="3750463" y="954000"/>
              <a:ext cx="0" cy="39160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DAE221D8-86C5-5B6E-7525-82507DBF2595}"/>
              </a:ext>
            </a:extLst>
          </p:cNvPr>
          <p:cNvGrpSpPr/>
          <p:nvPr/>
        </p:nvGrpSpPr>
        <p:grpSpPr>
          <a:xfrm>
            <a:off x="5480755" y="596196"/>
            <a:ext cx="1526609" cy="3916017"/>
            <a:chOff x="5486143" y="954000"/>
            <a:chExt cx="1526609" cy="3916017"/>
          </a:xfrm>
        </p:grpSpPr>
        <p:pic>
          <p:nvPicPr>
            <p:cNvPr id="11" name="Picture 10" descr="A person walking in a hallway&#10;&#10;AI-generated content may be incorrect.">
              <a:extLst>
                <a:ext uri="{FF2B5EF4-FFF2-40B4-BE49-F238E27FC236}">
                  <a16:creationId xmlns:a16="http://schemas.microsoft.com/office/drawing/2014/main" id="{3B8493C0-3D50-836B-25C7-6E26059C7F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3425" y="1334466"/>
              <a:ext cx="987877" cy="1842024"/>
            </a:xfrm>
            <a:prstGeom prst="rect">
              <a:avLst/>
            </a:prstGeom>
          </p:spPr>
        </p:pic>
        <p:sp>
          <p:nvSpPr>
            <p:cNvPr id="12" name="TextBox 11">
              <a:extLst>
                <a:ext uri="{FF2B5EF4-FFF2-40B4-BE49-F238E27FC236}">
                  <a16:creationId xmlns:a16="http://schemas.microsoft.com/office/drawing/2014/main" id="{AFD7C58F-82A3-2B95-95B3-1E04F04CBA7C}"/>
                </a:ext>
              </a:extLst>
            </p:cNvPr>
            <p:cNvSpPr txBox="1"/>
            <p:nvPr/>
          </p:nvSpPr>
          <p:spPr>
            <a:xfrm>
              <a:off x="5525638" y="3391200"/>
              <a:ext cx="1487114" cy="584452"/>
            </a:xfrm>
            <a:prstGeom prst="rect">
              <a:avLst/>
            </a:prstGeom>
            <a:noFill/>
          </p:spPr>
          <p:txBody>
            <a:bodyPr wrap="square" rtlCol="0">
              <a:noAutofit/>
            </a:bodyPr>
            <a:lstStyle/>
            <a:p>
              <a:r>
                <a:rPr lang="fr-FR" sz="1200" noProof="1">
                  <a:solidFill>
                    <a:schemeClr val="bg1"/>
                  </a:solidFill>
                </a:rPr>
                <a:t>« Homme invisible »</a:t>
              </a:r>
            </a:p>
          </p:txBody>
        </p:sp>
        <p:cxnSp>
          <p:nvCxnSpPr>
            <p:cNvPr id="20" name="Straight Connector 19">
              <a:extLst>
                <a:ext uri="{FF2B5EF4-FFF2-40B4-BE49-F238E27FC236}">
                  <a16:creationId xmlns:a16="http://schemas.microsoft.com/office/drawing/2014/main" id="{47B58272-0D84-D4CD-4B06-FEC39261DF31}"/>
                </a:ext>
              </a:extLst>
            </p:cNvPr>
            <p:cNvCxnSpPr/>
            <p:nvPr/>
          </p:nvCxnSpPr>
          <p:spPr>
            <a:xfrm>
              <a:off x="5486143" y="954000"/>
              <a:ext cx="0" cy="39160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06F65343-A6EF-A7D2-44BC-651D42D18A2E}"/>
              </a:ext>
            </a:extLst>
          </p:cNvPr>
          <p:cNvGrpSpPr/>
          <p:nvPr/>
        </p:nvGrpSpPr>
        <p:grpSpPr>
          <a:xfrm>
            <a:off x="6983195" y="596196"/>
            <a:ext cx="1951227" cy="3916017"/>
            <a:chOff x="6983195" y="954000"/>
            <a:chExt cx="1951227" cy="3916017"/>
          </a:xfrm>
        </p:grpSpPr>
        <p:pic>
          <p:nvPicPr>
            <p:cNvPr id="15" name="Picture 14">
              <a:extLst>
                <a:ext uri="{FF2B5EF4-FFF2-40B4-BE49-F238E27FC236}">
                  <a16:creationId xmlns:a16="http://schemas.microsoft.com/office/drawing/2014/main" id="{BC15D768-2C17-B86B-5013-A85C255F4825}"/>
                </a:ext>
              </a:extLst>
            </p:cNvPr>
            <p:cNvPicPr>
              <a:picLocks noChangeAspect="1"/>
            </p:cNvPicPr>
            <p:nvPr/>
          </p:nvPicPr>
          <p:blipFill>
            <a:blip r:embed="rId7"/>
            <a:stretch>
              <a:fillRect/>
            </a:stretch>
          </p:blipFill>
          <p:spPr>
            <a:xfrm>
              <a:off x="7155636" y="1697953"/>
              <a:ext cx="1776138" cy="1058852"/>
            </a:xfrm>
            <a:prstGeom prst="rect">
              <a:avLst/>
            </a:prstGeom>
          </p:spPr>
        </p:pic>
        <p:sp>
          <p:nvSpPr>
            <p:cNvPr id="16" name="TextBox 15">
              <a:extLst>
                <a:ext uri="{FF2B5EF4-FFF2-40B4-BE49-F238E27FC236}">
                  <a16:creationId xmlns:a16="http://schemas.microsoft.com/office/drawing/2014/main" id="{73864226-11BB-9675-BC4B-A57008D4289F}"/>
                </a:ext>
              </a:extLst>
            </p:cNvPr>
            <p:cNvSpPr txBox="1"/>
            <p:nvPr/>
          </p:nvSpPr>
          <p:spPr>
            <a:xfrm>
              <a:off x="7093584" y="3375811"/>
              <a:ext cx="1840838" cy="892552"/>
            </a:xfrm>
            <a:prstGeom prst="rect">
              <a:avLst/>
            </a:prstGeom>
            <a:noFill/>
          </p:spPr>
          <p:txBody>
            <a:bodyPr wrap="square" rtlCol="0">
              <a:normAutofit/>
            </a:bodyPr>
            <a:lstStyle/>
            <a:p>
              <a:r>
                <a:rPr lang="fr-FR" sz="1200" noProof="1">
                  <a:solidFill>
                    <a:schemeClr val="bg1"/>
                  </a:solidFill>
                </a:rPr>
                <a:t>Difficulté à répondre : « y a-t-il autant de grands objets que de sphères métalliques ? »</a:t>
              </a:r>
            </a:p>
          </p:txBody>
        </p:sp>
        <p:cxnSp>
          <p:nvCxnSpPr>
            <p:cNvPr id="21" name="Straight Connector 20">
              <a:extLst>
                <a:ext uri="{FF2B5EF4-FFF2-40B4-BE49-F238E27FC236}">
                  <a16:creationId xmlns:a16="http://schemas.microsoft.com/office/drawing/2014/main" id="{8F4F133F-BFE4-ABC4-F16D-0ED0F79FB144}"/>
                </a:ext>
              </a:extLst>
            </p:cNvPr>
            <p:cNvCxnSpPr/>
            <p:nvPr/>
          </p:nvCxnSpPr>
          <p:spPr>
            <a:xfrm>
              <a:off x="6983195" y="954000"/>
              <a:ext cx="0" cy="39160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0C84E11F-292B-B7DB-668C-71BCF9A7CD7C}"/>
              </a:ext>
            </a:extLst>
          </p:cNvPr>
          <p:cNvSpPr txBox="1"/>
          <p:nvPr/>
        </p:nvSpPr>
        <p:spPr>
          <a:xfrm>
            <a:off x="143322" y="4550348"/>
            <a:ext cx="1835759" cy="246221"/>
          </a:xfrm>
          <a:prstGeom prst="rect">
            <a:avLst/>
          </a:prstGeom>
          <a:noFill/>
        </p:spPr>
        <p:txBody>
          <a:bodyPr wrap="square" rtlCol="0">
            <a:normAutofit fontScale="70000" lnSpcReduction="20000"/>
          </a:bodyPr>
          <a:lstStyle/>
          <a:p>
            <a:r>
              <a:rPr dirty="0">
                <a:solidFill>
                  <a:schemeClr val="bg1"/>
                </a:solidFill>
              </a:rPr>
              <a:t>Source : MIT-IBM Watson AI Lab</a:t>
            </a:r>
          </a:p>
        </p:txBody>
      </p:sp>
      <p:sp>
        <p:nvSpPr>
          <p:cNvPr id="2" name="TextBox 1">
            <a:extLst>
              <a:ext uri="{FF2B5EF4-FFF2-40B4-BE49-F238E27FC236}">
                <a16:creationId xmlns:a16="http://schemas.microsoft.com/office/drawing/2014/main" id="{64537484-D461-AE2F-86E8-35AC26AA9049}"/>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Neuronale — Illustrations des limites</a:t>
            </a:r>
          </a:p>
        </p:txBody>
      </p:sp>
      <p:sp>
        <p:nvSpPr>
          <p:cNvPr id="4" name="Rectangle 3">
            <a:extLst>
              <a:ext uri="{FF2B5EF4-FFF2-40B4-BE49-F238E27FC236}">
                <a16:creationId xmlns:a16="http://schemas.microsoft.com/office/drawing/2014/main" id="{08295288-C19C-55C1-EAA1-05C8613C04F7}"/>
              </a:ext>
            </a:extLst>
          </p:cNvPr>
          <p:cNvSpPr/>
          <p:nvPr/>
        </p:nvSpPr>
        <p:spPr>
          <a:xfrm>
            <a:off x="222835" y="593152"/>
            <a:ext cx="8791956" cy="3919061"/>
          </a:xfrm>
          <a:prstGeom prst="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Tree>
    <p:extLst>
      <p:ext uri="{BB962C8B-B14F-4D97-AF65-F5344CB8AC3E}">
        <p14:creationId xmlns:p14="http://schemas.microsoft.com/office/powerpoint/2010/main" val="202984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469D5BF-87AC-B002-8D8A-3F76AE790FBF}"/>
              </a:ext>
            </a:extLst>
          </p:cNvPr>
          <p:cNvSpPr/>
          <p:nvPr/>
        </p:nvSpPr>
        <p:spPr>
          <a:xfrm>
            <a:off x="0" y="-5737"/>
            <a:ext cx="9144000" cy="5149237"/>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7" name="Picture 6">
            <a:extLst>
              <a:ext uri="{FF2B5EF4-FFF2-40B4-BE49-F238E27FC236}">
                <a16:creationId xmlns:a16="http://schemas.microsoft.com/office/drawing/2014/main" id="{D839B043-032C-455D-B05F-85C512F775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747" y="342279"/>
            <a:ext cx="7772400" cy="4369651"/>
          </a:xfrm>
          <a:prstGeom prst="rect">
            <a:avLst/>
          </a:prstGeom>
        </p:spPr>
      </p:pic>
      <p:sp>
        <p:nvSpPr>
          <p:cNvPr id="2" name="TextBox 1">
            <a:extLst>
              <a:ext uri="{FF2B5EF4-FFF2-40B4-BE49-F238E27FC236}">
                <a16:creationId xmlns:a16="http://schemas.microsoft.com/office/drawing/2014/main" id="{9FE6606F-3FC4-EF91-6698-6B16F5A07452}"/>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Neuronale — Atténuation des limites</a:t>
            </a:r>
          </a:p>
        </p:txBody>
      </p:sp>
      <p:sp>
        <p:nvSpPr>
          <p:cNvPr id="4" name="TextBox 9">
            <a:extLst>
              <a:ext uri="{FF2B5EF4-FFF2-40B4-BE49-F238E27FC236}">
                <a16:creationId xmlns:a16="http://schemas.microsoft.com/office/drawing/2014/main" id="{06EC344A-6E5F-919F-BB10-F3B35C3D5CD8}"/>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5" name="Picture 4">
            <a:extLst>
              <a:ext uri="{FF2B5EF4-FFF2-40B4-BE49-F238E27FC236}">
                <a16:creationId xmlns:a16="http://schemas.microsoft.com/office/drawing/2014/main" id="{5BA02288-E659-A02D-4DB8-7BEE931F0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spTree>
    <p:extLst>
      <p:ext uri="{BB962C8B-B14F-4D97-AF65-F5344CB8AC3E}">
        <p14:creationId xmlns:p14="http://schemas.microsoft.com/office/powerpoint/2010/main" val="282111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892C2-CCA7-DA5C-CD76-63FF7273C90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5AF15B8-1BDC-DB78-7782-F0BDA8B55183}"/>
              </a:ext>
            </a:extLst>
          </p:cNvPr>
          <p:cNvSpPr txBox="1"/>
          <p:nvPr/>
        </p:nvSpPr>
        <p:spPr>
          <a:xfrm>
            <a:off x="4316866" y="602562"/>
            <a:ext cx="4617842" cy="415498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fr-FR" sz="1300" b="1" noProof="1">
                <a:solidFill>
                  <a:schemeClr val="bg1"/>
                </a:solidFill>
              </a:rPr>
              <a:t>Orientée raisonnement </a:t>
            </a:r>
            <a:r>
              <a:rPr lang="fr-FR" sz="1300" noProof="1">
                <a:solidFill>
                  <a:schemeClr val="bg1"/>
                </a:solidFill>
              </a:rPr>
              <a:t>— conçue pour résoudre des problèmes par la logique et un enchaînement explicite d’étapes.</a:t>
            </a:r>
          </a:p>
          <a:p>
            <a:pPr marL="285750" indent="-285750">
              <a:spcAft>
                <a:spcPts val="600"/>
              </a:spcAft>
              <a:buFont typeface="Arial" panose="020B0604020202020204" pitchFamily="34" charset="0"/>
              <a:buChar char="•"/>
            </a:pPr>
            <a:r>
              <a:rPr lang="fr-FR" sz="1300" b="1" noProof="1">
                <a:solidFill>
                  <a:schemeClr val="bg1"/>
                </a:solidFill>
              </a:rPr>
              <a:t>Fondée sur des connaissances sémantiques explicites </a:t>
            </a:r>
            <a:r>
              <a:rPr lang="fr-FR" sz="1300" noProof="1">
                <a:solidFill>
                  <a:schemeClr val="bg1"/>
                </a:solidFill>
              </a:rPr>
              <a:t>— utilise des faits, règles et relations définis à l’avance.</a:t>
            </a:r>
          </a:p>
          <a:p>
            <a:pPr marL="285750" indent="-285750">
              <a:spcAft>
                <a:spcPts val="600"/>
              </a:spcAft>
              <a:buFont typeface="Arial" panose="020B0604020202020204" pitchFamily="34" charset="0"/>
              <a:buChar char="•"/>
            </a:pPr>
            <a:r>
              <a:rPr lang="fr-FR" sz="1300" b="1" noProof="1">
                <a:solidFill>
                  <a:schemeClr val="bg1"/>
                </a:solidFill>
              </a:rPr>
              <a:t>Représentation symbolique </a:t>
            </a:r>
            <a:r>
              <a:rPr lang="fr-FR" sz="1300" noProof="1">
                <a:solidFill>
                  <a:schemeClr val="bg1"/>
                </a:solidFill>
              </a:rPr>
              <a:t>— stocke l’information sous forme de symboles lisibles, plutôt que dans des représentations cachées.</a:t>
            </a:r>
          </a:p>
          <a:p>
            <a:pPr marL="285750" indent="-285750">
              <a:spcAft>
                <a:spcPts val="600"/>
              </a:spcAft>
              <a:buFont typeface="Arial" panose="020B0604020202020204" pitchFamily="34" charset="0"/>
              <a:buChar char="•"/>
            </a:pPr>
            <a:r>
              <a:rPr lang="fr-FR" sz="1300" b="1" noProof="1">
                <a:solidFill>
                  <a:schemeClr val="bg1"/>
                </a:solidFill>
              </a:rPr>
              <a:t>Transparente et explicable </a:t>
            </a:r>
            <a:r>
              <a:rPr lang="fr-FR" sz="1300" noProof="1">
                <a:solidFill>
                  <a:schemeClr val="bg1"/>
                </a:solidFill>
              </a:rPr>
              <a:t>— chaque étape du raisonnement peut être retracée et justifiée.</a:t>
            </a:r>
          </a:p>
          <a:p>
            <a:pPr marL="285750" indent="-285750">
              <a:spcAft>
                <a:spcPts val="600"/>
              </a:spcAft>
              <a:buFont typeface="Arial" panose="020B0604020202020204" pitchFamily="34" charset="0"/>
              <a:buChar char="•"/>
            </a:pPr>
            <a:r>
              <a:rPr lang="fr-FR" sz="1300" b="1" noProof="1">
                <a:solidFill>
                  <a:schemeClr val="bg1"/>
                </a:solidFill>
              </a:rPr>
              <a:t>Modulaire et généralisable </a:t>
            </a:r>
            <a:r>
              <a:rPr lang="fr-FR" sz="1300" noProof="1">
                <a:solidFill>
                  <a:schemeClr val="bg1"/>
                </a:solidFill>
              </a:rPr>
              <a:t>— les règles peuvent être combinées, réutilisées et appliquées à de nouveaux cas.</a:t>
            </a:r>
          </a:p>
          <a:p>
            <a:pPr marL="285750" indent="-285750">
              <a:spcAft>
                <a:spcPts val="600"/>
              </a:spcAft>
              <a:buFont typeface="Arial" panose="020B0604020202020204" pitchFamily="34" charset="0"/>
              <a:buChar char="•"/>
            </a:pPr>
            <a:r>
              <a:rPr lang="fr-FR" sz="1300" b="1" noProof="1">
                <a:solidFill>
                  <a:schemeClr val="bg1"/>
                </a:solidFill>
              </a:rPr>
              <a:t>Ne nécessite pas d’un volume de données d’entrainement important par défaut </a:t>
            </a:r>
            <a:r>
              <a:rPr lang="fr-FR" sz="1300" noProof="1">
                <a:solidFill>
                  <a:schemeClr val="bg1"/>
                </a:solidFill>
              </a:rPr>
              <a:t>— certaines requêtes peuvent être traitées avec un nombre limité de règles et d’exemples.</a:t>
            </a:r>
          </a:p>
          <a:p>
            <a:pPr marL="285750" indent="-285750">
              <a:spcAft>
                <a:spcPts val="600"/>
              </a:spcAft>
              <a:buFont typeface="Arial" panose="020B0604020202020204" pitchFamily="34" charset="0"/>
              <a:buChar char="•"/>
            </a:pPr>
            <a:r>
              <a:rPr lang="fr-FR" sz="1300" b="1" noProof="1">
                <a:solidFill>
                  <a:schemeClr val="bg1"/>
                </a:solidFill>
              </a:rPr>
              <a:t>Propulsée par des moteurs logiques</a:t>
            </a:r>
            <a:r>
              <a:rPr lang="fr-FR" sz="1300" noProof="1">
                <a:solidFill>
                  <a:schemeClr val="bg1"/>
                </a:solidFill>
              </a:rPr>
              <a:t> — s’appuie sur des prouveurs, solveurs ou simulateurs pour vérifier les règles et produire des conclusions fiables.</a:t>
            </a:r>
          </a:p>
        </p:txBody>
      </p:sp>
      <p:grpSp>
        <p:nvGrpSpPr>
          <p:cNvPr id="5" name="Group 4">
            <a:extLst>
              <a:ext uri="{FF2B5EF4-FFF2-40B4-BE49-F238E27FC236}">
                <a16:creationId xmlns:a16="http://schemas.microsoft.com/office/drawing/2014/main" id="{7095130A-91DC-55D1-0200-5A177EA1F504}"/>
              </a:ext>
            </a:extLst>
          </p:cNvPr>
          <p:cNvGrpSpPr/>
          <p:nvPr/>
        </p:nvGrpSpPr>
        <p:grpSpPr>
          <a:xfrm>
            <a:off x="323871" y="1591345"/>
            <a:ext cx="3323063" cy="2264078"/>
            <a:chOff x="231655" y="1909398"/>
            <a:chExt cx="3323063" cy="2264078"/>
          </a:xfrm>
        </p:grpSpPr>
        <p:sp>
          <p:nvSpPr>
            <p:cNvPr id="7" name="Rectangle 6">
              <a:extLst>
                <a:ext uri="{FF2B5EF4-FFF2-40B4-BE49-F238E27FC236}">
                  <a16:creationId xmlns:a16="http://schemas.microsoft.com/office/drawing/2014/main" id="{5D225226-6016-51BE-7BE3-97B304B69B04}"/>
                </a:ext>
              </a:extLst>
            </p:cNvPr>
            <p:cNvSpPr/>
            <p:nvPr/>
          </p:nvSpPr>
          <p:spPr>
            <a:xfrm>
              <a:off x="1622076" y="3215764"/>
              <a:ext cx="498908" cy="158864"/>
            </a:xfrm>
            <a:prstGeom prst="rect">
              <a:avLst/>
            </a:prstGeom>
            <a:solidFill>
              <a:schemeClr val="lt2"/>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8" name="Rounded Rectangle 7">
              <a:extLst>
                <a:ext uri="{FF2B5EF4-FFF2-40B4-BE49-F238E27FC236}">
                  <a16:creationId xmlns:a16="http://schemas.microsoft.com/office/drawing/2014/main" id="{0CF650E7-267B-4833-9C33-519CF8896138}"/>
                </a:ext>
              </a:extLst>
            </p:cNvPr>
            <p:cNvSpPr/>
            <p:nvPr/>
          </p:nvSpPr>
          <p:spPr>
            <a:xfrm>
              <a:off x="231655" y="1909398"/>
              <a:ext cx="3323063" cy="2264078"/>
            </a:xfrm>
            <a:prstGeom prst="round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9" name="TextBox 8">
              <a:extLst>
                <a:ext uri="{FF2B5EF4-FFF2-40B4-BE49-F238E27FC236}">
                  <a16:creationId xmlns:a16="http://schemas.microsoft.com/office/drawing/2014/main" id="{131947DE-1B92-835C-7A23-2C5AF44A7B20}"/>
                </a:ext>
              </a:extLst>
            </p:cNvPr>
            <p:cNvSpPr txBox="1"/>
            <p:nvPr/>
          </p:nvSpPr>
          <p:spPr>
            <a:xfrm>
              <a:off x="393551" y="1971836"/>
              <a:ext cx="2874357" cy="300082"/>
            </a:xfrm>
            <a:prstGeom prst="rect">
              <a:avLst/>
            </a:prstGeom>
            <a:noFill/>
            <a:ln>
              <a:noFill/>
            </a:ln>
          </p:spPr>
          <p:txBody>
            <a:bodyPr wrap="square" rtlCol="0">
              <a:spAutoFit/>
            </a:bodyPr>
            <a:lstStyle/>
            <a:p>
              <a:pPr algn="ctr"/>
              <a:r>
                <a:rPr lang="fr-FR" b="1" noProof="1">
                  <a:solidFill>
                    <a:schemeClr val="bg1"/>
                  </a:solidFill>
                </a:rPr>
                <a:t>Système expert d’IA symbolique</a:t>
              </a:r>
            </a:p>
          </p:txBody>
        </p:sp>
        <p:sp>
          <p:nvSpPr>
            <p:cNvPr id="10" name="Rounded Rectangle 9">
              <a:extLst>
                <a:ext uri="{FF2B5EF4-FFF2-40B4-BE49-F238E27FC236}">
                  <a16:creationId xmlns:a16="http://schemas.microsoft.com/office/drawing/2014/main" id="{FD2FF5D6-0043-AA2D-2C93-4A9A15A78D18}"/>
                </a:ext>
              </a:extLst>
            </p:cNvPr>
            <p:cNvSpPr/>
            <p:nvPr/>
          </p:nvSpPr>
          <p:spPr>
            <a:xfrm>
              <a:off x="393551" y="2381977"/>
              <a:ext cx="1411555" cy="1516784"/>
            </a:xfrm>
            <a:prstGeom prst="roundRect">
              <a:avLst/>
            </a:prstGeom>
            <a:solidFill>
              <a:schemeClr val="accent2">
                <a:lumMod val="20000"/>
                <a:lumOff val="80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11" name="Rounded Rectangle 10">
              <a:extLst>
                <a:ext uri="{FF2B5EF4-FFF2-40B4-BE49-F238E27FC236}">
                  <a16:creationId xmlns:a16="http://schemas.microsoft.com/office/drawing/2014/main" id="{11DA1B19-5213-54E7-A2CD-2D7B9605C6BC}"/>
                </a:ext>
              </a:extLst>
            </p:cNvPr>
            <p:cNvSpPr/>
            <p:nvPr/>
          </p:nvSpPr>
          <p:spPr>
            <a:xfrm>
              <a:off x="1956400" y="2381976"/>
              <a:ext cx="1411555" cy="1516785"/>
            </a:xfrm>
            <a:prstGeom prst="roundRect">
              <a:avLst/>
            </a:prstGeom>
            <a:solidFill>
              <a:schemeClr val="accent2">
                <a:lumMod val="20000"/>
                <a:lumOff val="80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12" name="TextBox 11">
              <a:extLst>
                <a:ext uri="{FF2B5EF4-FFF2-40B4-BE49-F238E27FC236}">
                  <a16:creationId xmlns:a16="http://schemas.microsoft.com/office/drawing/2014/main" id="{2EE15270-99BA-C66C-AC9C-84A5BDCA9ACA}"/>
                </a:ext>
              </a:extLst>
            </p:cNvPr>
            <p:cNvSpPr txBox="1"/>
            <p:nvPr/>
          </p:nvSpPr>
          <p:spPr>
            <a:xfrm>
              <a:off x="295507" y="2474887"/>
              <a:ext cx="1624698" cy="738664"/>
            </a:xfrm>
            <a:prstGeom prst="rect">
              <a:avLst/>
            </a:prstGeom>
            <a:noFill/>
            <a:ln>
              <a:noFill/>
            </a:ln>
          </p:spPr>
          <p:txBody>
            <a:bodyPr wrap="square" rtlCol="0">
              <a:spAutoFit/>
            </a:bodyPr>
            <a:lstStyle/>
            <a:p>
              <a:pPr algn="ctr"/>
              <a:r>
                <a:rPr lang="fr-FR" sz="1400" b="1" noProof="1">
                  <a:solidFill>
                    <a:schemeClr val="accent2"/>
                  </a:solidFill>
                </a:rPr>
                <a:t>Moteur de règles d’inference et fonctions</a:t>
              </a:r>
            </a:p>
          </p:txBody>
        </p:sp>
        <p:sp>
          <p:nvSpPr>
            <p:cNvPr id="13" name="TextBox 12">
              <a:extLst>
                <a:ext uri="{FF2B5EF4-FFF2-40B4-BE49-F238E27FC236}">
                  <a16:creationId xmlns:a16="http://schemas.microsoft.com/office/drawing/2014/main" id="{62424542-5A0C-3D57-5A27-C4925E7148CD}"/>
                </a:ext>
              </a:extLst>
            </p:cNvPr>
            <p:cNvSpPr txBox="1"/>
            <p:nvPr/>
          </p:nvSpPr>
          <p:spPr>
            <a:xfrm>
              <a:off x="1967002" y="2453241"/>
              <a:ext cx="1355028" cy="523220"/>
            </a:xfrm>
            <a:prstGeom prst="rect">
              <a:avLst/>
            </a:prstGeom>
            <a:noFill/>
            <a:ln>
              <a:noFill/>
            </a:ln>
          </p:spPr>
          <p:txBody>
            <a:bodyPr wrap="square" rtlCol="0">
              <a:spAutoFit/>
            </a:bodyPr>
            <a:lstStyle/>
            <a:p>
              <a:pPr algn="ctr"/>
              <a:r>
                <a:rPr lang="fr-FR" sz="1400" b="1" noProof="1">
                  <a:solidFill>
                    <a:schemeClr val="accent2"/>
                  </a:solidFill>
                </a:rPr>
                <a:t>Graphe de connaissances</a:t>
              </a:r>
            </a:p>
          </p:txBody>
        </p:sp>
        <p:sp>
          <p:nvSpPr>
            <p:cNvPr id="14" name="TextBox 13">
              <a:extLst>
                <a:ext uri="{FF2B5EF4-FFF2-40B4-BE49-F238E27FC236}">
                  <a16:creationId xmlns:a16="http://schemas.microsoft.com/office/drawing/2014/main" id="{C63D22CE-3991-2CCF-C5B1-5243AABD9678}"/>
                </a:ext>
              </a:extLst>
            </p:cNvPr>
            <p:cNvSpPr txBox="1"/>
            <p:nvPr/>
          </p:nvSpPr>
          <p:spPr>
            <a:xfrm>
              <a:off x="2429985" y="2998107"/>
              <a:ext cx="464382"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Avion</a:t>
              </a:r>
            </a:p>
          </p:txBody>
        </p:sp>
        <p:sp>
          <p:nvSpPr>
            <p:cNvPr id="15" name="TextBox 14">
              <a:extLst>
                <a:ext uri="{FF2B5EF4-FFF2-40B4-BE49-F238E27FC236}">
                  <a16:creationId xmlns:a16="http://schemas.microsoft.com/office/drawing/2014/main" id="{2CF78778-4C6E-E666-2E3D-40A42117CD63}"/>
                </a:ext>
              </a:extLst>
            </p:cNvPr>
            <p:cNvSpPr txBox="1"/>
            <p:nvPr/>
          </p:nvSpPr>
          <p:spPr>
            <a:xfrm>
              <a:off x="2044602" y="3302556"/>
              <a:ext cx="423340"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Fuselage</a:t>
              </a:r>
            </a:p>
          </p:txBody>
        </p:sp>
        <p:sp>
          <p:nvSpPr>
            <p:cNvPr id="16" name="TextBox 15">
              <a:extLst>
                <a:ext uri="{FF2B5EF4-FFF2-40B4-BE49-F238E27FC236}">
                  <a16:creationId xmlns:a16="http://schemas.microsoft.com/office/drawing/2014/main" id="{4FAA3408-515C-889C-3144-3D805D584ECF}"/>
                </a:ext>
              </a:extLst>
            </p:cNvPr>
            <p:cNvSpPr txBox="1"/>
            <p:nvPr/>
          </p:nvSpPr>
          <p:spPr>
            <a:xfrm>
              <a:off x="2492354" y="3302556"/>
              <a:ext cx="370095"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Ailes</a:t>
              </a:r>
            </a:p>
          </p:txBody>
        </p:sp>
        <p:sp>
          <p:nvSpPr>
            <p:cNvPr id="17" name="TextBox 16">
              <a:extLst>
                <a:ext uri="{FF2B5EF4-FFF2-40B4-BE49-F238E27FC236}">
                  <a16:creationId xmlns:a16="http://schemas.microsoft.com/office/drawing/2014/main" id="{8D341118-C2DB-0813-384B-58A3CF4BC807}"/>
                </a:ext>
              </a:extLst>
            </p:cNvPr>
            <p:cNvSpPr txBox="1"/>
            <p:nvPr/>
          </p:nvSpPr>
          <p:spPr>
            <a:xfrm>
              <a:off x="2894368" y="3302556"/>
              <a:ext cx="423340"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err="1"/>
                <a:t>Turbies</a:t>
              </a:r>
              <a:endParaRPr lang="fr-FR" sz="500" b="1" dirty="0"/>
            </a:p>
          </p:txBody>
        </p:sp>
        <p:sp>
          <p:nvSpPr>
            <p:cNvPr id="18" name="TextBox 17">
              <a:extLst>
                <a:ext uri="{FF2B5EF4-FFF2-40B4-BE49-F238E27FC236}">
                  <a16:creationId xmlns:a16="http://schemas.microsoft.com/office/drawing/2014/main" id="{ECDBF66D-B627-D869-A22E-141BFCBD4B14}"/>
                </a:ext>
              </a:extLst>
            </p:cNvPr>
            <p:cNvSpPr txBox="1"/>
            <p:nvPr/>
          </p:nvSpPr>
          <p:spPr>
            <a:xfrm>
              <a:off x="2515477" y="3589326"/>
              <a:ext cx="464382"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Cabines</a:t>
              </a:r>
            </a:p>
          </p:txBody>
        </p:sp>
        <p:sp>
          <p:nvSpPr>
            <p:cNvPr id="19" name="TextBox 18">
              <a:extLst>
                <a:ext uri="{FF2B5EF4-FFF2-40B4-BE49-F238E27FC236}">
                  <a16:creationId xmlns:a16="http://schemas.microsoft.com/office/drawing/2014/main" id="{620277D3-3D31-37DB-1775-CC096DB7D17D}"/>
                </a:ext>
              </a:extLst>
            </p:cNvPr>
            <p:cNvSpPr txBox="1"/>
            <p:nvPr/>
          </p:nvSpPr>
          <p:spPr>
            <a:xfrm>
              <a:off x="2005888" y="3591839"/>
              <a:ext cx="413855"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Cockpit</a:t>
              </a:r>
            </a:p>
          </p:txBody>
        </p:sp>
        <p:sp>
          <p:nvSpPr>
            <p:cNvPr id="20" name="TextBox 19">
              <a:extLst>
                <a:ext uri="{FF2B5EF4-FFF2-40B4-BE49-F238E27FC236}">
                  <a16:creationId xmlns:a16="http://schemas.microsoft.com/office/drawing/2014/main" id="{E9F6AACE-3959-C0E1-DDF1-90DD9EEADCFB}"/>
                </a:ext>
              </a:extLst>
            </p:cNvPr>
            <p:cNvSpPr txBox="1"/>
            <p:nvPr/>
          </p:nvSpPr>
          <p:spPr>
            <a:xfrm>
              <a:off x="3017311" y="3583973"/>
              <a:ext cx="350644"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err="1"/>
                <a:t>Soute</a:t>
              </a:r>
              <a:endParaRPr lang="fr-FR" sz="500" b="1" dirty="0"/>
            </a:p>
          </p:txBody>
        </p:sp>
        <p:cxnSp>
          <p:nvCxnSpPr>
            <p:cNvPr id="21" name="Straight Connector 20">
              <a:extLst>
                <a:ext uri="{FF2B5EF4-FFF2-40B4-BE49-F238E27FC236}">
                  <a16:creationId xmlns:a16="http://schemas.microsoft.com/office/drawing/2014/main" id="{67E69921-9174-781E-4926-F2D4D5EE7712}"/>
                </a:ext>
              </a:extLst>
            </p:cNvPr>
            <p:cNvCxnSpPr>
              <a:cxnSpLocks/>
              <a:stCxn id="14" idx="2"/>
              <a:endCxn id="15" idx="0"/>
            </p:cNvCxnSpPr>
            <p:nvPr/>
          </p:nvCxnSpPr>
          <p:spPr>
            <a:xfrm flipH="1">
              <a:off x="2256272" y="3167384"/>
              <a:ext cx="405904" cy="135172"/>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A5D0BBF-6233-E9E2-B8E9-F3772A2B9EE5}"/>
                </a:ext>
              </a:extLst>
            </p:cNvPr>
            <p:cNvCxnSpPr>
              <a:cxnSpLocks/>
              <a:stCxn id="14" idx="2"/>
              <a:endCxn id="16" idx="0"/>
            </p:cNvCxnSpPr>
            <p:nvPr/>
          </p:nvCxnSpPr>
          <p:spPr>
            <a:xfrm>
              <a:off x="2662176" y="3167384"/>
              <a:ext cx="15226" cy="1351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52ECE0-EA6F-1EE4-AF40-12580160EDEA}"/>
                </a:ext>
              </a:extLst>
            </p:cNvPr>
            <p:cNvCxnSpPr>
              <a:cxnSpLocks/>
            </p:cNvCxnSpPr>
            <p:nvPr/>
          </p:nvCxnSpPr>
          <p:spPr>
            <a:xfrm>
              <a:off x="2662176" y="3175141"/>
              <a:ext cx="419762" cy="1268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D20BEC4-2E9B-0A07-0056-9FB6558CC729}"/>
                </a:ext>
              </a:extLst>
            </p:cNvPr>
            <p:cNvCxnSpPr>
              <a:cxnSpLocks/>
              <a:stCxn id="19" idx="0"/>
              <a:endCxn id="15" idx="2"/>
            </p:cNvCxnSpPr>
            <p:nvPr/>
          </p:nvCxnSpPr>
          <p:spPr>
            <a:xfrm flipV="1">
              <a:off x="2212816" y="3471833"/>
              <a:ext cx="43456" cy="120006"/>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BD7F674D-B267-D307-0273-02785326B323}"/>
                </a:ext>
              </a:extLst>
            </p:cNvPr>
            <p:cNvCxnSpPr>
              <a:cxnSpLocks/>
              <a:stCxn id="18" idx="0"/>
              <a:endCxn id="15" idx="2"/>
            </p:cNvCxnSpPr>
            <p:nvPr/>
          </p:nvCxnSpPr>
          <p:spPr>
            <a:xfrm flipH="1" flipV="1">
              <a:off x="2256272" y="3471833"/>
              <a:ext cx="491396" cy="117493"/>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5E5935DD-1C30-0002-E281-2FA0A9A527C9}"/>
                </a:ext>
              </a:extLst>
            </p:cNvPr>
            <p:cNvCxnSpPr>
              <a:cxnSpLocks/>
              <a:stCxn id="20" idx="0"/>
              <a:endCxn id="15" idx="2"/>
            </p:cNvCxnSpPr>
            <p:nvPr/>
          </p:nvCxnSpPr>
          <p:spPr>
            <a:xfrm flipH="1" flipV="1">
              <a:off x="2256272" y="3471833"/>
              <a:ext cx="936361" cy="11214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0FCF0ED9-5E23-45DF-E666-E0722C291976}"/>
                </a:ext>
              </a:extLst>
            </p:cNvPr>
            <p:cNvSpPr txBox="1"/>
            <p:nvPr/>
          </p:nvSpPr>
          <p:spPr>
            <a:xfrm>
              <a:off x="452665" y="3188823"/>
              <a:ext cx="1310382" cy="584775"/>
            </a:xfrm>
            <a:prstGeom prst="rect">
              <a:avLst/>
            </a:prstGeom>
            <a:solidFill>
              <a:schemeClr val="accent2">
                <a:lumMod val="40000"/>
                <a:lumOff val="60000"/>
              </a:schemeClr>
            </a:solidFill>
            <a:ln>
              <a:solidFill>
                <a:schemeClr val="bg1"/>
              </a:solidFill>
            </a:ln>
          </p:spPr>
          <p:txBody>
            <a:bodyPr wrap="square" rtlCol="0">
              <a:spAutoFit/>
            </a:bodyPr>
            <a:lstStyle/>
            <a:p>
              <a:r>
                <a:rPr lang="fr-FR" sz="800" noProof="1"/>
                <a:t>Si l’</a:t>
              </a:r>
              <a:r>
                <a:rPr lang="fr-FR" sz="800" b="1" noProof="1"/>
                <a:t>Airbus A321 </a:t>
              </a:r>
              <a:r>
                <a:rPr lang="fr-FR" sz="800" noProof="1"/>
                <a:t>est un avion, Alors il possède un </a:t>
              </a:r>
              <a:r>
                <a:rPr lang="fr-FR" sz="800" b="1" noProof="1"/>
                <a:t>fuselage</a:t>
              </a:r>
              <a:r>
                <a:rPr lang="fr-FR" sz="800" noProof="1"/>
                <a:t>, des </a:t>
              </a:r>
              <a:r>
                <a:rPr lang="fr-FR" sz="800" b="1" noProof="1"/>
                <a:t>ailes</a:t>
              </a:r>
              <a:r>
                <a:rPr lang="fr-FR" sz="800" noProof="1"/>
                <a:t> et des </a:t>
              </a:r>
              <a:r>
                <a:rPr lang="fr-FR" sz="800" b="1" noProof="1"/>
                <a:t>turbines.</a:t>
              </a:r>
            </a:p>
          </p:txBody>
        </p:sp>
      </p:grpSp>
      <p:sp>
        <p:nvSpPr>
          <p:cNvPr id="30" name="Right Arrow 29">
            <a:extLst>
              <a:ext uri="{FF2B5EF4-FFF2-40B4-BE49-F238E27FC236}">
                <a16:creationId xmlns:a16="http://schemas.microsoft.com/office/drawing/2014/main" id="{4D829670-5F07-FCE5-72A6-F5F56D4796AA}"/>
              </a:ext>
            </a:extLst>
          </p:cNvPr>
          <p:cNvSpPr/>
          <p:nvPr/>
        </p:nvSpPr>
        <p:spPr>
          <a:xfrm>
            <a:off x="3841169" y="1016124"/>
            <a:ext cx="382563" cy="3230519"/>
          </a:xfrm>
          <a:prstGeom prst="rightArrow">
            <a:avLst>
              <a:gd name="adj1" fmla="val 50000"/>
              <a:gd name="adj2" fmla="val 201887"/>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4" name="TextBox 3">
            <a:extLst>
              <a:ext uri="{FF2B5EF4-FFF2-40B4-BE49-F238E27FC236}">
                <a16:creationId xmlns:a16="http://schemas.microsoft.com/office/drawing/2014/main" id="{974FC5CE-AEBF-9720-B60E-E54C10CE409A}"/>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Symbolique — Principes</a:t>
            </a:r>
          </a:p>
        </p:txBody>
      </p:sp>
    </p:spTree>
    <p:extLst>
      <p:ext uri="{BB962C8B-B14F-4D97-AF65-F5344CB8AC3E}">
        <p14:creationId xmlns:p14="http://schemas.microsoft.com/office/powerpoint/2010/main" val="108812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5E017-9A07-8C38-A4C9-856197F9F3D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B947A13-3970-373F-8CF4-48F5494FC1A1}"/>
              </a:ext>
            </a:extLst>
          </p:cNvPr>
          <p:cNvSpPr/>
          <p:nvPr/>
        </p:nvSpPr>
        <p:spPr>
          <a:xfrm>
            <a:off x="0" y="-5737"/>
            <a:ext cx="9144000" cy="5149237"/>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8" name="Picture 7">
            <a:extLst>
              <a:ext uri="{FF2B5EF4-FFF2-40B4-BE49-F238E27FC236}">
                <a16:creationId xmlns:a16="http://schemas.microsoft.com/office/drawing/2014/main" id="{657D2C07-130D-1862-436C-A8190C76C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54" y="341030"/>
            <a:ext cx="7772400" cy="4369651"/>
          </a:xfrm>
          <a:prstGeom prst="rect">
            <a:avLst/>
          </a:prstGeom>
        </p:spPr>
      </p:pic>
      <p:sp>
        <p:nvSpPr>
          <p:cNvPr id="2" name="TextBox 1">
            <a:extLst>
              <a:ext uri="{FF2B5EF4-FFF2-40B4-BE49-F238E27FC236}">
                <a16:creationId xmlns:a16="http://schemas.microsoft.com/office/drawing/2014/main" id="{44FDB956-547D-42B7-81EE-79D640588F37}"/>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Symbolique — Limites</a:t>
            </a:r>
          </a:p>
        </p:txBody>
      </p:sp>
      <p:sp>
        <p:nvSpPr>
          <p:cNvPr id="4" name="TextBox 9">
            <a:extLst>
              <a:ext uri="{FF2B5EF4-FFF2-40B4-BE49-F238E27FC236}">
                <a16:creationId xmlns:a16="http://schemas.microsoft.com/office/drawing/2014/main" id="{78B2304B-0375-08DC-C543-E475C451C428}"/>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5" name="Picture 4">
            <a:extLst>
              <a:ext uri="{FF2B5EF4-FFF2-40B4-BE49-F238E27FC236}">
                <a16:creationId xmlns:a16="http://schemas.microsoft.com/office/drawing/2014/main" id="{2642BCB3-7ED2-E4AB-C004-EEDA4F14C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spTree>
    <p:extLst>
      <p:ext uri="{BB962C8B-B14F-4D97-AF65-F5344CB8AC3E}">
        <p14:creationId xmlns:p14="http://schemas.microsoft.com/office/powerpoint/2010/main" val="70107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D8FF4D-AAE0-A17C-CC44-00E2D68F85C7}"/>
              </a:ext>
            </a:extLst>
          </p:cNvPr>
          <p:cNvSpPr/>
          <p:nvPr/>
        </p:nvSpPr>
        <p:spPr>
          <a:xfrm>
            <a:off x="0" y="0"/>
            <a:ext cx="9144000" cy="5396948"/>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3" name="Picture 2">
            <a:extLst>
              <a:ext uri="{FF2B5EF4-FFF2-40B4-BE49-F238E27FC236}">
                <a16:creationId xmlns:a16="http://schemas.microsoft.com/office/drawing/2014/main" id="{B2F9B540-7AD0-E66C-54DF-3AF845C4C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33" y="627560"/>
            <a:ext cx="7192950" cy="4043884"/>
          </a:xfrm>
          <a:prstGeom prst="rect">
            <a:avLst/>
          </a:prstGeom>
        </p:spPr>
      </p:pic>
      <p:sp>
        <p:nvSpPr>
          <p:cNvPr id="4" name="TextBox 3">
            <a:extLst>
              <a:ext uri="{FF2B5EF4-FFF2-40B4-BE49-F238E27FC236}">
                <a16:creationId xmlns:a16="http://schemas.microsoft.com/office/drawing/2014/main" id="{D8FAA6A2-6B71-11E9-4F10-6352322996FF}"/>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Symbolique — Atténuation des limites</a:t>
            </a:r>
          </a:p>
        </p:txBody>
      </p:sp>
      <p:sp>
        <p:nvSpPr>
          <p:cNvPr id="6" name="TextBox 9">
            <a:extLst>
              <a:ext uri="{FF2B5EF4-FFF2-40B4-BE49-F238E27FC236}">
                <a16:creationId xmlns:a16="http://schemas.microsoft.com/office/drawing/2014/main" id="{F10BA470-B2AA-34CE-3C4C-CF7724BF8415}"/>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7" name="Picture 6">
            <a:extLst>
              <a:ext uri="{FF2B5EF4-FFF2-40B4-BE49-F238E27FC236}">
                <a16:creationId xmlns:a16="http://schemas.microsoft.com/office/drawing/2014/main" id="{05325D89-8D38-AB7F-D992-8AE54B85F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grpSp>
        <p:nvGrpSpPr>
          <p:cNvPr id="8" name="Group 7">
            <a:extLst>
              <a:ext uri="{FF2B5EF4-FFF2-40B4-BE49-F238E27FC236}">
                <a16:creationId xmlns:a16="http://schemas.microsoft.com/office/drawing/2014/main" id="{2BBB9E98-7480-CBCC-D448-1EC08C99E253}"/>
              </a:ext>
            </a:extLst>
          </p:cNvPr>
          <p:cNvGrpSpPr/>
          <p:nvPr/>
        </p:nvGrpSpPr>
        <p:grpSpPr>
          <a:xfrm>
            <a:off x="5480964" y="1951640"/>
            <a:ext cx="3580990" cy="1200329"/>
            <a:chOff x="5272768" y="2571750"/>
            <a:chExt cx="3580990" cy="1200329"/>
          </a:xfrm>
        </p:grpSpPr>
        <p:sp>
          <p:nvSpPr>
            <p:cNvPr id="9" name="TextBox 8">
              <a:extLst>
                <a:ext uri="{FF2B5EF4-FFF2-40B4-BE49-F238E27FC236}">
                  <a16:creationId xmlns:a16="http://schemas.microsoft.com/office/drawing/2014/main" id="{79D1143C-C770-83C8-1515-46974590A7D1}"/>
                </a:ext>
              </a:extLst>
            </p:cNvPr>
            <p:cNvSpPr txBox="1"/>
            <p:nvPr/>
          </p:nvSpPr>
          <p:spPr>
            <a:xfrm>
              <a:off x="6021626" y="2627423"/>
              <a:ext cx="2832132" cy="1077218"/>
            </a:xfrm>
            <a:prstGeom prst="rect">
              <a:avLst/>
            </a:prstGeom>
            <a:noFill/>
            <a:ln>
              <a:solidFill>
                <a:schemeClr val="bg1"/>
              </a:solidFill>
            </a:ln>
          </p:spPr>
          <p:txBody>
            <a:bodyPr wrap="square" rtlCol="0">
              <a:spAutoFit/>
            </a:bodyPr>
            <a:lstStyle/>
            <a:p>
              <a:pPr algn="ctr"/>
              <a:r>
                <a:rPr lang="en-GB" sz="3200" b="1" dirty="0">
                  <a:solidFill>
                    <a:schemeClr val="accent2"/>
                  </a:solidFill>
                </a:rPr>
                <a:t>Neuro </a:t>
              </a:r>
            </a:p>
            <a:p>
              <a:pPr algn="ctr"/>
              <a:r>
                <a:rPr lang="en-GB" sz="3200" b="1" dirty="0">
                  <a:solidFill>
                    <a:schemeClr val="accent2"/>
                  </a:solidFill>
                </a:rPr>
                <a:t>AI</a:t>
              </a:r>
            </a:p>
          </p:txBody>
        </p:sp>
        <p:sp>
          <p:nvSpPr>
            <p:cNvPr id="10" name="Oval 9">
              <a:extLst>
                <a:ext uri="{FF2B5EF4-FFF2-40B4-BE49-F238E27FC236}">
                  <a16:creationId xmlns:a16="http://schemas.microsoft.com/office/drawing/2014/main" id="{DD589B5F-55CB-6082-91FB-90530B7D83FE}"/>
                </a:ext>
              </a:extLst>
            </p:cNvPr>
            <p:cNvSpPr/>
            <p:nvPr/>
          </p:nvSpPr>
          <p:spPr>
            <a:xfrm>
              <a:off x="5272768" y="2640927"/>
              <a:ext cx="1123006" cy="1117648"/>
            </a:xfrm>
            <a:prstGeom prst="ellipse">
              <a:avLst/>
            </a:prstGeom>
            <a:solidFill>
              <a:schemeClr val="accent2"/>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11" name="TextBox 10">
              <a:extLst>
                <a:ext uri="{FF2B5EF4-FFF2-40B4-BE49-F238E27FC236}">
                  <a16:creationId xmlns:a16="http://schemas.microsoft.com/office/drawing/2014/main" id="{093C31DA-5A3A-6AD3-76AE-1ACA8836D067}"/>
                </a:ext>
              </a:extLst>
            </p:cNvPr>
            <p:cNvSpPr txBox="1"/>
            <p:nvPr/>
          </p:nvSpPr>
          <p:spPr>
            <a:xfrm>
              <a:off x="5530642" y="2571750"/>
              <a:ext cx="644728" cy="1200329"/>
            </a:xfrm>
            <a:prstGeom prst="rect">
              <a:avLst/>
            </a:prstGeom>
            <a:noFill/>
          </p:spPr>
          <p:txBody>
            <a:bodyPr wrap="none" rtlCol="0">
              <a:spAutoFit/>
            </a:bodyPr>
            <a:lstStyle/>
            <a:p>
              <a:pPr algn="ctr"/>
              <a:r>
                <a:rPr lang="en-GB" sz="7200" b="1" dirty="0">
                  <a:solidFill>
                    <a:schemeClr val="bg1"/>
                  </a:solidFill>
                </a:rPr>
                <a:t>+</a:t>
              </a:r>
            </a:p>
          </p:txBody>
        </p:sp>
      </p:grpSp>
    </p:spTree>
    <p:extLst>
      <p:ext uri="{BB962C8B-B14F-4D97-AF65-F5344CB8AC3E}">
        <p14:creationId xmlns:p14="http://schemas.microsoft.com/office/powerpoint/2010/main" val="45455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229D4-1B2D-7E28-9AC6-CB249E9AA4BC}"/>
            </a:ext>
          </a:extLst>
        </p:cNvPr>
        <p:cNvGrpSpPr/>
        <p:nvPr/>
      </p:nvGrpSpPr>
      <p:grpSpPr>
        <a:xfrm>
          <a:off x="0" y="0"/>
          <a:ext cx="0" cy="0"/>
          <a:chOff x="0" y="0"/>
          <a:chExt cx="0" cy="0"/>
        </a:xfrm>
      </p:grpSpPr>
      <p:grpSp>
        <p:nvGrpSpPr>
          <p:cNvPr id="2076" name="Group 2075">
            <a:extLst>
              <a:ext uri="{FF2B5EF4-FFF2-40B4-BE49-F238E27FC236}">
                <a16:creationId xmlns:a16="http://schemas.microsoft.com/office/drawing/2014/main" id="{D59D35CC-9268-8DB6-2BCC-07C7E94C553F}"/>
              </a:ext>
            </a:extLst>
          </p:cNvPr>
          <p:cNvGrpSpPr/>
          <p:nvPr/>
        </p:nvGrpSpPr>
        <p:grpSpPr>
          <a:xfrm>
            <a:off x="5647394" y="1251597"/>
            <a:ext cx="3430194" cy="2921879"/>
            <a:chOff x="5667714" y="1282440"/>
            <a:chExt cx="3430194" cy="2921879"/>
          </a:xfrm>
        </p:grpSpPr>
        <p:sp>
          <p:nvSpPr>
            <p:cNvPr id="35" name="Rounded Rectangle 34">
              <a:extLst>
                <a:ext uri="{FF2B5EF4-FFF2-40B4-BE49-F238E27FC236}">
                  <a16:creationId xmlns:a16="http://schemas.microsoft.com/office/drawing/2014/main" id="{E909DC01-44CB-CE90-A7B9-F014E9BB8C80}"/>
                </a:ext>
              </a:extLst>
            </p:cNvPr>
            <p:cNvSpPr/>
            <p:nvPr/>
          </p:nvSpPr>
          <p:spPr>
            <a:xfrm>
              <a:off x="6499018" y="1282440"/>
              <a:ext cx="1838738" cy="342129"/>
            </a:xfrm>
            <a:prstGeom prst="roundRect">
              <a:avLst/>
            </a:prstGeom>
            <a:solidFill>
              <a:schemeClr val="accent2">
                <a:lumMod val="75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20" name="TextBox 19">
              <a:extLst>
                <a:ext uri="{FF2B5EF4-FFF2-40B4-BE49-F238E27FC236}">
                  <a16:creationId xmlns:a16="http://schemas.microsoft.com/office/drawing/2014/main" id="{B3B07168-5127-9B7D-EC2B-4D274A32DB76}"/>
                </a:ext>
              </a:extLst>
            </p:cNvPr>
            <p:cNvSpPr txBox="1"/>
            <p:nvPr/>
          </p:nvSpPr>
          <p:spPr>
            <a:xfrm>
              <a:off x="6799671" y="1288924"/>
              <a:ext cx="1319785" cy="338554"/>
            </a:xfrm>
            <a:prstGeom prst="rect">
              <a:avLst/>
            </a:prstGeom>
            <a:noFill/>
          </p:spPr>
          <p:txBody>
            <a:bodyPr wrap="none" rtlCol="0">
              <a:spAutoFit/>
            </a:bodyPr>
            <a:lstStyle/>
            <a:p>
              <a:r>
                <a:rPr lang="fr-FR" sz="1600" b="1" noProof="1">
                  <a:solidFill>
                    <a:schemeClr val="bg1"/>
                  </a:solidFill>
                </a:rPr>
                <a:t>IA Statistique</a:t>
              </a:r>
            </a:p>
          </p:txBody>
        </p:sp>
        <p:sp>
          <p:nvSpPr>
            <p:cNvPr id="19" name="Rounded Rectangle 18">
              <a:extLst>
                <a:ext uri="{FF2B5EF4-FFF2-40B4-BE49-F238E27FC236}">
                  <a16:creationId xmlns:a16="http://schemas.microsoft.com/office/drawing/2014/main" id="{31E0F8D0-F92D-953A-DC33-5DDD70B5C156}"/>
                </a:ext>
              </a:extLst>
            </p:cNvPr>
            <p:cNvSpPr/>
            <p:nvPr/>
          </p:nvSpPr>
          <p:spPr>
            <a:xfrm>
              <a:off x="5667714" y="1940241"/>
              <a:ext cx="3323063" cy="2264078"/>
            </a:xfrm>
            <a:prstGeom prst="round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5" name="Rounded Rectangle 14">
              <a:extLst>
                <a:ext uri="{FF2B5EF4-FFF2-40B4-BE49-F238E27FC236}">
                  <a16:creationId xmlns:a16="http://schemas.microsoft.com/office/drawing/2014/main" id="{A90A8033-5FD6-1448-304A-0E85AC462723}"/>
                </a:ext>
              </a:extLst>
            </p:cNvPr>
            <p:cNvSpPr/>
            <p:nvPr/>
          </p:nvSpPr>
          <p:spPr>
            <a:xfrm>
              <a:off x="7310190" y="3079264"/>
              <a:ext cx="1411555" cy="705032"/>
            </a:xfrm>
            <a:prstGeom prst="roundRect">
              <a:avLst/>
            </a:prstGeom>
            <a:solidFill>
              <a:schemeClr val="accent2">
                <a:lumMod val="20000"/>
                <a:lumOff val="80000"/>
              </a:schemeClr>
            </a:solidFill>
            <a:ln>
              <a:solidFill>
                <a:srgbClr val="7A3335"/>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6" name="Rounded Rectangle 15">
              <a:extLst>
                <a:ext uri="{FF2B5EF4-FFF2-40B4-BE49-F238E27FC236}">
                  <a16:creationId xmlns:a16="http://schemas.microsoft.com/office/drawing/2014/main" id="{0B6EB645-86B2-C22C-F17F-35933E6896CA}"/>
                </a:ext>
              </a:extLst>
            </p:cNvPr>
            <p:cNvSpPr/>
            <p:nvPr/>
          </p:nvSpPr>
          <p:spPr>
            <a:xfrm>
              <a:off x="7310190" y="2360268"/>
              <a:ext cx="1411555" cy="705032"/>
            </a:xfrm>
            <a:prstGeom prst="roundRect">
              <a:avLst/>
            </a:prstGeom>
            <a:solidFill>
              <a:schemeClr val="accent2">
                <a:lumMod val="20000"/>
                <a:lumOff val="80000"/>
              </a:schemeClr>
            </a:solidFill>
            <a:ln>
              <a:solidFill>
                <a:srgbClr val="7A3335"/>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7" name="Rounded Rectangle 16">
              <a:extLst>
                <a:ext uri="{FF2B5EF4-FFF2-40B4-BE49-F238E27FC236}">
                  <a16:creationId xmlns:a16="http://schemas.microsoft.com/office/drawing/2014/main" id="{3DC82E95-B7D4-A7F7-CE68-AD77068CDB79}"/>
                </a:ext>
              </a:extLst>
            </p:cNvPr>
            <p:cNvSpPr/>
            <p:nvPr/>
          </p:nvSpPr>
          <p:spPr>
            <a:xfrm>
              <a:off x="5911098" y="3085257"/>
              <a:ext cx="1411555" cy="705032"/>
            </a:xfrm>
            <a:prstGeom prst="roundRect">
              <a:avLst/>
            </a:prstGeom>
            <a:solidFill>
              <a:schemeClr val="accent2">
                <a:lumMod val="20000"/>
                <a:lumOff val="80000"/>
              </a:schemeClr>
            </a:solidFill>
            <a:ln>
              <a:solidFill>
                <a:srgbClr val="7A3335"/>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8" name="Rounded Rectangle 17">
              <a:extLst>
                <a:ext uri="{FF2B5EF4-FFF2-40B4-BE49-F238E27FC236}">
                  <a16:creationId xmlns:a16="http://schemas.microsoft.com/office/drawing/2014/main" id="{D7891D8A-0FEB-863C-BE98-4F643E7DAFB2}"/>
                </a:ext>
              </a:extLst>
            </p:cNvPr>
            <p:cNvSpPr/>
            <p:nvPr/>
          </p:nvSpPr>
          <p:spPr>
            <a:xfrm>
              <a:off x="5898635" y="2364141"/>
              <a:ext cx="1411555" cy="705032"/>
            </a:xfrm>
            <a:prstGeom prst="roundRect">
              <a:avLst/>
            </a:prstGeom>
            <a:solidFill>
              <a:schemeClr val="accent2">
                <a:lumMod val="20000"/>
                <a:lumOff val="80000"/>
              </a:schemeClr>
            </a:solidFill>
            <a:ln>
              <a:solidFill>
                <a:srgbClr val="7A3335"/>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13" name="Rounded Rectangle 12">
              <a:extLst>
                <a:ext uri="{FF2B5EF4-FFF2-40B4-BE49-F238E27FC236}">
                  <a16:creationId xmlns:a16="http://schemas.microsoft.com/office/drawing/2014/main" id="{B32AD4FF-E46E-AC8C-E9E8-AFD60EBB5A18}"/>
                </a:ext>
              </a:extLst>
            </p:cNvPr>
            <p:cNvSpPr/>
            <p:nvPr/>
          </p:nvSpPr>
          <p:spPr>
            <a:xfrm>
              <a:off x="6617773" y="2575965"/>
              <a:ext cx="1411555" cy="965138"/>
            </a:xfrm>
            <a:prstGeom prst="roundRect">
              <a:avLst/>
            </a:prstGeom>
            <a:solidFill>
              <a:schemeClr val="accent2">
                <a:lumMod val="40000"/>
                <a:lumOff val="60000"/>
              </a:schemeClr>
            </a:solidFill>
            <a:ln>
              <a:solidFill>
                <a:schemeClr val="accent2"/>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25" name="TextBox 24">
              <a:extLst>
                <a:ext uri="{FF2B5EF4-FFF2-40B4-BE49-F238E27FC236}">
                  <a16:creationId xmlns:a16="http://schemas.microsoft.com/office/drawing/2014/main" id="{E1EBF29B-020D-D286-072A-BC939979215E}"/>
                </a:ext>
              </a:extLst>
            </p:cNvPr>
            <p:cNvSpPr txBox="1"/>
            <p:nvPr/>
          </p:nvSpPr>
          <p:spPr>
            <a:xfrm>
              <a:off x="6666974" y="2495934"/>
              <a:ext cx="1280439" cy="438582"/>
            </a:xfrm>
            <a:prstGeom prst="rect">
              <a:avLst/>
            </a:prstGeom>
            <a:noFill/>
          </p:spPr>
          <p:txBody>
            <a:bodyPr wrap="square" rtlCol="0">
              <a:spAutoFit/>
            </a:bodyPr>
            <a:lstStyle/>
            <a:p>
              <a:pPr algn="ctr"/>
              <a:r>
                <a:rPr lang="en-GB" b="1" dirty="0">
                  <a:solidFill>
                    <a:schemeClr val="bg1"/>
                  </a:solidFill>
                </a:rPr>
                <a:t>Neuro AI </a:t>
              </a:r>
            </a:p>
            <a:p>
              <a:pPr algn="ctr"/>
              <a:r>
                <a:rPr lang="en-GB" sz="900" b="1" dirty="0">
                  <a:solidFill>
                    <a:schemeClr val="bg1"/>
                  </a:solidFill>
                </a:rPr>
                <a:t>(Deep Learning)</a:t>
              </a:r>
            </a:p>
          </p:txBody>
        </p:sp>
        <p:sp>
          <p:nvSpPr>
            <p:cNvPr id="26" name="TextBox 25">
              <a:extLst>
                <a:ext uri="{FF2B5EF4-FFF2-40B4-BE49-F238E27FC236}">
                  <a16:creationId xmlns:a16="http://schemas.microsoft.com/office/drawing/2014/main" id="{3885F76D-B16A-92FA-9E2C-0529C0B0FF77}"/>
                </a:ext>
              </a:extLst>
            </p:cNvPr>
            <p:cNvSpPr txBox="1"/>
            <p:nvPr/>
          </p:nvSpPr>
          <p:spPr>
            <a:xfrm>
              <a:off x="7578162" y="2314470"/>
              <a:ext cx="1360535" cy="300082"/>
            </a:xfrm>
            <a:prstGeom prst="rect">
              <a:avLst/>
            </a:prstGeom>
            <a:noFill/>
          </p:spPr>
          <p:txBody>
            <a:bodyPr wrap="square" rtlCol="0">
              <a:spAutoFit/>
            </a:bodyPr>
            <a:lstStyle/>
            <a:p>
              <a:r>
                <a:rPr lang="en-GB" b="1" dirty="0">
                  <a:solidFill>
                    <a:schemeClr val="accent2"/>
                  </a:solidFill>
                </a:rPr>
                <a:t>Unsupervised</a:t>
              </a:r>
            </a:p>
          </p:txBody>
        </p:sp>
        <p:sp>
          <p:nvSpPr>
            <p:cNvPr id="27" name="TextBox 26">
              <a:extLst>
                <a:ext uri="{FF2B5EF4-FFF2-40B4-BE49-F238E27FC236}">
                  <a16:creationId xmlns:a16="http://schemas.microsoft.com/office/drawing/2014/main" id="{D78B0B11-482E-71A8-D57C-D0B6304727D1}"/>
                </a:ext>
              </a:extLst>
            </p:cNvPr>
            <p:cNvSpPr txBox="1"/>
            <p:nvPr/>
          </p:nvSpPr>
          <p:spPr>
            <a:xfrm>
              <a:off x="5898635" y="2333899"/>
              <a:ext cx="1360535" cy="300082"/>
            </a:xfrm>
            <a:prstGeom prst="rect">
              <a:avLst/>
            </a:prstGeom>
            <a:noFill/>
          </p:spPr>
          <p:txBody>
            <a:bodyPr wrap="square" rtlCol="0">
              <a:spAutoFit/>
            </a:bodyPr>
            <a:lstStyle/>
            <a:p>
              <a:r>
                <a:rPr lang="en-GB" b="1" dirty="0">
                  <a:solidFill>
                    <a:schemeClr val="accent2"/>
                  </a:solidFill>
                </a:rPr>
                <a:t>Supervised</a:t>
              </a:r>
            </a:p>
          </p:txBody>
        </p:sp>
        <p:sp>
          <p:nvSpPr>
            <p:cNvPr id="28" name="TextBox 27">
              <a:extLst>
                <a:ext uri="{FF2B5EF4-FFF2-40B4-BE49-F238E27FC236}">
                  <a16:creationId xmlns:a16="http://schemas.microsoft.com/office/drawing/2014/main" id="{79936A9C-8809-47CD-5B33-488B374F4260}"/>
                </a:ext>
              </a:extLst>
            </p:cNvPr>
            <p:cNvSpPr txBox="1"/>
            <p:nvPr/>
          </p:nvSpPr>
          <p:spPr>
            <a:xfrm>
              <a:off x="7737373" y="3521757"/>
              <a:ext cx="1360535" cy="300082"/>
            </a:xfrm>
            <a:prstGeom prst="rect">
              <a:avLst/>
            </a:prstGeom>
            <a:noFill/>
          </p:spPr>
          <p:txBody>
            <a:bodyPr wrap="square" rtlCol="0">
              <a:spAutoFit/>
            </a:bodyPr>
            <a:lstStyle/>
            <a:p>
              <a:r>
                <a:rPr lang="en-GB" b="1" dirty="0">
                  <a:solidFill>
                    <a:schemeClr val="accent2"/>
                  </a:solidFill>
                </a:rPr>
                <a:t>Reinforced</a:t>
              </a:r>
            </a:p>
          </p:txBody>
        </p:sp>
        <p:sp>
          <p:nvSpPr>
            <p:cNvPr id="29" name="TextBox 28">
              <a:extLst>
                <a:ext uri="{FF2B5EF4-FFF2-40B4-BE49-F238E27FC236}">
                  <a16:creationId xmlns:a16="http://schemas.microsoft.com/office/drawing/2014/main" id="{3096FA2C-E426-B263-5D89-0E0A5848FFD6}"/>
                </a:ext>
              </a:extLst>
            </p:cNvPr>
            <p:cNvSpPr txBox="1"/>
            <p:nvPr/>
          </p:nvSpPr>
          <p:spPr>
            <a:xfrm>
              <a:off x="5925356" y="3521757"/>
              <a:ext cx="1493031" cy="300082"/>
            </a:xfrm>
            <a:prstGeom prst="rect">
              <a:avLst/>
            </a:prstGeom>
            <a:noFill/>
          </p:spPr>
          <p:txBody>
            <a:bodyPr wrap="square" rtlCol="0">
              <a:spAutoFit/>
            </a:bodyPr>
            <a:lstStyle/>
            <a:p>
              <a:r>
                <a:rPr lang="en-GB" b="1" dirty="0">
                  <a:solidFill>
                    <a:schemeClr val="accent2"/>
                  </a:solidFill>
                </a:rPr>
                <a:t>Semi-Supervised</a:t>
              </a:r>
            </a:p>
          </p:txBody>
        </p:sp>
        <p:sp>
          <p:nvSpPr>
            <p:cNvPr id="32" name="TextBox 31">
              <a:extLst>
                <a:ext uri="{FF2B5EF4-FFF2-40B4-BE49-F238E27FC236}">
                  <a16:creationId xmlns:a16="http://schemas.microsoft.com/office/drawing/2014/main" id="{1BF71A47-2501-2CE5-4C2D-D457EA13307E}"/>
                </a:ext>
              </a:extLst>
            </p:cNvPr>
            <p:cNvSpPr txBox="1"/>
            <p:nvPr/>
          </p:nvSpPr>
          <p:spPr>
            <a:xfrm>
              <a:off x="6578902" y="2010918"/>
              <a:ext cx="1769008" cy="300082"/>
            </a:xfrm>
            <a:prstGeom prst="rect">
              <a:avLst/>
            </a:prstGeom>
            <a:noFill/>
          </p:spPr>
          <p:txBody>
            <a:bodyPr wrap="square" rtlCol="0">
              <a:spAutoFit/>
            </a:bodyPr>
            <a:lstStyle/>
            <a:p>
              <a:r>
                <a:rPr lang="en-GB" b="1" dirty="0">
                  <a:solidFill>
                    <a:schemeClr val="bg1"/>
                  </a:solidFill>
                </a:rPr>
                <a:t>Machine Learning</a:t>
              </a:r>
            </a:p>
          </p:txBody>
        </p:sp>
      </p:grpSp>
      <p:grpSp>
        <p:nvGrpSpPr>
          <p:cNvPr id="2075" name="Group 2074">
            <a:extLst>
              <a:ext uri="{FF2B5EF4-FFF2-40B4-BE49-F238E27FC236}">
                <a16:creationId xmlns:a16="http://schemas.microsoft.com/office/drawing/2014/main" id="{29CFB971-7F47-796C-AAA9-A6C39FD6A8E0}"/>
              </a:ext>
            </a:extLst>
          </p:cNvPr>
          <p:cNvGrpSpPr/>
          <p:nvPr/>
        </p:nvGrpSpPr>
        <p:grpSpPr>
          <a:xfrm>
            <a:off x="6834957" y="2861234"/>
            <a:ext cx="950470" cy="557562"/>
            <a:chOff x="6834957" y="2812466"/>
            <a:chExt cx="950470" cy="557562"/>
          </a:xfrm>
        </p:grpSpPr>
        <p:sp>
          <p:nvSpPr>
            <p:cNvPr id="9" name="Rounded Rectangle 8">
              <a:extLst>
                <a:ext uri="{FF2B5EF4-FFF2-40B4-BE49-F238E27FC236}">
                  <a16:creationId xmlns:a16="http://schemas.microsoft.com/office/drawing/2014/main" id="{6677B264-3759-07F9-8D23-A31DE36EE722}"/>
                </a:ext>
              </a:extLst>
            </p:cNvPr>
            <p:cNvSpPr/>
            <p:nvPr/>
          </p:nvSpPr>
          <p:spPr>
            <a:xfrm>
              <a:off x="6834957" y="2812466"/>
              <a:ext cx="950470" cy="557562"/>
            </a:xfrm>
            <a:prstGeom prst="roundRect">
              <a:avLst/>
            </a:prstGeom>
            <a:solidFill>
              <a:schemeClr val="accent2"/>
            </a:solidFill>
            <a:ln>
              <a:solidFill>
                <a:srgbClr val="7A3335"/>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23" name="TextBox 22">
              <a:extLst>
                <a:ext uri="{FF2B5EF4-FFF2-40B4-BE49-F238E27FC236}">
                  <a16:creationId xmlns:a16="http://schemas.microsoft.com/office/drawing/2014/main" id="{571FEFDC-AAB7-3E46-DFA6-88823DCADBFC}"/>
                </a:ext>
              </a:extLst>
            </p:cNvPr>
            <p:cNvSpPr txBox="1"/>
            <p:nvPr/>
          </p:nvSpPr>
          <p:spPr>
            <a:xfrm>
              <a:off x="7019916" y="2941206"/>
              <a:ext cx="663964" cy="300082"/>
            </a:xfrm>
            <a:prstGeom prst="rect">
              <a:avLst/>
            </a:prstGeom>
            <a:noFill/>
          </p:spPr>
          <p:txBody>
            <a:bodyPr wrap="none" rtlCol="0">
              <a:spAutoFit/>
            </a:bodyPr>
            <a:lstStyle/>
            <a:p>
              <a:r>
                <a:rPr lang="en-GB" b="1" dirty="0">
                  <a:solidFill>
                    <a:schemeClr val="bg1"/>
                  </a:solidFill>
                </a:rPr>
                <a:t>Gen AI</a:t>
              </a:r>
            </a:p>
          </p:txBody>
        </p:sp>
      </p:grpSp>
      <p:grpSp>
        <p:nvGrpSpPr>
          <p:cNvPr id="2069" name="Group 2068">
            <a:extLst>
              <a:ext uri="{FF2B5EF4-FFF2-40B4-BE49-F238E27FC236}">
                <a16:creationId xmlns:a16="http://schemas.microsoft.com/office/drawing/2014/main" id="{11153C7B-02BC-D74C-8CC8-FBD1ACA1084F}"/>
              </a:ext>
            </a:extLst>
          </p:cNvPr>
          <p:cNvGrpSpPr/>
          <p:nvPr/>
        </p:nvGrpSpPr>
        <p:grpSpPr>
          <a:xfrm>
            <a:off x="4047010" y="2541772"/>
            <a:ext cx="1188467" cy="999331"/>
            <a:chOff x="4047010" y="2541772"/>
            <a:chExt cx="1188467" cy="999331"/>
          </a:xfrm>
        </p:grpSpPr>
        <p:sp>
          <p:nvSpPr>
            <p:cNvPr id="31" name="Rounded Rectangle 30">
              <a:extLst>
                <a:ext uri="{FF2B5EF4-FFF2-40B4-BE49-F238E27FC236}">
                  <a16:creationId xmlns:a16="http://schemas.microsoft.com/office/drawing/2014/main" id="{99FCDC68-1072-598A-3CDA-1EC486010F2B}"/>
                </a:ext>
              </a:extLst>
            </p:cNvPr>
            <p:cNvSpPr/>
            <p:nvPr/>
          </p:nvSpPr>
          <p:spPr>
            <a:xfrm>
              <a:off x="4082290" y="2541772"/>
              <a:ext cx="1127156" cy="999331"/>
            </a:xfrm>
            <a:prstGeom prst="roundRect">
              <a:avLst/>
            </a:prstGeom>
            <a:solidFill>
              <a:schemeClr val="accent2">
                <a:lumMod val="75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34" name="TextBox 33">
              <a:extLst>
                <a:ext uri="{FF2B5EF4-FFF2-40B4-BE49-F238E27FC236}">
                  <a16:creationId xmlns:a16="http://schemas.microsoft.com/office/drawing/2014/main" id="{96FDC2CD-B036-08B1-61F8-71913FB71ABE}"/>
                </a:ext>
              </a:extLst>
            </p:cNvPr>
            <p:cNvSpPr txBox="1"/>
            <p:nvPr/>
          </p:nvSpPr>
          <p:spPr>
            <a:xfrm>
              <a:off x="4047010" y="2771326"/>
              <a:ext cx="1188467" cy="584775"/>
            </a:xfrm>
            <a:prstGeom prst="rect">
              <a:avLst/>
            </a:prstGeom>
            <a:noFill/>
          </p:spPr>
          <p:txBody>
            <a:bodyPr wrap="none" rtlCol="0">
              <a:spAutoFit/>
            </a:bodyPr>
            <a:lstStyle/>
            <a:p>
              <a:pPr algn="ctr"/>
              <a:r>
                <a:rPr lang="en-GB" sz="1600" b="1" dirty="0">
                  <a:solidFill>
                    <a:schemeClr val="bg1"/>
                  </a:solidFill>
                </a:rPr>
                <a:t>IA Neuro</a:t>
              </a:r>
            </a:p>
            <a:p>
              <a:pPr algn="ctr"/>
              <a:r>
                <a:rPr lang="en-GB" sz="1600" b="1">
                  <a:solidFill>
                    <a:schemeClr val="bg1"/>
                  </a:solidFill>
                </a:rPr>
                <a:t>Symbolique</a:t>
              </a:r>
              <a:endParaRPr lang="en-GB" sz="1600" b="1" dirty="0">
                <a:solidFill>
                  <a:schemeClr val="bg1"/>
                </a:solidFill>
              </a:endParaRPr>
            </a:p>
          </p:txBody>
        </p:sp>
      </p:grpSp>
      <p:sp>
        <p:nvSpPr>
          <p:cNvPr id="43" name="Up Arrow 42">
            <a:extLst>
              <a:ext uri="{FF2B5EF4-FFF2-40B4-BE49-F238E27FC236}">
                <a16:creationId xmlns:a16="http://schemas.microsoft.com/office/drawing/2014/main" id="{88051C5C-FB55-0864-3E32-66F5ABE99A70}"/>
              </a:ext>
            </a:extLst>
          </p:cNvPr>
          <p:cNvSpPr/>
          <p:nvPr/>
        </p:nvSpPr>
        <p:spPr>
          <a:xfrm rot="5400000">
            <a:off x="3606408" y="2852948"/>
            <a:ext cx="430906" cy="438665"/>
          </a:xfrm>
          <a:prstGeom prst="upArrow">
            <a:avLst/>
          </a:prstGeom>
          <a:solidFill>
            <a:schemeClr val="lt2"/>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44" name="Up Arrow 43">
            <a:extLst>
              <a:ext uri="{FF2B5EF4-FFF2-40B4-BE49-F238E27FC236}">
                <a16:creationId xmlns:a16="http://schemas.microsoft.com/office/drawing/2014/main" id="{0271320C-2F3F-79C3-86B0-29D7A4C6339D}"/>
              </a:ext>
            </a:extLst>
          </p:cNvPr>
          <p:cNvSpPr/>
          <p:nvPr/>
        </p:nvSpPr>
        <p:spPr>
          <a:xfrm rot="16200000">
            <a:off x="5212608" y="2882941"/>
            <a:ext cx="430906" cy="438665"/>
          </a:xfrm>
          <a:prstGeom prst="upArrow">
            <a:avLst/>
          </a:prstGeom>
          <a:solidFill>
            <a:schemeClr val="lt2"/>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2" name="TextBox 1">
            <a:extLst>
              <a:ext uri="{FF2B5EF4-FFF2-40B4-BE49-F238E27FC236}">
                <a16:creationId xmlns:a16="http://schemas.microsoft.com/office/drawing/2014/main" id="{4C95F960-C2C6-DAB9-29D4-91819064B40A}"/>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Neuro-Symbolique — Principes</a:t>
            </a:r>
          </a:p>
        </p:txBody>
      </p:sp>
      <p:grpSp>
        <p:nvGrpSpPr>
          <p:cNvPr id="3" name="Group 2">
            <a:extLst>
              <a:ext uri="{FF2B5EF4-FFF2-40B4-BE49-F238E27FC236}">
                <a16:creationId xmlns:a16="http://schemas.microsoft.com/office/drawing/2014/main" id="{65174885-CE46-0577-6D96-D11316827635}"/>
              </a:ext>
            </a:extLst>
          </p:cNvPr>
          <p:cNvGrpSpPr/>
          <p:nvPr/>
        </p:nvGrpSpPr>
        <p:grpSpPr>
          <a:xfrm>
            <a:off x="295685" y="1895652"/>
            <a:ext cx="3323063" cy="2264078"/>
            <a:chOff x="231655" y="1909398"/>
            <a:chExt cx="3323063" cy="2264078"/>
          </a:xfrm>
        </p:grpSpPr>
        <p:sp>
          <p:nvSpPr>
            <p:cNvPr id="4" name="Rectangle 3">
              <a:extLst>
                <a:ext uri="{FF2B5EF4-FFF2-40B4-BE49-F238E27FC236}">
                  <a16:creationId xmlns:a16="http://schemas.microsoft.com/office/drawing/2014/main" id="{EEF8061A-05BE-1293-0DA3-9CDD1384B125}"/>
                </a:ext>
              </a:extLst>
            </p:cNvPr>
            <p:cNvSpPr/>
            <p:nvPr/>
          </p:nvSpPr>
          <p:spPr>
            <a:xfrm>
              <a:off x="1622076" y="3215764"/>
              <a:ext cx="498908" cy="158864"/>
            </a:xfrm>
            <a:prstGeom prst="rect">
              <a:avLst/>
            </a:prstGeom>
            <a:solidFill>
              <a:schemeClr val="lt2"/>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5" name="Rounded Rectangle 4">
              <a:extLst>
                <a:ext uri="{FF2B5EF4-FFF2-40B4-BE49-F238E27FC236}">
                  <a16:creationId xmlns:a16="http://schemas.microsoft.com/office/drawing/2014/main" id="{2D62B10E-65F2-A18E-A22E-4E5E02CED598}"/>
                </a:ext>
              </a:extLst>
            </p:cNvPr>
            <p:cNvSpPr/>
            <p:nvPr/>
          </p:nvSpPr>
          <p:spPr>
            <a:xfrm>
              <a:off x="231655" y="1909398"/>
              <a:ext cx="3323063" cy="2264078"/>
            </a:xfrm>
            <a:prstGeom prst="roundRect">
              <a:avLst/>
            </a:prstGeom>
            <a:no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6" name="TextBox 5">
              <a:extLst>
                <a:ext uri="{FF2B5EF4-FFF2-40B4-BE49-F238E27FC236}">
                  <a16:creationId xmlns:a16="http://schemas.microsoft.com/office/drawing/2014/main" id="{A6015BA2-44A9-37B5-722D-295CC4C99A00}"/>
                </a:ext>
              </a:extLst>
            </p:cNvPr>
            <p:cNvSpPr txBox="1"/>
            <p:nvPr/>
          </p:nvSpPr>
          <p:spPr>
            <a:xfrm>
              <a:off x="393551" y="1971836"/>
              <a:ext cx="2874357" cy="300082"/>
            </a:xfrm>
            <a:prstGeom prst="rect">
              <a:avLst/>
            </a:prstGeom>
            <a:noFill/>
            <a:ln>
              <a:noFill/>
            </a:ln>
          </p:spPr>
          <p:txBody>
            <a:bodyPr wrap="square" rtlCol="0">
              <a:spAutoFit/>
            </a:bodyPr>
            <a:lstStyle/>
            <a:p>
              <a:pPr algn="ctr"/>
              <a:r>
                <a:rPr lang="fr-FR" b="1" noProof="1">
                  <a:solidFill>
                    <a:schemeClr val="bg1"/>
                  </a:solidFill>
                </a:rPr>
                <a:t>Système expert d’IA symbolique</a:t>
              </a:r>
            </a:p>
          </p:txBody>
        </p:sp>
        <p:sp>
          <p:nvSpPr>
            <p:cNvPr id="7" name="Rounded Rectangle 6">
              <a:extLst>
                <a:ext uri="{FF2B5EF4-FFF2-40B4-BE49-F238E27FC236}">
                  <a16:creationId xmlns:a16="http://schemas.microsoft.com/office/drawing/2014/main" id="{5DD009C6-BB55-7D54-1561-10F882174DD7}"/>
                </a:ext>
              </a:extLst>
            </p:cNvPr>
            <p:cNvSpPr/>
            <p:nvPr/>
          </p:nvSpPr>
          <p:spPr>
            <a:xfrm>
              <a:off x="393551" y="2381977"/>
              <a:ext cx="1411555" cy="1516784"/>
            </a:xfrm>
            <a:prstGeom prst="roundRect">
              <a:avLst/>
            </a:prstGeom>
            <a:solidFill>
              <a:schemeClr val="accent2">
                <a:lumMod val="20000"/>
                <a:lumOff val="80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8" name="Rounded Rectangle 7">
              <a:extLst>
                <a:ext uri="{FF2B5EF4-FFF2-40B4-BE49-F238E27FC236}">
                  <a16:creationId xmlns:a16="http://schemas.microsoft.com/office/drawing/2014/main" id="{05FCF573-8CED-5325-2597-5E7AF2B5AAAC}"/>
                </a:ext>
              </a:extLst>
            </p:cNvPr>
            <p:cNvSpPr/>
            <p:nvPr/>
          </p:nvSpPr>
          <p:spPr>
            <a:xfrm>
              <a:off x="1956400" y="2381976"/>
              <a:ext cx="1411555" cy="1516785"/>
            </a:xfrm>
            <a:prstGeom prst="roundRect">
              <a:avLst/>
            </a:prstGeom>
            <a:solidFill>
              <a:schemeClr val="accent2">
                <a:lumMod val="20000"/>
                <a:lumOff val="80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dirty="0"/>
            </a:p>
          </p:txBody>
        </p:sp>
        <p:sp>
          <p:nvSpPr>
            <p:cNvPr id="10" name="TextBox 9">
              <a:extLst>
                <a:ext uri="{FF2B5EF4-FFF2-40B4-BE49-F238E27FC236}">
                  <a16:creationId xmlns:a16="http://schemas.microsoft.com/office/drawing/2014/main" id="{88F0D99B-2660-4284-9040-BB6BEE97BD52}"/>
                </a:ext>
              </a:extLst>
            </p:cNvPr>
            <p:cNvSpPr txBox="1"/>
            <p:nvPr/>
          </p:nvSpPr>
          <p:spPr>
            <a:xfrm>
              <a:off x="295507" y="2474887"/>
              <a:ext cx="1624698" cy="738664"/>
            </a:xfrm>
            <a:prstGeom prst="rect">
              <a:avLst/>
            </a:prstGeom>
            <a:noFill/>
            <a:ln>
              <a:noFill/>
            </a:ln>
          </p:spPr>
          <p:txBody>
            <a:bodyPr wrap="square" rtlCol="0">
              <a:spAutoFit/>
            </a:bodyPr>
            <a:lstStyle/>
            <a:p>
              <a:pPr algn="ctr"/>
              <a:r>
                <a:rPr lang="fr-FR" sz="1400" b="1" noProof="1">
                  <a:solidFill>
                    <a:schemeClr val="accent2"/>
                  </a:solidFill>
                </a:rPr>
                <a:t>Moteur de règles d’inference et fonctions</a:t>
              </a:r>
            </a:p>
          </p:txBody>
        </p:sp>
        <p:sp>
          <p:nvSpPr>
            <p:cNvPr id="11" name="TextBox 10">
              <a:extLst>
                <a:ext uri="{FF2B5EF4-FFF2-40B4-BE49-F238E27FC236}">
                  <a16:creationId xmlns:a16="http://schemas.microsoft.com/office/drawing/2014/main" id="{334087DB-2A50-7CF8-F0D0-B88A2818F581}"/>
                </a:ext>
              </a:extLst>
            </p:cNvPr>
            <p:cNvSpPr txBox="1"/>
            <p:nvPr/>
          </p:nvSpPr>
          <p:spPr>
            <a:xfrm>
              <a:off x="1967002" y="2453241"/>
              <a:ext cx="1355028" cy="523220"/>
            </a:xfrm>
            <a:prstGeom prst="rect">
              <a:avLst/>
            </a:prstGeom>
            <a:noFill/>
            <a:ln>
              <a:noFill/>
            </a:ln>
          </p:spPr>
          <p:txBody>
            <a:bodyPr wrap="square" rtlCol="0">
              <a:spAutoFit/>
            </a:bodyPr>
            <a:lstStyle/>
            <a:p>
              <a:pPr algn="ctr"/>
              <a:r>
                <a:rPr lang="fr-FR" sz="1400" b="1" noProof="1">
                  <a:solidFill>
                    <a:schemeClr val="accent2"/>
                  </a:solidFill>
                </a:rPr>
                <a:t>Graphe de connaissances</a:t>
              </a:r>
            </a:p>
          </p:txBody>
        </p:sp>
        <p:sp>
          <p:nvSpPr>
            <p:cNvPr id="12" name="TextBox 11">
              <a:extLst>
                <a:ext uri="{FF2B5EF4-FFF2-40B4-BE49-F238E27FC236}">
                  <a16:creationId xmlns:a16="http://schemas.microsoft.com/office/drawing/2014/main" id="{A6959206-7D99-0D7B-D33B-DC383C2296C3}"/>
                </a:ext>
              </a:extLst>
            </p:cNvPr>
            <p:cNvSpPr txBox="1"/>
            <p:nvPr/>
          </p:nvSpPr>
          <p:spPr>
            <a:xfrm>
              <a:off x="2429985" y="2998107"/>
              <a:ext cx="464382"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Avion</a:t>
              </a:r>
            </a:p>
          </p:txBody>
        </p:sp>
        <p:sp>
          <p:nvSpPr>
            <p:cNvPr id="14" name="TextBox 13">
              <a:extLst>
                <a:ext uri="{FF2B5EF4-FFF2-40B4-BE49-F238E27FC236}">
                  <a16:creationId xmlns:a16="http://schemas.microsoft.com/office/drawing/2014/main" id="{CC979C8A-6FAD-843A-4613-6F7E91D01EA1}"/>
                </a:ext>
              </a:extLst>
            </p:cNvPr>
            <p:cNvSpPr txBox="1"/>
            <p:nvPr/>
          </p:nvSpPr>
          <p:spPr>
            <a:xfrm>
              <a:off x="2044602" y="3302556"/>
              <a:ext cx="423340"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Fuselage</a:t>
              </a:r>
            </a:p>
          </p:txBody>
        </p:sp>
        <p:sp>
          <p:nvSpPr>
            <p:cNvPr id="21" name="TextBox 20">
              <a:extLst>
                <a:ext uri="{FF2B5EF4-FFF2-40B4-BE49-F238E27FC236}">
                  <a16:creationId xmlns:a16="http://schemas.microsoft.com/office/drawing/2014/main" id="{AEA1F03F-797C-2CE4-F86B-4625FF7EDFDE}"/>
                </a:ext>
              </a:extLst>
            </p:cNvPr>
            <p:cNvSpPr txBox="1"/>
            <p:nvPr/>
          </p:nvSpPr>
          <p:spPr>
            <a:xfrm>
              <a:off x="2492354" y="3302556"/>
              <a:ext cx="370095"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Ailes</a:t>
              </a:r>
            </a:p>
          </p:txBody>
        </p:sp>
        <p:sp>
          <p:nvSpPr>
            <p:cNvPr id="22" name="TextBox 21">
              <a:extLst>
                <a:ext uri="{FF2B5EF4-FFF2-40B4-BE49-F238E27FC236}">
                  <a16:creationId xmlns:a16="http://schemas.microsoft.com/office/drawing/2014/main" id="{D09684CC-E861-8091-ED9E-658DB3BDF8D1}"/>
                </a:ext>
              </a:extLst>
            </p:cNvPr>
            <p:cNvSpPr txBox="1"/>
            <p:nvPr/>
          </p:nvSpPr>
          <p:spPr>
            <a:xfrm>
              <a:off x="2894368" y="3302556"/>
              <a:ext cx="423340"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err="1"/>
                <a:t>Turbies</a:t>
              </a:r>
              <a:endParaRPr lang="fr-FR" sz="500" b="1" dirty="0"/>
            </a:p>
          </p:txBody>
        </p:sp>
        <p:sp>
          <p:nvSpPr>
            <p:cNvPr id="24" name="TextBox 23">
              <a:extLst>
                <a:ext uri="{FF2B5EF4-FFF2-40B4-BE49-F238E27FC236}">
                  <a16:creationId xmlns:a16="http://schemas.microsoft.com/office/drawing/2014/main" id="{F1E9E9FA-7A91-47C9-7614-7B7113347D03}"/>
                </a:ext>
              </a:extLst>
            </p:cNvPr>
            <p:cNvSpPr txBox="1"/>
            <p:nvPr/>
          </p:nvSpPr>
          <p:spPr>
            <a:xfrm>
              <a:off x="2515477" y="3589326"/>
              <a:ext cx="464382"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Cabines</a:t>
              </a:r>
            </a:p>
          </p:txBody>
        </p:sp>
        <p:sp>
          <p:nvSpPr>
            <p:cNvPr id="33" name="TextBox 32">
              <a:extLst>
                <a:ext uri="{FF2B5EF4-FFF2-40B4-BE49-F238E27FC236}">
                  <a16:creationId xmlns:a16="http://schemas.microsoft.com/office/drawing/2014/main" id="{A2D98B81-4D22-E2E6-9150-32F050FC78CB}"/>
                </a:ext>
              </a:extLst>
            </p:cNvPr>
            <p:cNvSpPr txBox="1"/>
            <p:nvPr/>
          </p:nvSpPr>
          <p:spPr>
            <a:xfrm>
              <a:off x="2005888" y="3591839"/>
              <a:ext cx="413855"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a:t>Cockpit</a:t>
              </a:r>
            </a:p>
          </p:txBody>
        </p:sp>
        <p:sp>
          <p:nvSpPr>
            <p:cNvPr id="38" name="TextBox 37">
              <a:extLst>
                <a:ext uri="{FF2B5EF4-FFF2-40B4-BE49-F238E27FC236}">
                  <a16:creationId xmlns:a16="http://schemas.microsoft.com/office/drawing/2014/main" id="{499BC380-1881-54E4-98F2-10D97110A25A}"/>
                </a:ext>
              </a:extLst>
            </p:cNvPr>
            <p:cNvSpPr txBox="1"/>
            <p:nvPr/>
          </p:nvSpPr>
          <p:spPr>
            <a:xfrm>
              <a:off x="3017311" y="3583973"/>
              <a:ext cx="350644" cy="169277"/>
            </a:xfrm>
            <a:prstGeom prst="rect">
              <a:avLst/>
            </a:prstGeom>
            <a:solidFill>
              <a:schemeClr val="accent2">
                <a:lumMod val="60000"/>
                <a:lumOff val="40000"/>
              </a:schemeClr>
            </a:solidFill>
            <a:ln>
              <a:solidFill>
                <a:schemeClr val="bg1"/>
              </a:solidFill>
            </a:ln>
          </p:spPr>
          <p:txBody>
            <a:bodyPr wrap="square" rtlCol="0">
              <a:spAutoFit/>
            </a:bodyPr>
            <a:lstStyle/>
            <a:p>
              <a:pPr algn="ctr"/>
              <a:r>
                <a:rPr lang="fr-FR" sz="500" b="1" dirty="0" err="1"/>
                <a:t>Soute</a:t>
              </a:r>
              <a:endParaRPr lang="fr-FR" sz="500" b="1" dirty="0"/>
            </a:p>
          </p:txBody>
        </p:sp>
        <p:cxnSp>
          <p:nvCxnSpPr>
            <p:cNvPr id="39" name="Straight Connector 38">
              <a:extLst>
                <a:ext uri="{FF2B5EF4-FFF2-40B4-BE49-F238E27FC236}">
                  <a16:creationId xmlns:a16="http://schemas.microsoft.com/office/drawing/2014/main" id="{CCD48D23-96AE-EB10-A38A-7234AEA497F3}"/>
                </a:ext>
              </a:extLst>
            </p:cNvPr>
            <p:cNvCxnSpPr>
              <a:cxnSpLocks/>
              <a:stCxn id="12" idx="2"/>
              <a:endCxn id="14" idx="0"/>
            </p:cNvCxnSpPr>
            <p:nvPr/>
          </p:nvCxnSpPr>
          <p:spPr>
            <a:xfrm flipH="1">
              <a:off x="2256272" y="3167384"/>
              <a:ext cx="405904" cy="135172"/>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55B7C94B-2787-8C74-AAB8-14A9FEF17944}"/>
                </a:ext>
              </a:extLst>
            </p:cNvPr>
            <p:cNvCxnSpPr>
              <a:cxnSpLocks/>
              <a:stCxn id="12" idx="2"/>
              <a:endCxn id="21" idx="0"/>
            </p:cNvCxnSpPr>
            <p:nvPr/>
          </p:nvCxnSpPr>
          <p:spPr>
            <a:xfrm>
              <a:off x="2662176" y="3167384"/>
              <a:ext cx="15226" cy="1351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9E6E71E-CD5C-854D-C772-3A20DC29BE4E}"/>
                </a:ext>
              </a:extLst>
            </p:cNvPr>
            <p:cNvCxnSpPr>
              <a:cxnSpLocks/>
            </p:cNvCxnSpPr>
            <p:nvPr/>
          </p:nvCxnSpPr>
          <p:spPr>
            <a:xfrm>
              <a:off x="2662176" y="3175141"/>
              <a:ext cx="419762" cy="1268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70661F9-DD5E-12DF-D0DA-F9CD5EB97CC2}"/>
                </a:ext>
              </a:extLst>
            </p:cNvPr>
            <p:cNvCxnSpPr>
              <a:cxnSpLocks/>
              <a:stCxn id="33" idx="0"/>
              <a:endCxn id="14" idx="2"/>
            </p:cNvCxnSpPr>
            <p:nvPr/>
          </p:nvCxnSpPr>
          <p:spPr>
            <a:xfrm flipV="1">
              <a:off x="2212816" y="3471833"/>
              <a:ext cx="43456" cy="120006"/>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45BAD5FD-8E9F-A3E3-5DBB-CD8D5068EA06}"/>
                </a:ext>
              </a:extLst>
            </p:cNvPr>
            <p:cNvCxnSpPr>
              <a:cxnSpLocks/>
              <a:stCxn id="24" idx="0"/>
              <a:endCxn id="14" idx="2"/>
            </p:cNvCxnSpPr>
            <p:nvPr/>
          </p:nvCxnSpPr>
          <p:spPr>
            <a:xfrm flipH="1" flipV="1">
              <a:off x="2256272" y="3471833"/>
              <a:ext cx="491396" cy="117493"/>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402BFD8A-6000-AEAC-2EC6-437DC9422505}"/>
                </a:ext>
              </a:extLst>
            </p:cNvPr>
            <p:cNvCxnSpPr>
              <a:cxnSpLocks/>
              <a:stCxn id="38" idx="0"/>
              <a:endCxn id="14" idx="2"/>
            </p:cNvCxnSpPr>
            <p:nvPr/>
          </p:nvCxnSpPr>
          <p:spPr>
            <a:xfrm flipH="1" flipV="1">
              <a:off x="2256272" y="3471833"/>
              <a:ext cx="936361" cy="11214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469D978A-9769-108E-8144-E6CAB0841F3B}"/>
                </a:ext>
              </a:extLst>
            </p:cNvPr>
            <p:cNvSpPr txBox="1"/>
            <p:nvPr/>
          </p:nvSpPr>
          <p:spPr>
            <a:xfrm>
              <a:off x="452665" y="3219967"/>
              <a:ext cx="1310382" cy="584775"/>
            </a:xfrm>
            <a:prstGeom prst="rect">
              <a:avLst/>
            </a:prstGeom>
            <a:solidFill>
              <a:schemeClr val="accent2">
                <a:lumMod val="40000"/>
                <a:lumOff val="60000"/>
              </a:schemeClr>
            </a:solidFill>
            <a:ln>
              <a:solidFill>
                <a:schemeClr val="bg1"/>
              </a:solidFill>
            </a:ln>
          </p:spPr>
          <p:txBody>
            <a:bodyPr wrap="square" rtlCol="0">
              <a:spAutoFit/>
            </a:bodyPr>
            <a:lstStyle/>
            <a:p>
              <a:r>
                <a:rPr lang="fr-FR" sz="800" noProof="1"/>
                <a:t>Si l’</a:t>
              </a:r>
              <a:r>
                <a:rPr lang="fr-FR" sz="800" b="1" noProof="1"/>
                <a:t>Airbus A321 </a:t>
              </a:r>
              <a:r>
                <a:rPr lang="fr-FR" sz="800" noProof="1"/>
                <a:t>est un avion, Alors il possède un </a:t>
              </a:r>
              <a:r>
                <a:rPr lang="fr-FR" sz="800" b="1" noProof="1"/>
                <a:t>fuselage</a:t>
              </a:r>
              <a:r>
                <a:rPr lang="fr-FR" sz="800" noProof="1"/>
                <a:t>, des </a:t>
              </a:r>
              <a:r>
                <a:rPr lang="fr-FR" sz="800" b="1" noProof="1"/>
                <a:t>ailes</a:t>
              </a:r>
              <a:r>
                <a:rPr lang="fr-FR" sz="800" noProof="1"/>
                <a:t> et des </a:t>
              </a:r>
              <a:r>
                <a:rPr lang="fr-FR" sz="800" b="1" noProof="1"/>
                <a:t>turbines.</a:t>
              </a:r>
            </a:p>
          </p:txBody>
        </p:sp>
      </p:grpSp>
      <p:sp>
        <p:nvSpPr>
          <p:cNvPr id="63" name="Rounded Rectangle 62">
            <a:extLst>
              <a:ext uri="{FF2B5EF4-FFF2-40B4-BE49-F238E27FC236}">
                <a16:creationId xmlns:a16="http://schemas.microsoft.com/office/drawing/2014/main" id="{05EB9B44-818D-49A3-6115-AE118A801E73}"/>
              </a:ext>
            </a:extLst>
          </p:cNvPr>
          <p:cNvSpPr/>
          <p:nvPr/>
        </p:nvSpPr>
        <p:spPr>
          <a:xfrm>
            <a:off x="965461" y="1275956"/>
            <a:ext cx="1838738" cy="342129"/>
          </a:xfrm>
          <a:prstGeom prst="roundRect">
            <a:avLst/>
          </a:prstGeom>
          <a:solidFill>
            <a:schemeClr val="accent2">
              <a:lumMod val="75000"/>
            </a:schemeClr>
          </a:solidFill>
          <a:ln>
            <a:solidFill>
              <a:schemeClr val="bg1"/>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dirty="0"/>
          </a:p>
        </p:txBody>
      </p:sp>
      <p:sp>
        <p:nvSpPr>
          <p:cNvPr id="2049" name="TextBox 2048">
            <a:extLst>
              <a:ext uri="{FF2B5EF4-FFF2-40B4-BE49-F238E27FC236}">
                <a16:creationId xmlns:a16="http://schemas.microsoft.com/office/drawing/2014/main" id="{07F1F8C3-A43E-AD64-B849-7ADD27E2A1C0}"/>
              </a:ext>
            </a:extLst>
          </p:cNvPr>
          <p:cNvSpPr txBox="1"/>
          <p:nvPr/>
        </p:nvSpPr>
        <p:spPr>
          <a:xfrm>
            <a:off x="1129890" y="1282486"/>
            <a:ext cx="1414490" cy="338554"/>
          </a:xfrm>
          <a:prstGeom prst="rect">
            <a:avLst/>
          </a:prstGeom>
          <a:noFill/>
          <a:ln>
            <a:noFill/>
          </a:ln>
        </p:spPr>
        <p:txBody>
          <a:bodyPr wrap="none" rtlCol="0">
            <a:spAutoFit/>
          </a:bodyPr>
          <a:lstStyle/>
          <a:p>
            <a:r>
              <a:rPr lang="fr-FR" sz="1600" b="1" noProof="1">
                <a:solidFill>
                  <a:schemeClr val="bg1"/>
                </a:solidFill>
              </a:rPr>
              <a:t>IA Symbolique</a:t>
            </a:r>
          </a:p>
        </p:txBody>
      </p:sp>
    </p:spTree>
    <p:extLst>
      <p:ext uri="{BB962C8B-B14F-4D97-AF65-F5344CB8AC3E}">
        <p14:creationId xmlns:p14="http://schemas.microsoft.com/office/powerpoint/2010/main" val="1870979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AB6C0-F66B-B24B-87F0-5D65952F0D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FB6BAAF-20F9-E1CA-5004-3A81366F8765}"/>
              </a:ext>
            </a:extLst>
          </p:cNvPr>
          <p:cNvSpPr/>
          <p:nvPr/>
        </p:nvSpPr>
        <p:spPr>
          <a:xfrm>
            <a:off x="0" y="0"/>
            <a:ext cx="9144000" cy="5396948"/>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sp>
        <p:nvSpPr>
          <p:cNvPr id="4" name="TextBox 3">
            <a:extLst>
              <a:ext uri="{FF2B5EF4-FFF2-40B4-BE49-F238E27FC236}">
                <a16:creationId xmlns:a16="http://schemas.microsoft.com/office/drawing/2014/main" id="{45162578-D85E-BC97-6CB0-249B44D450D9}"/>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Neuro-Symbolique — Typologies de mise en oeuvre</a:t>
            </a:r>
          </a:p>
        </p:txBody>
      </p:sp>
      <p:pic>
        <p:nvPicPr>
          <p:cNvPr id="2" name="Picture 1">
            <a:extLst>
              <a:ext uri="{FF2B5EF4-FFF2-40B4-BE49-F238E27FC236}">
                <a16:creationId xmlns:a16="http://schemas.microsoft.com/office/drawing/2014/main" id="{77874D33-301F-C3A2-7864-3C67E75528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611925"/>
            <a:ext cx="7772400" cy="4369651"/>
          </a:xfrm>
          <a:prstGeom prst="rect">
            <a:avLst/>
          </a:prstGeom>
        </p:spPr>
      </p:pic>
      <p:sp>
        <p:nvSpPr>
          <p:cNvPr id="6" name="TextBox 9">
            <a:extLst>
              <a:ext uri="{FF2B5EF4-FFF2-40B4-BE49-F238E27FC236}">
                <a16:creationId xmlns:a16="http://schemas.microsoft.com/office/drawing/2014/main" id="{0EF7645F-3A79-CCB3-C5CC-CBF25CF0A54F}"/>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7" name="Picture 6">
            <a:extLst>
              <a:ext uri="{FF2B5EF4-FFF2-40B4-BE49-F238E27FC236}">
                <a16:creationId xmlns:a16="http://schemas.microsoft.com/office/drawing/2014/main" id="{708AB60D-B7B2-8BA6-0C14-36A77CD831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spTree>
    <p:extLst>
      <p:ext uri="{BB962C8B-B14F-4D97-AF65-F5344CB8AC3E}">
        <p14:creationId xmlns:p14="http://schemas.microsoft.com/office/powerpoint/2010/main" val="34022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282F7C-9117-B451-9DB8-D278D95FC69C}"/>
              </a:ext>
            </a:extLst>
          </p:cNvPr>
          <p:cNvSpPr/>
          <p:nvPr/>
        </p:nvSpPr>
        <p:spPr>
          <a:xfrm>
            <a:off x="0" y="0"/>
            <a:ext cx="9144000" cy="5143500"/>
          </a:xfrm>
          <a:prstGeom prst="rect">
            <a:avLst/>
          </a:prstGeom>
          <a:solidFill>
            <a:schemeClr val="bg1"/>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fr-FR"/>
          </a:p>
        </p:txBody>
      </p:sp>
      <p:pic>
        <p:nvPicPr>
          <p:cNvPr id="2" name="Picture 1">
            <a:extLst>
              <a:ext uri="{FF2B5EF4-FFF2-40B4-BE49-F238E27FC236}">
                <a16:creationId xmlns:a16="http://schemas.microsoft.com/office/drawing/2014/main" id="{0F641943-862E-D882-D6B7-D4CC7E0E2374}"/>
              </a:ext>
            </a:extLst>
          </p:cNvPr>
          <p:cNvPicPr>
            <a:picLocks noChangeAspect="1"/>
          </p:cNvPicPr>
          <p:nvPr/>
        </p:nvPicPr>
        <p:blipFill>
          <a:blip r:embed="rId2"/>
          <a:stretch>
            <a:fillRect/>
          </a:stretch>
        </p:blipFill>
        <p:spPr>
          <a:xfrm>
            <a:off x="0" y="6391"/>
            <a:ext cx="9144000" cy="4475746"/>
          </a:xfrm>
          <a:prstGeom prst="rect">
            <a:avLst/>
          </a:prstGeom>
        </p:spPr>
      </p:pic>
      <p:sp>
        <p:nvSpPr>
          <p:cNvPr id="3" name="Rectangle 2">
            <a:extLst>
              <a:ext uri="{FF2B5EF4-FFF2-40B4-BE49-F238E27FC236}">
                <a16:creationId xmlns:a16="http://schemas.microsoft.com/office/drawing/2014/main" id="{4D89B05B-BDEC-0C69-E919-7ABE02C8AC51}"/>
              </a:ext>
            </a:extLst>
          </p:cNvPr>
          <p:cNvSpPr/>
          <p:nvPr/>
        </p:nvSpPr>
        <p:spPr>
          <a:xfrm>
            <a:off x="186267" y="3513118"/>
            <a:ext cx="1405466" cy="675861"/>
          </a:xfrm>
          <a:prstGeom prst="rect">
            <a:avLst/>
          </a:prstGeom>
          <a:noFill/>
          <a:ln w="25400">
            <a:solidFill>
              <a:schemeClr val="accent2"/>
            </a:solid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
        <p:nvSpPr>
          <p:cNvPr id="5" name="TextBox 4">
            <a:extLst>
              <a:ext uri="{FF2B5EF4-FFF2-40B4-BE49-F238E27FC236}">
                <a16:creationId xmlns:a16="http://schemas.microsoft.com/office/drawing/2014/main" id="{7292107E-5F8D-B9B8-44A7-313D09D6C014}"/>
              </a:ext>
            </a:extLst>
          </p:cNvPr>
          <p:cNvSpPr txBox="1"/>
          <p:nvPr/>
        </p:nvSpPr>
        <p:spPr>
          <a:xfrm>
            <a:off x="114517" y="4313037"/>
            <a:ext cx="1508746" cy="215444"/>
          </a:xfrm>
          <a:prstGeom prst="rect">
            <a:avLst/>
          </a:prstGeom>
          <a:noFill/>
        </p:spPr>
        <p:txBody>
          <a:bodyPr wrap="none" rtlCol="0">
            <a:spAutoFit/>
          </a:bodyPr>
          <a:lstStyle/>
          <a:p>
            <a:r>
              <a:rPr lang="en-GB" sz="800" dirty="0">
                <a:solidFill>
                  <a:schemeClr val="accent2"/>
                </a:solidFill>
              </a:rPr>
              <a:t>Source: MIT-IBM Watson AI Lab</a:t>
            </a:r>
          </a:p>
        </p:txBody>
      </p:sp>
      <p:sp>
        <p:nvSpPr>
          <p:cNvPr id="7" name="TextBox 6">
            <a:extLst>
              <a:ext uri="{FF2B5EF4-FFF2-40B4-BE49-F238E27FC236}">
                <a16:creationId xmlns:a16="http://schemas.microsoft.com/office/drawing/2014/main" id="{3445E1A4-AF1A-FC09-B68E-64E30B6254F2}"/>
              </a:ext>
            </a:extLst>
          </p:cNvPr>
          <p:cNvSpPr txBox="1"/>
          <p:nvPr/>
        </p:nvSpPr>
        <p:spPr>
          <a:xfrm>
            <a:off x="-1" y="-5737"/>
            <a:ext cx="9144001" cy="430887"/>
          </a:xfrm>
          <a:prstGeom prst="rect">
            <a:avLst/>
          </a:prstGeom>
          <a:solidFill>
            <a:schemeClr val="tx2"/>
          </a:solidFill>
        </p:spPr>
        <p:txBody>
          <a:bodyPr wrap="square">
            <a:spAutoFit/>
          </a:bodyPr>
          <a:lstStyle/>
          <a:p>
            <a:r>
              <a:rPr lang="fr-FR" sz="2200" b="1" noProof="1">
                <a:solidFill>
                  <a:schemeClr val="bg1"/>
                </a:solidFill>
              </a:rPr>
              <a:t>  IA Neuro-Symbolique —  « Hello World » </a:t>
            </a:r>
            <a:r>
              <a:rPr lang="fr-FR" sz="1600" b="1" noProof="1">
                <a:solidFill>
                  <a:schemeClr val="bg1"/>
                </a:solidFill>
              </a:rPr>
              <a:t>(en parallèle)</a:t>
            </a:r>
          </a:p>
        </p:txBody>
      </p:sp>
      <p:sp>
        <p:nvSpPr>
          <p:cNvPr id="8" name="TextBox 9">
            <a:extLst>
              <a:ext uri="{FF2B5EF4-FFF2-40B4-BE49-F238E27FC236}">
                <a16:creationId xmlns:a16="http://schemas.microsoft.com/office/drawing/2014/main" id="{3BE00557-7883-3091-A3C5-ECB7A75FD3DD}"/>
              </a:ext>
            </a:extLst>
          </p:cNvPr>
          <p:cNvSpPr txBox="1"/>
          <p:nvPr/>
        </p:nvSpPr>
        <p:spPr>
          <a:xfrm>
            <a:off x="287747" y="4873854"/>
            <a:ext cx="2646199" cy="107722"/>
          </a:xfrm>
          <a:prstGeom prst="rect">
            <a:avLst/>
          </a:prstGeom>
          <a:noFill/>
        </p:spPr>
        <p:txBody>
          <a:bodyPr wrap="square" lIns="0" tIns="0" rIns="0" bIns="0" rtlCol="0">
            <a:spAutoFit/>
          </a:bodyPr>
          <a:lstStyle/>
          <a:p>
            <a:pPr algn="l"/>
            <a:r>
              <a:rPr lang="en-US" sz="700" spc="70" dirty="0">
                <a:solidFill>
                  <a:schemeClr val="bg1"/>
                </a:solidFill>
                <a:latin typeface="+mj-lt"/>
              </a:rPr>
              <a:t>© </a:t>
            </a:r>
            <a:r>
              <a:rPr lang="en-US" sz="700" spc="70" dirty="0">
                <a:solidFill>
                  <a:schemeClr val="accent2"/>
                </a:solidFill>
                <a:latin typeface="+mj-lt"/>
              </a:rPr>
              <a:t>2026 Fairval. All rights reserved</a:t>
            </a:r>
          </a:p>
        </p:txBody>
      </p:sp>
      <p:pic>
        <p:nvPicPr>
          <p:cNvPr id="9" name="Picture 8">
            <a:extLst>
              <a:ext uri="{FF2B5EF4-FFF2-40B4-BE49-F238E27FC236}">
                <a16:creationId xmlns:a16="http://schemas.microsoft.com/office/drawing/2014/main" id="{5133BB8F-4B1A-76A7-992D-8615F58ED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154" y="4750207"/>
            <a:ext cx="782184" cy="195546"/>
          </a:xfrm>
          <a:prstGeom prst="rect">
            <a:avLst/>
          </a:prstGeom>
          <a:solidFill>
            <a:schemeClr val="accent2"/>
          </a:solidFill>
        </p:spPr>
      </p:pic>
    </p:spTree>
    <p:extLst>
      <p:ext uri="{BB962C8B-B14F-4D97-AF65-F5344CB8AC3E}">
        <p14:creationId xmlns:p14="http://schemas.microsoft.com/office/powerpoint/2010/main" val="397217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rone Stable Landing with Neuro Symbolic AI.mp4">
            <a:hlinkClick r:id="" action="ppaction://media"/>
            <a:extLst>
              <a:ext uri="{FF2B5EF4-FFF2-40B4-BE49-F238E27FC236}">
                <a16:creationId xmlns:a16="http://schemas.microsoft.com/office/drawing/2014/main" id="{A11E377D-FE44-FC47-1204-BC180702F6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9144000" cy="5143500"/>
          </a:xfrm>
          <a:prstGeom prst="rect">
            <a:avLst/>
          </a:prstGeom>
        </p:spPr>
      </p:pic>
      <p:sp>
        <p:nvSpPr>
          <p:cNvPr id="3" name="TextBox 2">
            <a:extLst>
              <a:ext uri="{FF2B5EF4-FFF2-40B4-BE49-F238E27FC236}">
                <a16:creationId xmlns:a16="http://schemas.microsoft.com/office/drawing/2014/main" id="{5581ACF0-04DA-109F-68E5-B2F7F8B97109}"/>
              </a:ext>
            </a:extLst>
          </p:cNvPr>
          <p:cNvSpPr txBox="1"/>
          <p:nvPr/>
        </p:nvSpPr>
        <p:spPr>
          <a:xfrm>
            <a:off x="169941" y="70339"/>
            <a:ext cx="8445132" cy="461665"/>
          </a:xfrm>
          <a:prstGeom prst="rect">
            <a:avLst/>
          </a:prstGeom>
          <a:noFill/>
        </p:spPr>
        <p:txBody>
          <a:bodyPr wrap="none" rtlCol="0">
            <a:spAutoFit/>
          </a:bodyPr>
          <a:lstStyle/>
          <a:p>
            <a:r>
              <a:rPr lang="fr-FR" sz="2400" b="1" noProof="1">
                <a:solidFill>
                  <a:schemeClr val="bg1"/>
                </a:solidFill>
              </a:rPr>
              <a:t>IA Neuro Symbolique - Contrôleur d’atterrissage de drone </a:t>
            </a:r>
            <a:r>
              <a:rPr lang="fr-FR" sz="1400" b="1" noProof="1">
                <a:solidFill>
                  <a:schemeClr val="bg1"/>
                </a:solidFill>
              </a:rPr>
              <a:t>(En fusion)</a:t>
            </a:r>
          </a:p>
        </p:txBody>
      </p:sp>
      <p:sp>
        <p:nvSpPr>
          <p:cNvPr id="4" name="TextBox 3">
            <a:extLst>
              <a:ext uri="{FF2B5EF4-FFF2-40B4-BE49-F238E27FC236}">
                <a16:creationId xmlns:a16="http://schemas.microsoft.com/office/drawing/2014/main" id="{BD02598A-7527-5544-5A13-E8F243FE6F82}"/>
              </a:ext>
            </a:extLst>
          </p:cNvPr>
          <p:cNvSpPr txBox="1"/>
          <p:nvPr/>
        </p:nvSpPr>
        <p:spPr>
          <a:xfrm>
            <a:off x="6899564" y="3486607"/>
            <a:ext cx="2244435" cy="1061829"/>
          </a:xfrm>
          <a:prstGeom prst="rect">
            <a:avLst/>
          </a:prstGeom>
          <a:noFill/>
        </p:spPr>
        <p:txBody>
          <a:bodyPr wrap="square" rtlCol="0">
            <a:spAutoFit/>
          </a:bodyPr>
          <a:lstStyle/>
          <a:p>
            <a:r>
              <a:rPr lang="en-GB" sz="900" dirty="0">
                <a:solidFill>
                  <a:schemeClr val="bg1"/>
                </a:solidFill>
              </a:rPr>
              <a:t>Source: G. Shi, X. Shi, M. O’Connell, R. Yu, K. Azizzadenesheli, A. Anandkumar, Y. Yue, and S.-J. Chung, “Neural Lander: Stable Drone Landing Control using Learned Dynamics,” Proc. 2019 IEEE International Conference on Robotics and Automation (ICRA), May 20-24, 2019, Montréal, Canada.</a:t>
            </a:r>
          </a:p>
        </p:txBody>
      </p:sp>
    </p:spTree>
    <p:extLst>
      <p:ext uri="{BB962C8B-B14F-4D97-AF65-F5344CB8AC3E}">
        <p14:creationId xmlns:p14="http://schemas.microsoft.com/office/powerpoint/2010/main" val="300854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B069-00F9-63B3-CBFF-20A0A7792C34}"/>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BE2318BC-13D4-AC8C-F2FF-1FCD01286E99}"/>
              </a:ext>
            </a:extLst>
          </p:cNvPr>
          <p:cNvSpPr/>
          <p:nvPr/>
        </p:nvSpPr>
        <p:spPr>
          <a:xfrm>
            <a:off x="5544851" y="2861522"/>
            <a:ext cx="1301676" cy="13016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Diagram 4">
            <a:extLst>
              <a:ext uri="{FF2B5EF4-FFF2-40B4-BE49-F238E27FC236}">
                <a16:creationId xmlns:a16="http://schemas.microsoft.com/office/drawing/2014/main" id="{920FFFF6-53A4-0884-9BF9-576DEDB1B53E}"/>
              </a:ext>
            </a:extLst>
          </p:cNvPr>
          <p:cNvGraphicFramePr/>
          <p:nvPr>
            <p:extLst>
              <p:ext uri="{D42A27DB-BD31-4B8C-83A1-F6EECF244321}">
                <p14:modId xmlns:p14="http://schemas.microsoft.com/office/powerpoint/2010/main" val="2858676244"/>
              </p:ext>
            </p:extLst>
          </p:nvPr>
        </p:nvGraphicFramePr>
        <p:xfrm>
          <a:off x="5070449" y="1982773"/>
          <a:ext cx="2250480" cy="3042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993C9DF-515A-034C-C3D2-025F26407867}"/>
              </a:ext>
            </a:extLst>
          </p:cNvPr>
          <p:cNvSpPr txBox="1"/>
          <p:nvPr/>
        </p:nvSpPr>
        <p:spPr>
          <a:xfrm>
            <a:off x="6896409" y="3008177"/>
            <a:ext cx="1797844" cy="940899"/>
          </a:xfrm>
          <a:prstGeom prst="rect">
            <a:avLst/>
          </a:prstGeom>
          <a:noFill/>
        </p:spPr>
        <p:txBody>
          <a:bodyPr>
            <a:spAutoFit/>
          </a:bodyPr>
          <a:lstStyle/>
          <a:p>
            <a:pPr>
              <a:lnSpc>
                <a:spcPct val="140000"/>
              </a:lnSpc>
              <a:defRPr/>
            </a:pPr>
            <a:r>
              <a:rPr lang="en-US" sz="1650" b="1" dirty="0">
                <a:solidFill>
                  <a:schemeClr val="bg1"/>
                </a:solidFill>
                <a:latin typeface="+mj-lt"/>
                <a:cs typeface="Poppins Light" panose="00000400000000000000" pitchFamily="2" charset="0"/>
              </a:rPr>
              <a:t>Landry HOLI</a:t>
            </a:r>
          </a:p>
          <a:p>
            <a:pPr>
              <a:lnSpc>
                <a:spcPct val="140000"/>
              </a:lnSpc>
              <a:defRPr/>
            </a:pPr>
            <a:r>
              <a:rPr lang="en-US" sz="1200" dirty="0" err="1">
                <a:solidFill>
                  <a:schemeClr val="bg1"/>
                </a:solidFill>
                <a:latin typeface="+mj-lt"/>
                <a:cs typeface="Poppins Light" panose="00000400000000000000" pitchFamily="2" charset="0"/>
              </a:rPr>
              <a:t>Fondateur</a:t>
            </a:r>
            <a:r>
              <a:rPr lang="en-US" sz="1200" dirty="0">
                <a:solidFill>
                  <a:schemeClr val="bg1"/>
                </a:solidFill>
                <a:latin typeface="+mj-lt"/>
                <a:cs typeface="Poppins Light" panose="00000400000000000000" pitchFamily="2" charset="0"/>
              </a:rPr>
              <a:t> &amp; CEO</a:t>
            </a:r>
          </a:p>
          <a:p>
            <a:pPr>
              <a:lnSpc>
                <a:spcPct val="140000"/>
              </a:lnSpc>
              <a:defRPr/>
            </a:pPr>
            <a:r>
              <a:rPr lang="en-US" sz="1200" dirty="0" err="1">
                <a:solidFill>
                  <a:schemeClr val="bg1"/>
                </a:solidFill>
                <a:latin typeface="+mj-lt"/>
                <a:cs typeface="Poppins Light" panose="00000400000000000000" pitchFamily="2" charset="0"/>
              </a:rPr>
              <a:t>landry.holi@fairval.com</a:t>
            </a:r>
            <a:endParaRPr lang="en-US" sz="1200" dirty="0">
              <a:solidFill>
                <a:schemeClr val="bg1"/>
              </a:solidFill>
              <a:latin typeface="+mj-lt"/>
              <a:cs typeface="Poppins Light" panose="00000400000000000000" pitchFamily="2" charset="0"/>
            </a:endParaRPr>
          </a:p>
        </p:txBody>
      </p:sp>
      <p:sp>
        <p:nvSpPr>
          <p:cNvPr id="8" name="TextBox 7">
            <a:extLst>
              <a:ext uri="{FF2B5EF4-FFF2-40B4-BE49-F238E27FC236}">
                <a16:creationId xmlns:a16="http://schemas.microsoft.com/office/drawing/2014/main" id="{301B1C18-E632-42FB-3403-8690B8AC41BB}"/>
              </a:ext>
            </a:extLst>
          </p:cNvPr>
          <p:cNvSpPr txBox="1"/>
          <p:nvPr/>
        </p:nvSpPr>
        <p:spPr>
          <a:xfrm>
            <a:off x="5146312" y="1629208"/>
            <a:ext cx="3547942" cy="784830"/>
          </a:xfrm>
          <a:prstGeom prst="rect">
            <a:avLst/>
          </a:prstGeom>
          <a:noFill/>
        </p:spPr>
        <p:txBody>
          <a:bodyPr wrap="square" rtlCol="0">
            <a:spAutoFit/>
          </a:bodyPr>
          <a:lstStyle/>
          <a:p>
            <a:pPr algn="ctr"/>
            <a:r>
              <a:rPr lang="fr-FR" sz="1500" noProof="1">
                <a:solidFill>
                  <a:schemeClr val="bg1"/>
                </a:solidFill>
                <a:latin typeface="Nunito Sans" pitchFamily="2" charset="77"/>
              </a:rPr>
              <a:t>Pour plus d’informations, contactez-nous à l’adresse info@fairval.com ou consultez notre site : www.fairval.com.</a:t>
            </a:r>
          </a:p>
        </p:txBody>
      </p:sp>
      <p:sp>
        <p:nvSpPr>
          <p:cNvPr id="9" name="ZoneTexte 1">
            <a:extLst>
              <a:ext uri="{FF2B5EF4-FFF2-40B4-BE49-F238E27FC236}">
                <a16:creationId xmlns:a16="http://schemas.microsoft.com/office/drawing/2014/main" id="{D289662D-D1BA-94D3-8829-582A17E5CCBB}"/>
              </a:ext>
            </a:extLst>
          </p:cNvPr>
          <p:cNvSpPr txBox="1"/>
          <p:nvPr/>
        </p:nvSpPr>
        <p:spPr>
          <a:xfrm>
            <a:off x="1206369" y="3253327"/>
            <a:ext cx="3048104" cy="230832"/>
          </a:xfrm>
          <a:prstGeom prst="rect">
            <a:avLst/>
          </a:prstGeom>
          <a:noFill/>
        </p:spPr>
        <p:txBody>
          <a:bodyPr wrap="square" rtlCol="0">
            <a:spAutoFit/>
          </a:bodyPr>
          <a:lstStyle/>
          <a:p>
            <a:r>
              <a:rPr lang="en-GB" sz="900" dirty="0">
                <a:solidFill>
                  <a:schemeClr val="bg1"/>
                </a:solidFill>
                <a:latin typeface="+mj-lt"/>
              </a:rPr>
              <a:t>CREATING VALUE OF TRAVEL &amp; TRANSPORTATION</a:t>
            </a:r>
          </a:p>
        </p:txBody>
      </p:sp>
      <p:pic>
        <p:nvPicPr>
          <p:cNvPr id="10" name="Picture 9">
            <a:extLst>
              <a:ext uri="{FF2B5EF4-FFF2-40B4-BE49-F238E27FC236}">
                <a16:creationId xmlns:a16="http://schemas.microsoft.com/office/drawing/2014/main" id="{77D4943F-6717-0247-0B94-7BD0E68A23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9747" y="2450880"/>
            <a:ext cx="3323985" cy="830997"/>
          </a:xfrm>
          <a:prstGeom prst="rect">
            <a:avLst/>
          </a:prstGeom>
        </p:spPr>
      </p:pic>
      <p:sp>
        <p:nvSpPr>
          <p:cNvPr id="14" name="TextBox 13">
            <a:extLst>
              <a:ext uri="{FF2B5EF4-FFF2-40B4-BE49-F238E27FC236}">
                <a16:creationId xmlns:a16="http://schemas.microsoft.com/office/drawing/2014/main" id="{A999A968-19AB-3F7B-0F5D-2F3A30BAB5EE}"/>
              </a:ext>
            </a:extLst>
          </p:cNvPr>
          <p:cNvSpPr txBox="1"/>
          <p:nvPr/>
        </p:nvSpPr>
        <p:spPr>
          <a:xfrm>
            <a:off x="3681263" y="330993"/>
            <a:ext cx="1823513" cy="830997"/>
          </a:xfrm>
          <a:prstGeom prst="rect">
            <a:avLst/>
          </a:prstGeom>
          <a:noFill/>
        </p:spPr>
        <p:txBody>
          <a:bodyPr wrap="none" rtlCol="0">
            <a:spAutoFit/>
          </a:bodyPr>
          <a:lstStyle/>
          <a:p>
            <a:r>
              <a:rPr lang="en-GB" sz="4800" dirty="0">
                <a:solidFill>
                  <a:schemeClr val="bg1"/>
                </a:solidFill>
              </a:rPr>
              <a:t>Merci!</a:t>
            </a:r>
          </a:p>
        </p:txBody>
      </p:sp>
      <p:sp>
        <p:nvSpPr>
          <p:cNvPr id="16" name="Rectangle 15">
            <a:extLst>
              <a:ext uri="{FF2B5EF4-FFF2-40B4-BE49-F238E27FC236}">
                <a16:creationId xmlns:a16="http://schemas.microsoft.com/office/drawing/2014/main" id="{856B0AD7-266B-1D4E-6E0C-7A713E682D08}"/>
              </a:ext>
            </a:extLst>
          </p:cNvPr>
          <p:cNvSpPr/>
          <p:nvPr/>
        </p:nvSpPr>
        <p:spPr>
          <a:xfrm>
            <a:off x="4624528" y="1609474"/>
            <a:ext cx="75865" cy="2948028"/>
          </a:xfrm>
          <a:prstGeom prst="rect">
            <a:avLst/>
          </a:prstGeom>
          <a:solidFill>
            <a:schemeClr val="lt2"/>
          </a:solidFill>
          <a:ln>
            <a:noFill/>
          </a:ln>
        </p:spPr>
        <p:txBody>
          <a:bodyPr spcFirstLastPara="1" wrap="square" lIns="91425" tIns="91425" rIns="91425" bIns="91425" rtlCol="0" anchor="ctr" anchorCtr="0">
            <a:noAutofit/>
          </a:bodyPr>
          <a:lstStyle/>
          <a:p>
            <a:pPr marL="0" indent="0" algn="l" rtl="0">
              <a:spcBef>
                <a:spcPts val="0"/>
              </a:spcBef>
              <a:spcAft>
                <a:spcPts val="0"/>
              </a:spcAft>
              <a:buNone/>
            </a:pPr>
            <a:endParaRPr lang="en-GB"/>
          </a:p>
        </p:txBody>
      </p:sp>
    </p:spTree>
    <p:extLst>
      <p:ext uri="{BB962C8B-B14F-4D97-AF65-F5344CB8AC3E}">
        <p14:creationId xmlns:p14="http://schemas.microsoft.com/office/powerpoint/2010/main" val="3595067233"/>
      </p:ext>
    </p:extLst>
  </p:cSld>
  <p:clrMapOvr>
    <a:masterClrMapping/>
  </p:clrMapOvr>
</p:sld>
</file>

<file path=ppt/theme/theme1.xml><?xml version="1.0" encoding="utf-8"?>
<a:theme xmlns:a="http://schemas.openxmlformats.org/drawingml/2006/main" name="Office Theme">
  <a:themeElements>
    <a:clrScheme name=" 2">
      <a:dk1>
        <a:srgbClr val="000000"/>
      </a:dk1>
      <a:lt1>
        <a:srgbClr val="FFFFFF"/>
      </a:lt1>
      <a:dk2>
        <a:srgbClr val="000000"/>
      </a:dk2>
      <a:lt2>
        <a:srgbClr val="E7E6E6"/>
      </a:lt2>
      <a:accent1>
        <a:srgbClr val="4B5050"/>
      </a:accent1>
      <a:accent2>
        <a:srgbClr val="793334"/>
      </a:accent2>
      <a:accent3>
        <a:srgbClr val="6E7378"/>
      </a:accent3>
      <a:accent4>
        <a:srgbClr val="91969B"/>
      </a:accent4>
      <a:accent5>
        <a:srgbClr val="AAAFB4"/>
      </a:accent5>
      <a:accent6>
        <a:srgbClr val="DCE1E6"/>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lt2"/>
        </a:solidFill>
        <a:ln>
          <a:noFill/>
        </a:ln>
      </a:spPr>
      <a:bodyPr spcFirstLastPara="1" wrap="square" lIns="91425" tIns="91425" rIns="91425" bIns="91425" anchor="ctr" anchorCtr="0">
        <a:noAutofit/>
      </a:bodyPr>
      <a:lstStyle>
        <a:defPPr marL="0" indent="0" algn="l" rtl="0">
          <a:spcBef>
            <a:spcPts val="0"/>
          </a:spcBef>
          <a:spcAft>
            <a:spcPts val="0"/>
          </a:spcAft>
          <a:buNone/>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206396</TotalTime>
  <Words>1387</Words>
  <Application>Microsoft Macintosh PowerPoint</Application>
  <PresentationFormat>On-screen Show (16:9)</PresentationFormat>
  <Paragraphs>178</Paragraphs>
  <Slides>19</Slides>
  <Notes>12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Calibri</vt:lpstr>
      <vt:lpstr>Calibri Light</vt:lpstr>
      <vt:lpstr>Lato</vt:lpstr>
      <vt:lpstr>Lato Black</vt:lpstr>
      <vt:lpstr>Nunito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Landry HOLI</Manager>
  <Company>Fairval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IA Neuro Symbolique pour Aérien</dc:subject>
  <dc:creator>Landry HOLI</dc:creator>
  <cp:keywords/>
  <dc:description/>
  <cp:lastModifiedBy>Landry HOLI</cp:lastModifiedBy>
  <cp:revision>3081</cp:revision>
  <cp:lastPrinted>2025-05-14T12:40:59Z</cp:lastPrinted>
  <dcterms:created xsi:type="dcterms:W3CDTF">2015-05-25T12:45:08Z</dcterms:created>
  <dcterms:modified xsi:type="dcterms:W3CDTF">2026-06-26T09:45:26Z</dcterms:modified>
  <cp:category/>
</cp:coreProperties>
</file>