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4"/>
  </p:sldMasterIdLst>
  <p:notesMasterIdLst>
    <p:notesMasterId r:id="rId33"/>
  </p:notesMasterIdLst>
  <p:sldIdLst>
    <p:sldId id="256" r:id="rId5"/>
    <p:sldId id="285" r:id="rId6"/>
    <p:sldId id="286" r:id="rId7"/>
    <p:sldId id="287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88" r:id="rId17"/>
    <p:sldId id="289" r:id="rId18"/>
    <p:sldId id="265" r:id="rId19"/>
    <p:sldId id="266" r:id="rId20"/>
    <p:sldId id="267" r:id="rId21"/>
    <p:sldId id="290" r:id="rId22"/>
    <p:sldId id="291" r:id="rId23"/>
    <p:sldId id="268" r:id="rId24"/>
    <p:sldId id="269" r:id="rId25"/>
    <p:sldId id="270" r:id="rId26"/>
    <p:sldId id="271" r:id="rId27"/>
    <p:sldId id="272" r:id="rId28"/>
    <p:sldId id="273" r:id="rId29"/>
    <p:sldId id="274" r:id="rId30"/>
    <p:sldId id="275" r:id="rId31"/>
    <p:sldId id="276" r:id="rId32"/>
  </p:sldIdLst>
  <p:sldSz cx="9144000" cy="5143500" type="screen16x9"/>
  <p:notesSz cx="5143500" cy="9144000"/>
  <p:embeddedFontLst>
    <p:embeddedFont>
      <p:font typeface="Arial Black" panose="020B0A04020102020204" pitchFamily="34" charset="0"/>
      <p:regular r:id="rId34"/>
      <p:bold r:id="rId35"/>
    </p:embeddedFont>
    <p:embeddedFont>
      <p:font typeface="Trebuchet MS" panose="020B0603020202020204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0C5EFF-0F17-A47E-8487-797E812DE5FD}" v="9" dt="2026-07-01T16:55:23.347"/>
    <p1510:client id="{7A79BE86-63C1-5D36-A030-B47527DAAF94}" v="18" dt="2026-07-01T08:31:05.7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6.fntdata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4.fntdata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857400" y="685800"/>
            <a:ext cx="34291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" name="Google Shape;30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0" name="Google Shape;60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5" name="Google Shape;95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9" name="Google Shape;129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2" name="Google Shape;152;p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2" name="Google Shape;162;p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3" name="Google Shape;183;p1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6" name="Google Shape;236;p1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4" name="Google Shape;264;p1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3" name="Google Shape;273;p1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3" name="Google Shape;283;p1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5" name="Google Shape;315;p1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5" name="Google Shape;325;p1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1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4" name="Google Shape;354;p1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5" name="Google Shape;355;p1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1" name="Google Shape;381;p1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1" name="Google Shape;391;p2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2" name="Google Shape;392;p2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27</a:t>
            </a:fld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1:notes"/>
          <p:cNvSpPr txBox="1"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47625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1812726" y="863947"/>
            <a:ext cx="5518548" cy="1741290"/>
          </a:xfrm>
          <a:prstGeom prst="rect">
            <a:avLst/>
          </a:prstGeom>
        </p:spPr>
        <p:txBody>
          <a:bodyPr anchor="b"/>
          <a:lstStyle/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812726" y="2658814"/>
            <a:ext cx="5518548" cy="596058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195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195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195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195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indent="0" algn="ctr">
              <a:lnSpc>
                <a:spcPct val="100000"/>
              </a:lnSpc>
              <a:spcBef>
                <a:spcPts val="0"/>
              </a:spcBef>
              <a:buSzTx/>
              <a:buNone/>
              <a:defRPr sz="195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16928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ulien@all4test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julien@all4test.com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365760" y="16459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900"/>
              <a:buFont typeface="Calibri"/>
              <a:buNone/>
            </a:pPr>
            <a:r>
              <a:rPr lang="en-US" sz="900" b="0" i="0" u="none" strike="noStrike" cap="none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SECTION VI  ·  CLÔTURE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3"/>
          <p:cNvSpPr/>
          <p:nvPr/>
        </p:nvSpPr>
        <p:spPr>
          <a:xfrm>
            <a:off x="365760" y="384048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2200"/>
              <a:buFont typeface="Trebuchet MS"/>
              <a:buNone/>
            </a:pPr>
            <a:r>
              <a:rPr lang="en-US" sz="2200" b="1" i="0" u="none" strike="noStrike" cap="none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Merci, retrouvons-nous au networking !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3"/>
          <p:cNvSpPr/>
          <p:nvPr/>
        </p:nvSpPr>
        <p:spPr>
          <a:xfrm>
            <a:off x="365760" y="1005840"/>
            <a:ext cx="2926080" cy="2926080"/>
          </a:xfrm>
          <a:prstGeom prst="roundRect">
            <a:avLst>
              <a:gd name="adj" fmla="val 2500"/>
            </a:avLst>
          </a:prstGeom>
          <a:solidFill>
            <a:srgbClr val="EEF3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3"/>
          <p:cNvSpPr/>
          <p:nvPr/>
        </p:nvSpPr>
        <p:spPr>
          <a:xfrm>
            <a:off x="365760" y="1005840"/>
            <a:ext cx="2926080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2200"/>
              <a:buFont typeface="Calibri"/>
              <a:buNone/>
            </a:pPr>
            <a:r>
              <a:rPr lang="en-US" sz="2200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rPr>
              <a:t>[ QR Code ]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3"/>
          <p:cNvSpPr/>
          <p:nvPr/>
        </p:nvSpPr>
        <p:spPr>
          <a:xfrm>
            <a:off x="457200" y="3154680"/>
            <a:ext cx="27432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Scannez pour accéder au mémo méthode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audit + testing + donner votre avis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3474720" y="1005840"/>
            <a:ext cx="5303520" cy="1170432"/>
          </a:xfrm>
          <a:prstGeom prst="rect">
            <a:avLst/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3"/>
          <p:cNvSpPr/>
          <p:nvPr/>
        </p:nvSpPr>
        <p:spPr>
          <a:xfrm>
            <a:off x="3657600" y="1060704"/>
            <a:ext cx="493776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1000"/>
              <a:buFont typeface="Calibri"/>
              <a:buNone/>
            </a:pPr>
            <a:r>
              <a:rPr lang="en-US" sz="10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Offre commune Codito × All4Test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3657600" y="1353312"/>
            <a:ext cx="4937760" cy="749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200"/>
              <a:buFont typeface="Trebuchet MS"/>
              <a:buNone/>
            </a:pPr>
            <a:r>
              <a:rPr lang="en-US" sz="1200" i="1">
                <a:solidFill>
                  <a:srgbClr val="085041"/>
                </a:solidFill>
                <a:latin typeface="Trebuchet MS"/>
                <a:ea typeface="Trebuchet MS"/>
                <a:cs typeface="Trebuchet MS"/>
                <a:sym typeface="Trebuchet MS"/>
              </a:rPr>
              <a:t>"De l'audit à la prod, on couvre toute la chaîne.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200"/>
              <a:buFont typeface="Trebuchet MS"/>
              <a:buNone/>
            </a:pPr>
            <a:r>
              <a:rPr lang="en-US" sz="1200" i="1">
                <a:solidFill>
                  <a:srgbClr val="085041"/>
                </a:solidFill>
                <a:latin typeface="Trebuchet MS"/>
                <a:ea typeface="Trebuchet MS"/>
                <a:cs typeface="Trebuchet MS"/>
                <a:sym typeface="Trebuchet MS"/>
              </a:rPr>
              <a:t>On est là cet après-midi au networking."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3474720" y="2304288"/>
            <a:ext cx="5303520" cy="1600200"/>
          </a:xfrm>
          <a:prstGeom prst="rect">
            <a:avLst/>
          </a:prstGeom>
          <a:solidFill>
            <a:srgbClr val="EEF3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3657600" y="2395728"/>
            <a:ext cx="49377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400"/>
              <a:buFont typeface="Trebuchet MS"/>
              <a:buNone/>
            </a:pPr>
            <a:r>
              <a:rPr lang="en-US" sz="14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Emile Chalmé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3657600" y="2670048"/>
            <a:ext cx="493776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Codito Ergo Sum  ·  emile@codito-ergo-sum.com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/>
          <p:nvPr/>
        </p:nvSpPr>
        <p:spPr>
          <a:xfrm>
            <a:off x="3474720" y="2962656"/>
            <a:ext cx="5303520" cy="9144"/>
          </a:xfrm>
          <a:prstGeom prst="rect">
            <a:avLst/>
          </a:prstGeom>
          <a:solidFill>
            <a:srgbClr val="D1D5D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3"/>
          <p:cNvSpPr/>
          <p:nvPr/>
        </p:nvSpPr>
        <p:spPr>
          <a:xfrm>
            <a:off x="3657600" y="3035808"/>
            <a:ext cx="49377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400"/>
              <a:buFont typeface="Trebuchet MS"/>
              <a:buNone/>
            </a:pPr>
            <a:r>
              <a:rPr lang="en-US" sz="14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Julien Van Quackebeke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3"/>
          <p:cNvSpPr/>
          <p:nvPr/>
        </p:nvSpPr>
        <p:spPr>
          <a:xfrm>
            <a:off x="3657600" y="3310128"/>
            <a:ext cx="493776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All4Test  ·  UPskill4it    </a:t>
            </a:r>
            <a:r>
              <a:rPr lang="en-US" sz="1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julien@all4test.com</a:t>
            </a:r>
            <a:r>
              <a:rPr lang="en-US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" name="Google Shape;26;p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Ceci est le titre du powerpoint"/>
          <p:cNvSpPr txBox="1">
            <a:spLocks noGrp="1"/>
          </p:cNvSpPr>
          <p:nvPr>
            <p:ph type="ctrTitle"/>
          </p:nvPr>
        </p:nvSpPr>
        <p:spPr>
          <a:xfrm>
            <a:off x="1325556" y="2336846"/>
            <a:ext cx="2404455" cy="565375"/>
          </a:xfrm>
          <a:prstGeom prst="rect">
            <a:avLst/>
          </a:prstGeom>
        </p:spPr>
        <p:txBody>
          <a:bodyPr lIns="0" tIns="0" rIns="0" bIns="0" anchor="t"/>
          <a:lstStyle/>
          <a:p>
            <a:r>
              <a:rPr lang="fr-FR" dirty="0"/>
              <a:t>E-learning &amp; E-coaching sur l’AI et la QA</a:t>
            </a:r>
            <a:endParaRPr dirty="0"/>
          </a:p>
        </p:txBody>
      </p:sp>
      <p:pic>
        <p:nvPicPr>
          <p:cNvPr id="120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222" y="3031630"/>
            <a:ext cx="2157231" cy="2140445"/>
          </a:xfrm>
          <a:prstGeom prst="rect">
            <a:avLst/>
          </a:prstGeom>
          <a:ln w="3175">
            <a:miter lim="400000"/>
          </a:ln>
        </p:spPr>
      </p:pic>
      <p:pic>
        <p:nvPicPr>
          <p:cNvPr id="121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0384" y="1424"/>
            <a:ext cx="5163732" cy="1749753"/>
          </a:xfrm>
          <a:prstGeom prst="rect">
            <a:avLst/>
          </a:prstGeom>
          <a:ln w="3175">
            <a:miter lim="400000"/>
          </a:ln>
        </p:spPr>
      </p:pic>
      <p:pic>
        <p:nvPicPr>
          <p:cNvPr id="122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416" y="-1568"/>
            <a:ext cx="3045842" cy="2242848"/>
          </a:xfrm>
          <a:prstGeom prst="rect">
            <a:avLst/>
          </a:prstGeom>
          <a:ln w="3175">
            <a:miter lim="400000"/>
          </a:ln>
        </p:spPr>
      </p:pic>
      <p:pic>
        <p:nvPicPr>
          <p:cNvPr id="123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3875" y="3615698"/>
            <a:ext cx="3283510" cy="1223671"/>
          </a:xfrm>
          <a:prstGeom prst="rect">
            <a:avLst/>
          </a:prstGeom>
          <a:ln w="3175">
            <a:miter lim="400000"/>
          </a:ln>
        </p:spPr>
      </p:pic>
      <p:pic>
        <p:nvPicPr>
          <p:cNvPr id="124" name="Image" descr="Imag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5556" y="1573358"/>
            <a:ext cx="3357098" cy="511854"/>
          </a:xfrm>
          <a:prstGeom prst="rect">
            <a:avLst/>
          </a:prstGeom>
          <a:ln w="3175">
            <a:miter lim="400000"/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4873C955-53F8-C29B-D820-3DEAA376BE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4245" y="2364141"/>
            <a:ext cx="3360117" cy="112281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420BAE6-94E3-85F0-E95B-44F103904347}"/>
              </a:ext>
            </a:extLst>
          </p:cNvPr>
          <p:cNvSpPr txBox="1"/>
          <p:nvPr/>
        </p:nvSpPr>
        <p:spPr>
          <a:xfrm>
            <a:off x="4825621" y="3354088"/>
            <a:ext cx="43118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Pure </a:t>
            </a:r>
            <a:r>
              <a:rPr lang="fr-FR" dirty="0" err="1"/>
              <a:t>player</a:t>
            </a:r>
            <a:r>
              <a:rPr lang="fr-FR" dirty="0"/>
              <a:t> du test logiciel</a:t>
            </a:r>
          </a:p>
          <a:p>
            <a:r>
              <a:rPr lang="fr-FR" dirty="0"/>
              <a:t>Organisateur des soirées du test logiciel</a:t>
            </a:r>
          </a:p>
          <a:p>
            <a:r>
              <a:rPr lang="fr-FR" dirty="0"/>
              <a:t>Membre de Telecom Valley  </a:t>
            </a:r>
          </a:p>
        </p:txBody>
      </p:sp>
    </p:spTree>
    <p:extLst>
      <p:ext uri="{BB962C8B-B14F-4D97-AF65-F5344CB8AC3E}">
        <p14:creationId xmlns:p14="http://schemas.microsoft.com/office/powerpoint/2010/main" val="1170553041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 descr="Une image contenant texte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1BC10268-4447-09B8-4FF9-D333562F2D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24803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DFC0958-175C-8B3F-F9B4-A74100DC4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7C7B1C-49A2-F596-0259-C48E94D0883C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873843-7C25-61C9-808B-CE31BA7B2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42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24163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/>
          <p:nvPr/>
        </p:nvSpPr>
        <p:spPr>
          <a:xfrm>
            <a:off x="0" y="0"/>
            <a:ext cx="4389120" cy="4572000"/>
          </a:xfrm>
          <a:prstGeom prst="rect">
            <a:avLst/>
          </a:prstGeom>
          <a:solidFill>
            <a:srgbClr val="3D2E6E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0" y="0"/>
            <a:ext cx="4389120" cy="73152"/>
          </a:xfrm>
          <a:prstGeom prst="rect">
            <a:avLst/>
          </a:prstGeom>
          <a:solidFill>
            <a:srgbClr val="FFAF3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4"/>
          <p:cNvSpPr/>
          <p:nvPr/>
        </p:nvSpPr>
        <p:spPr>
          <a:xfrm>
            <a:off x="228600" y="182880"/>
            <a:ext cx="393192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AF36"/>
              </a:buClr>
              <a:buSzPts val="900"/>
              <a:buFont typeface="Calibri"/>
              <a:buNone/>
            </a:pPr>
            <a:r>
              <a:rPr lang="en-US" sz="900" b="1">
                <a:solidFill>
                  <a:srgbClr val="FFAF36"/>
                </a:solidFill>
                <a:latin typeface="Calibri"/>
                <a:ea typeface="Calibri"/>
                <a:cs typeface="Calibri"/>
                <a:sym typeface="Calibri"/>
              </a:rPr>
              <a:t>AZUR TECH Summer 2026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4"/>
          <p:cNvSpPr/>
          <p:nvPr/>
        </p:nvSpPr>
        <p:spPr>
          <a:xfrm>
            <a:off x="228600" y="502920"/>
            <a:ext cx="3931920" cy="1280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 Black"/>
              <a:buNone/>
            </a:pPr>
            <a:r>
              <a:rPr lang="en-US" sz="3000" b="1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Agents IA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Arial Black"/>
              <a:buNone/>
            </a:pPr>
            <a:r>
              <a:rPr lang="en-US" sz="3000" b="1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en production :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4"/>
          <p:cNvSpPr/>
          <p:nvPr/>
        </p:nvSpPr>
        <p:spPr>
          <a:xfrm>
            <a:off x="228600" y="1783080"/>
            <a:ext cx="393192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AF36"/>
              </a:buClr>
              <a:buSzPts val="1600"/>
              <a:buFont typeface="Trebuchet MS"/>
              <a:buNone/>
            </a:pPr>
            <a:r>
              <a:rPr lang="en-US" sz="1600">
                <a:solidFill>
                  <a:srgbClr val="FFAF36"/>
                </a:solidFill>
                <a:latin typeface="Trebuchet MS"/>
                <a:ea typeface="Trebuchet MS"/>
                <a:cs typeface="Trebuchet MS"/>
                <a:sym typeface="Trebuchet MS"/>
              </a:rPr>
              <a:t>la méthode audit + testing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AF36"/>
              </a:buClr>
              <a:buSzPts val="1600"/>
              <a:buFont typeface="Trebuchet MS"/>
              <a:buNone/>
            </a:pPr>
            <a:r>
              <a:rPr lang="en-US" sz="1600">
                <a:solidFill>
                  <a:srgbClr val="FFAF36"/>
                </a:solidFill>
                <a:latin typeface="Trebuchet MS"/>
                <a:ea typeface="Trebuchet MS"/>
                <a:cs typeface="Trebuchet MS"/>
                <a:sym typeface="Trebuchet MS"/>
              </a:rPr>
              <a:t>pour rejoindre les 5%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AF36"/>
              </a:buClr>
              <a:buSzPts val="1600"/>
              <a:buFont typeface="Trebuchet MS"/>
              <a:buNone/>
            </a:pPr>
            <a:r>
              <a:rPr lang="en-US" sz="1600">
                <a:solidFill>
                  <a:srgbClr val="FFAF36"/>
                </a:solidFill>
                <a:latin typeface="Trebuchet MS"/>
                <a:ea typeface="Trebuchet MS"/>
                <a:cs typeface="Trebuchet MS"/>
                <a:sym typeface="Trebuchet MS"/>
              </a:rPr>
              <a:t>qui réussissent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228600" y="2926080"/>
            <a:ext cx="393192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AAACC"/>
              </a:buClr>
              <a:buSzPts val="950"/>
              <a:buFont typeface="Calibri"/>
              <a:buNone/>
            </a:pPr>
            <a:r>
              <a:rPr lang="en-US" sz="950" i="1">
                <a:solidFill>
                  <a:srgbClr val="AAAACC"/>
                </a:solidFill>
                <a:latin typeface="Calibri"/>
                <a:ea typeface="Calibri"/>
                <a:cs typeface="Calibri"/>
                <a:sym typeface="Calibri"/>
              </a:rPr>
              <a:t>Jeudi 2 juillet · SKEMA Sophia Antipolis · 14h30 · 28 min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228600" y="3337560"/>
            <a:ext cx="3931920" cy="9144"/>
          </a:xfrm>
          <a:prstGeom prst="rect">
            <a:avLst/>
          </a:prstGeom>
          <a:solidFill>
            <a:srgbClr val="4A3D80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4"/>
          <p:cNvSpPr/>
          <p:nvPr/>
        </p:nvSpPr>
        <p:spPr>
          <a:xfrm>
            <a:off x="228600" y="3401568"/>
            <a:ext cx="393192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Emile Chalmé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4"/>
          <p:cNvSpPr/>
          <p:nvPr/>
        </p:nvSpPr>
        <p:spPr>
          <a:xfrm>
            <a:off x="228600" y="3639312"/>
            <a:ext cx="393192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AAACC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AAAACC"/>
                </a:solidFill>
                <a:latin typeface="Calibri"/>
                <a:ea typeface="Calibri"/>
                <a:cs typeface="Calibri"/>
                <a:sym typeface="Calibri"/>
              </a:rPr>
              <a:t>Codito Ergo Sum  ·  Audit &amp; cadrage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4"/>
          <p:cNvSpPr/>
          <p:nvPr/>
        </p:nvSpPr>
        <p:spPr>
          <a:xfrm>
            <a:off x="228600" y="3858768"/>
            <a:ext cx="393192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Julien Van Quackebeke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228600" y="4096512"/>
            <a:ext cx="393192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AAACC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AAAACC"/>
                </a:solidFill>
                <a:latin typeface="Calibri"/>
                <a:ea typeface="Calibri"/>
                <a:cs typeface="Calibri"/>
                <a:sym typeface="Calibri"/>
              </a:rPr>
              <a:t>All4Test  ·  UPskill4it  ·  Quality Engineering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4"/>
          <p:cNvSpPr/>
          <p:nvPr/>
        </p:nvSpPr>
        <p:spPr>
          <a:xfrm>
            <a:off x="4663440" y="320040"/>
            <a:ext cx="41148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1000"/>
              <a:buFont typeface="Calibri"/>
              <a:buNone/>
            </a:pPr>
            <a:r>
              <a:rPr lang="en-US" sz="1000" b="1" dirty="0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La </a:t>
            </a:r>
            <a:r>
              <a:rPr lang="en-US" sz="1000" b="1" dirty="0" err="1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promesse</a:t>
            </a:r>
            <a:endParaRPr sz="1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4"/>
          <p:cNvSpPr/>
          <p:nvPr/>
        </p:nvSpPr>
        <p:spPr>
          <a:xfrm>
            <a:off x="4663440" y="594360"/>
            <a:ext cx="41148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600"/>
              <a:buFont typeface="Trebuchet MS"/>
              <a:buNone/>
            </a:pPr>
            <a:r>
              <a:rPr lang="en-US" sz="1600" b="1" dirty="0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"</a:t>
            </a:r>
            <a:r>
              <a:rPr lang="en-US" sz="1600" b="1" dirty="0" err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Choisir</a:t>
            </a:r>
            <a:r>
              <a:rPr lang="en-US" sz="1600" b="1" dirty="0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 le bon workflow + </a:t>
            </a:r>
            <a:r>
              <a:rPr lang="en-US" sz="1600" b="1" dirty="0" err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prouver</a:t>
            </a:r>
            <a:r>
              <a:rPr lang="en-US" sz="1600" b="1" dirty="0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1600" b="1" dirty="0" err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qu’il</a:t>
            </a:r>
            <a:r>
              <a:rPr lang="en-US" sz="1600" b="1" dirty="0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 </a:t>
            </a:r>
            <a:r>
              <a:rPr lang="en-US" sz="1600" b="1" dirty="0" err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marche</a:t>
            </a:r>
            <a:r>
              <a:rPr lang="en-US" sz="1600" b="1" dirty="0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 = les 5%."</a:t>
            </a:r>
            <a:endParaRPr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4"/>
          <p:cNvSpPr/>
          <p:nvPr/>
        </p:nvSpPr>
        <p:spPr>
          <a:xfrm>
            <a:off x="4663440" y="1508760"/>
            <a:ext cx="4114800" cy="9144"/>
          </a:xfrm>
          <a:prstGeom prst="rect">
            <a:avLst/>
          </a:prstGeom>
          <a:solidFill>
            <a:srgbClr val="D1D5D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4"/>
          <p:cNvSpPr/>
          <p:nvPr/>
        </p:nvSpPr>
        <p:spPr>
          <a:xfrm>
            <a:off x="4663440" y="1645920"/>
            <a:ext cx="1920240" cy="1051560"/>
          </a:xfrm>
          <a:prstGeom prst="roundRect">
            <a:avLst>
              <a:gd name="adj" fmla="val 6957"/>
            </a:avLst>
          </a:prstGeom>
          <a:solidFill>
            <a:srgbClr val="EEF3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4"/>
          <p:cNvSpPr/>
          <p:nvPr/>
        </p:nvSpPr>
        <p:spPr>
          <a:xfrm>
            <a:off x="4800600" y="1737360"/>
            <a:ext cx="1645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3400"/>
              <a:buFont typeface="Arial Black"/>
              <a:buNone/>
            </a:pPr>
            <a:r>
              <a:rPr lang="en-US" sz="3400" b="1" dirty="0">
                <a:solidFill>
                  <a:srgbClr val="185FA5"/>
                </a:solidFill>
                <a:latin typeface="Arial Black"/>
                <a:ea typeface="Arial Black"/>
                <a:cs typeface="Arial Black"/>
                <a:sym typeface="Arial Black"/>
              </a:rPr>
              <a:t>95%</a:t>
            </a:r>
            <a:endParaRPr sz="3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4"/>
          <p:cNvSpPr/>
          <p:nvPr/>
        </p:nvSpPr>
        <p:spPr>
          <a:xfrm>
            <a:off x="4800600" y="2212848"/>
            <a:ext cx="16459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des projets IA ne dépassent jamais le pilote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4"/>
          <p:cNvSpPr/>
          <p:nvPr/>
        </p:nvSpPr>
        <p:spPr>
          <a:xfrm>
            <a:off x="4800600" y="2560320"/>
            <a:ext cx="164592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800"/>
              <a:buFont typeface="Calibri"/>
              <a:buNone/>
            </a:pPr>
            <a:r>
              <a:rPr lang="en-US" sz="800" i="1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rPr>
              <a:t>MIT, 2025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6766560" y="1645920"/>
            <a:ext cx="1920240" cy="1051560"/>
          </a:xfrm>
          <a:prstGeom prst="roundRect">
            <a:avLst>
              <a:gd name="adj" fmla="val 6957"/>
            </a:avLst>
          </a:prstGeom>
          <a:solidFill>
            <a:srgbClr val="EEF3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4"/>
          <p:cNvSpPr/>
          <p:nvPr/>
        </p:nvSpPr>
        <p:spPr>
          <a:xfrm>
            <a:off x="6903720" y="1737360"/>
            <a:ext cx="1645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3400"/>
              <a:buFont typeface="Arial Black"/>
              <a:buNone/>
            </a:pPr>
            <a:r>
              <a:rPr lang="en-US" sz="3400" b="1">
                <a:solidFill>
                  <a:srgbClr val="185FA5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4"/>
          <p:cNvSpPr/>
          <p:nvPr/>
        </p:nvSpPr>
        <p:spPr>
          <a:xfrm>
            <a:off x="6903720" y="2212848"/>
            <a:ext cx="164592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causes d'échec, toutes évitables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4"/>
          <p:cNvSpPr/>
          <p:nvPr/>
        </p:nvSpPr>
        <p:spPr>
          <a:xfrm>
            <a:off x="4663440" y="2926080"/>
            <a:ext cx="4114800" cy="1051560"/>
          </a:xfrm>
          <a:prstGeom prst="roundRect">
            <a:avLst>
              <a:gd name="adj" fmla="val 6957"/>
            </a:avLst>
          </a:prstGeom>
          <a:solidFill>
            <a:srgbClr val="EEF3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4"/>
          <p:cNvSpPr/>
          <p:nvPr/>
        </p:nvSpPr>
        <p:spPr>
          <a:xfrm>
            <a:off x="4800600" y="3017520"/>
            <a:ext cx="384048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3400"/>
              <a:buFont typeface="Arial Black"/>
              <a:buNone/>
            </a:pPr>
            <a:r>
              <a:rPr lang="en-US" sz="3400" b="1">
                <a:solidFill>
                  <a:srgbClr val="185FA5"/>
                </a:solidFill>
                <a:latin typeface="Arial Black"/>
                <a:ea typeface="Arial Black"/>
                <a:cs typeface="Arial Black"/>
                <a:sym typeface="Arial Black"/>
              </a:rPr>
              <a:t>28'</a:t>
            </a:r>
            <a:endParaRPr sz="3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4"/>
          <p:cNvSpPr/>
          <p:nvPr/>
        </p:nvSpPr>
        <p:spPr>
          <a:xfrm>
            <a:off x="4800600" y="3493008"/>
            <a:ext cx="384048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pour la méthode complète audit + testing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" name="Google Shape;57;p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2E6E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"/>
          <p:cNvSpPr/>
          <p:nvPr/>
        </p:nvSpPr>
        <p:spPr>
          <a:xfrm>
            <a:off x="0" y="0"/>
            <a:ext cx="73152" cy="4572000"/>
          </a:xfrm>
          <a:prstGeom prst="rect">
            <a:avLst/>
          </a:prstGeom>
          <a:solidFill>
            <a:srgbClr val="FFAF3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182880" y="822960"/>
            <a:ext cx="109728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AF36"/>
              </a:buClr>
              <a:buSzPts val="6400"/>
              <a:buFont typeface="Arial Black"/>
              <a:buNone/>
            </a:pPr>
            <a:r>
              <a:rPr lang="en-US" sz="6400" b="1">
                <a:solidFill>
                  <a:srgbClr val="FFAF36"/>
                </a:solidFill>
                <a:latin typeface="Arial Black"/>
                <a:ea typeface="Arial Black"/>
                <a:cs typeface="Arial Black"/>
                <a:sym typeface="Arial Black"/>
              </a:rPr>
              <a:t>I</a:t>
            </a:r>
            <a:endParaRPr sz="6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5"/>
          <p:cNvSpPr/>
          <p:nvPr/>
        </p:nvSpPr>
        <p:spPr>
          <a:xfrm>
            <a:off x="1371600" y="1005840"/>
            <a:ext cx="73152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lang="en-US" sz="28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Pain points &amp; statistiques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7" name="Google Shape;67;p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6"/>
          <p:cNvSpPr/>
          <p:nvPr/>
        </p:nvSpPr>
        <p:spPr>
          <a:xfrm>
            <a:off x="365760" y="16459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SECTION I  ·  PAIN POINTS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6"/>
          <p:cNvSpPr/>
          <p:nvPr/>
        </p:nvSpPr>
        <p:spPr>
          <a:xfrm>
            <a:off x="365760" y="347472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2000"/>
              <a:buFont typeface="Trebuchet MS"/>
              <a:buNone/>
            </a:pPr>
            <a:r>
              <a:rPr lang="en-US" sz="20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Pourquoi 95% des projets IA ne passent jamais le pilote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6"/>
          <p:cNvSpPr/>
          <p:nvPr/>
        </p:nvSpPr>
        <p:spPr>
          <a:xfrm>
            <a:off x="365760" y="932688"/>
            <a:ext cx="1828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5200"/>
              <a:buFont typeface="Arial Black"/>
              <a:buNone/>
            </a:pPr>
            <a:r>
              <a:rPr lang="en-US" sz="5200" b="1">
                <a:solidFill>
                  <a:srgbClr val="185FA5"/>
                </a:solidFill>
                <a:latin typeface="Arial Black"/>
                <a:ea typeface="Arial Black"/>
                <a:cs typeface="Arial Black"/>
                <a:sym typeface="Arial Black"/>
              </a:rPr>
              <a:t>95%</a:t>
            </a:r>
            <a:endParaRPr sz="5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6"/>
          <p:cNvSpPr/>
          <p:nvPr/>
        </p:nvSpPr>
        <p:spPr>
          <a:xfrm>
            <a:off x="2286000" y="932688"/>
            <a:ext cx="27432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50"/>
              <a:buFont typeface="Calibri"/>
              <a:buNone/>
            </a:pPr>
            <a:r>
              <a:rPr lang="en-US" sz="12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des projets d'IA générative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50"/>
              <a:buFont typeface="Calibri"/>
              <a:buNone/>
            </a:pPr>
            <a:r>
              <a:rPr lang="en-US" sz="12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ne dépassent jamais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250"/>
              <a:buFont typeface="Calibri"/>
              <a:buNone/>
            </a:pPr>
            <a:r>
              <a:rPr lang="en-US" sz="12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le stade du pilote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6"/>
          <p:cNvSpPr/>
          <p:nvPr/>
        </p:nvSpPr>
        <p:spPr>
          <a:xfrm>
            <a:off x="365760" y="2029968"/>
            <a:ext cx="5120640" cy="566928"/>
          </a:xfrm>
          <a:prstGeom prst="roundRect">
            <a:avLst>
              <a:gd name="adj" fmla="val 12903"/>
            </a:avLst>
          </a:prstGeom>
          <a:solidFill>
            <a:srgbClr val="EEF3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6"/>
          <p:cNvSpPr/>
          <p:nvPr/>
        </p:nvSpPr>
        <p:spPr>
          <a:xfrm>
            <a:off x="502920" y="2103120"/>
            <a:ext cx="32004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2000"/>
              <a:buFont typeface="Arial Black"/>
              <a:buNone/>
            </a:pPr>
            <a:r>
              <a:rPr lang="en-US" sz="2000" b="1">
                <a:solidFill>
                  <a:srgbClr val="185FA5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886968" y="2075688"/>
            <a:ext cx="4572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Mauvais cas d'usage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"/>
          <p:cNvSpPr/>
          <p:nvPr/>
        </p:nvSpPr>
        <p:spPr>
          <a:xfrm>
            <a:off x="886968" y="2304288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On automatise le mauvais processus : désalignement techno / métier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/>
          <p:nvPr/>
        </p:nvSpPr>
        <p:spPr>
          <a:xfrm>
            <a:off x="365760" y="2688336"/>
            <a:ext cx="5120640" cy="566928"/>
          </a:xfrm>
          <a:prstGeom prst="roundRect">
            <a:avLst>
              <a:gd name="adj" fmla="val 12903"/>
            </a:avLst>
          </a:prstGeom>
          <a:solidFill>
            <a:srgbClr val="EEF3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6"/>
          <p:cNvSpPr/>
          <p:nvPr/>
        </p:nvSpPr>
        <p:spPr>
          <a:xfrm>
            <a:off x="502920" y="2761488"/>
            <a:ext cx="32004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2000"/>
              <a:buFont typeface="Arial Black"/>
              <a:buNone/>
            </a:pPr>
            <a:r>
              <a:rPr lang="en-US" sz="2000" b="1">
                <a:solidFill>
                  <a:srgbClr val="185FA5"/>
                </a:solidFill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6"/>
          <p:cNvSpPr/>
          <p:nvPr/>
        </p:nvSpPr>
        <p:spPr>
          <a:xfrm>
            <a:off x="886968" y="2734056"/>
            <a:ext cx="4572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Zéro cadrage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6"/>
          <p:cNvSpPr/>
          <p:nvPr/>
        </p:nvSpPr>
        <p:spPr>
          <a:xfrm>
            <a:off x="886968" y="2962656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On code avant de réfléchir : aucun audit de valeur en amont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6"/>
          <p:cNvSpPr/>
          <p:nvPr/>
        </p:nvSpPr>
        <p:spPr>
          <a:xfrm>
            <a:off x="365760" y="3346704"/>
            <a:ext cx="5120640" cy="566928"/>
          </a:xfrm>
          <a:prstGeom prst="roundRect">
            <a:avLst>
              <a:gd name="adj" fmla="val 12903"/>
            </a:avLst>
          </a:prstGeom>
          <a:solidFill>
            <a:srgbClr val="FCEBEB"/>
          </a:solidFill>
          <a:ln w="9525" cap="flat" cmpd="sng">
            <a:solidFill>
              <a:srgbClr val="F7C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6"/>
          <p:cNvSpPr/>
          <p:nvPr/>
        </p:nvSpPr>
        <p:spPr>
          <a:xfrm>
            <a:off x="502920" y="3419856"/>
            <a:ext cx="32004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2000"/>
              <a:buFont typeface="Arial Black"/>
              <a:buNone/>
            </a:pPr>
            <a:r>
              <a:rPr lang="en-US" sz="2000" b="1">
                <a:solidFill>
                  <a:srgbClr val="185FA5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6"/>
          <p:cNvSpPr/>
          <p:nvPr/>
        </p:nvSpPr>
        <p:spPr>
          <a:xfrm>
            <a:off x="886968" y="3392424"/>
            <a:ext cx="45720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Zéro testing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6"/>
          <p:cNvSpPr/>
          <p:nvPr/>
        </p:nvSpPr>
        <p:spPr>
          <a:xfrm>
            <a:off x="886968" y="3621024"/>
            <a:ext cx="45720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On déploie en croisant les doigts : l'agent hallucine en prod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6"/>
          <p:cNvSpPr/>
          <p:nvPr/>
        </p:nvSpPr>
        <p:spPr>
          <a:xfrm>
            <a:off x="5669280" y="960120"/>
            <a:ext cx="54864" cy="2560320"/>
          </a:xfrm>
          <a:prstGeom prst="rect">
            <a:avLst/>
          </a:prstGeom>
          <a:solidFill>
            <a:srgbClr val="185FA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6"/>
          <p:cNvSpPr/>
          <p:nvPr/>
        </p:nvSpPr>
        <p:spPr>
          <a:xfrm>
            <a:off x="5806440" y="960120"/>
            <a:ext cx="301752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300"/>
              <a:buFont typeface="Trebuchet MS"/>
              <a:buNone/>
            </a:pPr>
            <a:r>
              <a:rPr lang="en-US" sz="1300" i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"Et même quand le cas d'usage est bon, sans testing, l'agent hallucine, régresse, et on le découvre… en production, devant le client."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6"/>
          <p:cNvSpPr/>
          <p:nvPr/>
        </p:nvSpPr>
        <p:spPr>
          <a:xfrm>
            <a:off x="5806440" y="2834640"/>
            <a:ext cx="301752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 i="1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Julien Van Quackebeke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2" name="Google Shape;92;p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2E6E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7"/>
          <p:cNvSpPr/>
          <p:nvPr/>
        </p:nvSpPr>
        <p:spPr>
          <a:xfrm>
            <a:off x="0" y="0"/>
            <a:ext cx="73152" cy="4572000"/>
          </a:xfrm>
          <a:prstGeom prst="rect">
            <a:avLst/>
          </a:prstGeom>
          <a:solidFill>
            <a:srgbClr val="FFAF3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7"/>
          <p:cNvSpPr/>
          <p:nvPr/>
        </p:nvSpPr>
        <p:spPr>
          <a:xfrm>
            <a:off x="182880" y="822960"/>
            <a:ext cx="109728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AF36"/>
              </a:buClr>
              <a:buSzPts val="6400"/>
              <a:buFont typeface="Arial Black"/>
              <a:buNone/>
            </a:pPr>
            <a:r>
              <a:rPr lang="en-US" sz="6400" b="1">
                <a:solidFill>
                  <a:srgbClr val="FFAF36"/>
                </a:solidFill>
                <a:latin typeface="Arial Black"/>
                <a:ea typeface="Arial Black"/>
                <a:cs typeface="Arial Black"/>
                <a:sym typeface="Arial Black"/>
              </a:rPr>
              <a:t>II</a:t>
            </a:r>
            <a:endParaRPr sz="6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7"/>
          <p:cNvSpPr/>
          <p:nvPr/>
        </p:nvSpPr>
        <p:spPr>
          <a:xfrm>
            <a:off x="1371600" y="1005840"/>
            <a:ext cx="73152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lang="en-US" sz="28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L'audit : choisir le bon combat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7"/>
          <p:cNvSpPr/>
          <p:nvPr/>
        </p:nvSpPr>
        <p:spPr>
          <a:xfrm>
            <a:off x="1371600" y="1828800"/>
            <a:ext cx="731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Calibri"/>
              <a:buNone/>
            </a:pPr>
            <a:endParaRPr sz="1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" name="Google Shape;102;p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8"/>
          <p:cNvSpPr/>
          <p:nvPr/>
        </p:nvSpPr>
        <p:spPr>
          <a:xfrm>
            <a:off x="365760" y="16459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SECTION II  ·  L'AUDIT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8"/>
          <p:cNvSpPr/>
          <p:nvPr/>
        </p:nvSpPr>
        <p:spPr>
          <a:xfrm>
            <a:off x="365760" y="384048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sz="2000" dirty="0">
                <a:solidFill>
                  <a:srgbClr val="3D2E6E"/>
                </a:solidFill>
                <a:ea typeface="Trebuchet MS"/>
                <a:sym typeface="Trebuchet MS"/>
              </a:rPr>
              <a:t>La Trinité de </a:t>
            </a:r>
            <a:r>
              <a:rPr lang="en-US" sz="2000" dirty="0" err="1">
                <a:solidFill>
                  <a:srgbClr val="3D2E6E"/>
                </a:solidFill>
                <a:ea typeface="Trebuchet MS"/>
                <a:sym typeface="Trebuchet MS"/>
              </a:rPr>
              <a:t>l'Information</a:t>
            </a:r>
            <a:r>
              <a:rPr lang="en-US" sz="2000" dirty="0">
                <a:solidFill>
                  <a:srgbClr val="3D2E6E"/>
                </a:solidFill>
                <a:ea typeface="Trebuchet MS"/>
                <a:sym typeface="Trebuchet MS"/>
              </a:rPr>
              <a:t> : 3 questions pour </a:t>
            </a:r>
            <a:r>
              <a:rPr lang="en-US" sz="2000" dirty="0" err="1">
                <a:solidFill>
                  <a:srgbClr val="3D2E6E"/>
                </a:solidFill>
                <a:ea typeface="Trebuchet MS"/>
                <a:sym typeface="Trebuchet MS"/>
              </a:rPr>
              <a:t>cartographier</a:t>
            </a:r>
            <a:r>
              <a:rPr lang="en-US" sz="2000" dirty="0">
                <a:solidFill>
                  <a:srgbClr val="3D2E6E"/>
                </a:solidFill>
                <a:ea typeface="Trebuchet MS"/>
                <a:sym typeface="Trebuchet MS"/>
              </a:rPr>
              <a:t> </a:t>
            </a:r>
            <a:r>
              <a:rPr lang="en-US" sz="2000" dirty="0" err="1">
                <a:solidFill>
                  <a:srgbClr val="3D2E6E"/>
                </a:solidFill>
                <a:ea typeface="Trebuchet MS"/>
                <a:sym typeface="Trebuchet MS"/>
              </a:rPr>
              <a:t>vos</a:t>
            </a:r>
            <a:r>
              <a:rPr lang="en-US" sz="2000" dirty="0">
                <a:solidFill>
                  <a:srgbClr val="3D2E6E"/>
                </a:solidFill>
                <a:ea typeface="Trebuchet MS"/>
                <a:sym typeface="Trebuchet MS"/>
              </a:rPr>
              <a:t> flux</a:t>
            </a:r>
            <a:r>
              <a:rPr lang="en-US" sz="2000" b="1" dirty="0">
                <a:solidFill>
                  <a:srgbClr val="3D2E6E"/>
                </a:solidFill>
                <a:latin typeface="Trebuchet MS"/>
                <a:ea typeface="Trebuchet MS"/>
                <a:sym typeface="Trebuchet MS"/>
              </a:rPr>
              <a:t> </a:t>
            </a:r>
            <a:endParaRPr lang="fr-FR" sz="200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0" name="Google Shape;110;p8"/>
          <p:cNvSpPr/>
          <p:nvPr/>
        </p:nvSpPr>
        <p:spPr>
          <a:xfrm>
            <a:off x="365760" y="986456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sz="1200" dirty="0" err="1">
                <a:solidFill>
                  <a:srgbClr val="6B7280"/>
                </a:solidFill>
                <a:ea typeface="Calibri"/>
                <a:sym typeface="Calibri"/>
              </a:rPr>
              <a:t>Posez</a:t>
            </a:r>
            <a:r>
              <a:rPr lang="en-US" sz="1200" dirty="0">
                <a:solidFill>
                  <a:srgbClr val="6B7280"/>
                </a:solidFill>
                <a:ea typeface="Calibri"/>
                <a:sym typeface="Calibri"/>
              </a:rPr>
              <a:t>-vous </a:t>
            </a:r>
            <a:r>
              <a:rPr lang="en-US" sz="1200" dirty="0" err="1">
                <a:solidFill>
                  <a:srgbClr val="6B7280"/>
                </a:solidFill>
                <a:ea typeface="Calibri"/>
                <a:sym typeface="Calibri"/>
              </a:rPr>
              <a:t>ces</a:t>
            </a:r>
            <a:r>
              <a:rPr lang="en-US" sz="1200" dirty="0">
                <a:solidFill>
                  <a:srgbClr val="6B7280"/>
                </a:solidFill>
                <a:ea typeface="Calibri"/>
                <a:sym typeface="Calibri"/>
              </a:rPr>
              <a:t> 3 questions et vous </a:t>
            </a:r>
            <a:r>
              <a:rPr lang="en-US" sz="1200" dirty="0" err="1">
                <a:solidFill>
                  <a:srgbClr val="6B7280"/>
                </a:solidFill>
                <a:ea typeface="Calibri"/>
                <a:sym typeface="Calibri"/>
              </a:rPr>
              <a:t>saurez</a:t>
            </a:r>
            <a:r>
              <a:rPr lang="en-US" sz="1200" dirty="0">
                <a:solidFill>
                  <a:srgbClr val="6B7280"/>
                </a:solidFill>
                <a:ea typeface="Calibri"/>
                <a:sym typeface="Calibri"/>
              </a:rPr>
              <a:t> </a:t>
            </a:r>
            <a:r>
              <a:rPr lang="en-US" sz="1200" dirty="0" err="1">
                <a:solidFill>
                  <a:srgbClr val="6B7280"/>
                </a:solidFill>
                <a:ea typeface="Calibri"/>
                <a:sym typeface="Calibri"/>
              </a:rPr>
              <a:t>exactement</a:t>
            </a:r>
            <a:r>
              <a:rPr lang="en-US" sz="1200" dirty="0">
                <a:solidFill>
                  <a:srgbClr val="6B7280"/>
                </a:solidFill>
                <a:ea typeface="Calibri"/>
                <a:sym typeface="Calibri"/>
              </a:rPr>
              <a:t> comment </a:t>
            </a:r>
            <a:r>
              <a:rPr lang="en-US" sz="1200" dirty="0" err="1">
                <a:solidFill>
                  <a:srgbClr val="6B7280"/>
                </a:solidFill>
                <a:ea typeface="Calibri"/>
                <a:sym typeface="Calibri"/>
              </a:rPr>
              <a:t>l'information</a:t>
            </a:r>
            <a:r>
              <a:rPr lang="en-US" sz="1200" dirty="0">
                <a:solidFill>
                  <a:srgbClr val="6B7280"/>
                </a:solidFill>
                <a:ea typeface="Calibri"/>
                <a:sym typeface="Calibri"/>
              </a:rPr>
              <a:t> </a:t>
            </a:r>
            <a:r>
              <a:rPr lang="en-US" sz="1200" dirty="0" err="1">
                <a:solidFill>
                  <a:srgbClr val="6B7280"/>
                </a:solidFill>
                <a:ea typeface="Calibri"/>
                <a:sym typeface="Calibri"/>
              </a:rPr>
              <a:t>circule</a:t>
            </a:r>
            <a:r>
              <a:rPr lang="en-US" sz="1200" dirty="0">
                <a:solidFill>
                  <a:srgbClr val="6B7280"/>
                </a:solidFill>
                <a:ea typeface="Calibri"/>
                <a:sym typeface="Calibri"/>
              </a:rPr>
              <a:t> chez vous, et </a:t>
            </a:r>
            <a:r>
              <a:rPr lang="en-US" sz="1200" dirty="0" err="1">
                <a:solidFill>
                  <a:srgbClr val="6B7280"/>
                </a:solidFill>
                <a:ea typeface="Calibri"/>
                <a:sym typeface="Calibri"/>
              </a:rPr>
              <a:t>où</a:t>
            </a:r>
            <a:r>
              <a:rPr lang="en-US" sz="1200" dirty="0">
                <a:solidFill>
                  <a:srgbClr val="6B7280"/>
                </a:solidFill>
                <a:ea typeface="Calibri"/>
                <a:sym typeface="Calibri"/>
              </a:rPr>
              <a:t> </a:t>
            </a:r>
            <a:r>
              <a:rPr lang="en-US" sz="1200" dirty="0" err="1">
                <a:solidFill>
                  <a:srgbClr val="6B7280"/>
                </a:solidFill>
                <a:ea typeface="Calibri"/>
                <a:sym typeface="Calibri"/>
              </a:rPr>
              <a:t>elle</a:t>
            </a:r>
            <a:r>
              <a:rPr lang="en-US" sz="1200" dirty="0">
                <a:solidFill>
                  <a:srgbClr val="6B7280"/>
                </a:solidFill>
                <a:ea typeface="Calibri"/>
                <a:sym typeface="Calibri"/>
              </a:rPr>
              <a:t> se grippe.</a:t>
            </a:r>
            <a:endParaRPr lang="fr-FR" dirty="0"/>
          </a:p>
        </p:txBody>
      </p:sp>
      <p:sp>
        <p:nvSpPr>
          <p:cNvPr id="111" name="Google Shape;111;p8"/>
          <p:cNvSpPr/>
          <p:nvPr/>
        </p:nvSpPr>
        <p:spPr>
          <a:xfrm>
            <a:off x="365760" y="1261872"/>
            <a:ext cx="2651760" cy="2194560"/>
          </a:xfrm>
          <a:prstGeom prst="roundRect">
            <a:avLst>
              <a:gd name="adj" fmla="val 3333"/>
            </a:avLst>
          </a:prstGeom>
          <a:solidFill>
            <a:srgbClr val="EEF3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8"/>
          <p:cNvSpPr/>
          <p:nvPr/>
        </p:nvSpPr>
        <p:spPr>
          <a:xfrm>
            <a:off x="457200" y="1417320"/>
            <a:ext cx="2450592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1600"/>
              <a:buFont typeface="Trebuchet MS"/>
              <a:buNone/>
            </a:pPr>
            <a:r>
              <a:rPr lang="en-US" sz="1600" b="1" dirty="0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rPr>
              <a:t>Les </a:t>
            </a:r>
            <a:r>
              <a:rPr lang="en-US" sz="1600" b="1" dirty="0" err="1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rPr>
              <a:t>informations</a:t>
            </a:r>
            <a:r>
              <a:rPr lang="en-US" sz="1600" b="1" dirty="0">
                <a:solidFill>
                  <a:schemeClr val="accent5"/>
                </a:solidFill>
                <a:latin typeface="Trebuchet MS"/>
                <a:ea typeface="Trebuchet MS"/>
                <a:cs typeface="Trebuchet MS"/>
                <a:sym typeface="Trebuchet MS"/>
              </a:rPr>
              <a:t> / data</a:t>
            </a:r>
            <a:endParaRPr lang="fr-FR" sz="1600" b="1" dirty="0">
              <a:solidFill>
                <a:schemeClr val="accent5"/>
              </a:solidFill>
              <a:latin typeface="Calibri"/>
              <a:ea typeface="Calibri"/>
              <a:cs typeface="Calibri"/>
            </a:endParaRPr>
          </a:p>
          <a:p>
            <a:pPr algn="ctr">
              <a:buSzPts val="1600"/>
              <a:buFont typeface="Trebuchet MS"/>
            </a:pPr>
            <a:r>
              <a:rPr lang="en-US" sz="1600" b="1" dirty="0">
                <a:solidFill>
                  <a:schemeClr val="accent5"/>
                </a:solidFill>
                <a:latin typeface="Calibri"/>
                <a:ea typeface="Calibri"/>
                <a:cs typeface="Calibri"/>
              </a:rPr>
              <a:t>Le Quoi ? </a:t>
            </a:r>
            <a:endParaRPr lang="en-US" sz="1600" b="1" dirty="0">
              <a:solidFill>
                <a:schemeClr val="accent5"/>
              </a:solidFill>
              <a:latin typeface="Trebuchet MS"/>
              <a:ea typeface="Calibri"/>
              <a:cs typeface="Calibri"/>
            </a:endParaRPr>
          </a:p>
        </p:txBody>
      </p:sp>
      <p:sp>
        <p:nvSpPr>
          <p:cNvPr id="113" name="Google Shape;113;p8"/>
          <p:cNvSpPr/>
          <p:nvPr/>
        </p:nvSpPr>
        <p:spPr>
          <a:xfrm>
            <a:off x="530352" y="1828800"/>
            <a:ext cx="237744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35000"/>
              </a:lnSpc>
              <a:buClr>
                <a:srgbClr val="1E293B"/>
              </a:buClr>
              <a:buSzPts val="1100"/>
              <a:buFont typeface="Calibri"/>
            </a:pP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Ce qui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circule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: devis, factures, pensée, demandes clients. La matière première de l’entreprise.</a:t>
            </a:r>
            <a:endParaRPr lang="fr-FR" sz="11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4" name="Google Shape;114;p8"/>
          <p:cNvSpPr/>
          <p:nvPr/>
        </p:nvSpPr>
        <p:spPr>
          <a:xfrm>
            <a:off x="3200400" y="1261872"/>
            <a:ext cx="2651760" cy="2194560"/>
          </a:xfrm>
          <a:prstGeom prst="roundRect">
            <a:avLst>
              <a:gd name="adj" fmla="val 3333"/>
            </a:avLst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8"/>
          <p:cNvSpPr/>
          <p:nvPr/>
        </p:nvSpPr>
        <p:spPr>
          <a:xfrm>
            <a:off x="3364992" y="1417320"/>
            <a:ext cx="23774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1600"/>
              <a:buFont typeface="Trebuchet MS"/>
              <a:buNone/>
            </a:pPr>
            <a:r>
              <a:rPr lang="en-US" sz="1600" b="1" dirty="0">
                <a:solidFill>
                  <a:srgbClr val="0F6E56"/>
                </a:solidFill>
                <a:latin typeface="Trebuchet MS"/>
                <a:ea typeface="Trebuchet MS"/>
                <a:cs typeface="Trebuchet MS"/>
                <a:sym typeface="Trebuchet MS"/>
              </a:rPr>
              <a:t>Les supports</a:t>
            </a:r>
            <a:endParaRPr lang="fr-FR" dirty="0"/>
          </a:p>
          <a:p>
            <a:pPr algn="ctr">
              <a:buSzPts val="1600"/>
            </a:pPr>
            <a:r>
              <a:rPr lang="en-US" sz="1600" b="1" dirty="0">
                <a:solidFill>
                  <a:srgbClr val="0F6E56"/>
                </a:solidFill>
                <a:latin typeface="Trebuchet MS"/>
                <a:ea typeface="Calibri"/>
                <a:cs typeface="Calibri"/>
              </a:rPr>
              <a:t>Le </a:t>
            </a:r>
            <a:r>
              <a:rPr lang="en-US" sz="1600" b="1" dirty="0" err="1">
                <a:solidFill>
                  <a:srgbClr val="0F6E56"/>
                </a:solidFill>
                <a:latin typeface="Trebuchet MS"/>
                <a:ea typeface="Calibri"/>
                <a:cs typeface="Calibri"/>
              </a:rPr>
              <a:t>Où</a:t>
            </a:r>
            <a:r>
              <a:rPr lang="en-US" sz="1600" b="1" dirty="0">
                <a:solidFill>
                  <a:srgbClr val="0F6E56"/>
                </a:solidFill>
                <a:latin typeface="Trebuchet MS"/>
                <a:ea typeface="Calibri"/>
                <a:cs typeface="Calibri"/>
              </a:rPr>
              <a:t> ?</a:t>
            </a:r>
          </a:p>
        </p:txBody>
      </p:sp>
      <p:sp>
        <p:nvSpPr>
          <p:cNvPr id="116" name="Google Shape;116;p8"/>
          <p:cNvSpPr/>
          <p:nvPr/>
        </p:nvSpPr>
        <p:spPr>
          <a:xfrm>
            <a:off x="3364992" y="1828800"/>
            <a:ext cx="237744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100"/>
              <a:buFont typeface="Calibri"/>
              <a:buNone/>
            </a:pP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Là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où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l’information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vit : emails, Excel, ERP, papier… et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parfois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la tête des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collaborateurs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8"/>
          <p:cNvSpPr/>
          <p:nvPr/>
        </p:nvSpPr>
        <p:spPr>
          <a:xfrm>
            <a:off x="6035040" y="1261872"/>
            <a:ext cx="2651760" cy="2194560"/>
          </a:xfrm>
          <a:prstGeom prst="roundRect">
            <a:avLst>
              <a:gd name="adj" fmla="val 3333"/>
            </a:avLst>
          </a:prstGeom>
          <a:solidFill>
            <a:srgbClr val="FAEEDA"/>
          </a:solidFill>
          <a:ln w="9525" cap="flat" cmpd="sng">
            <a:solidFill>
              <a:srgbClr val="FAC7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8"/>
          <p:cNvSpPr/>
          <p:nvPr/>
        </p:nvSpPr>
        <p:spPr>
          <a:xfrm>
            <a:off x="6199632" y="1417320"/>
            <a:ext cx="2377440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A4E00"/>
              </a:buClr>
              <a:buSzPts val="1600"/>
              <a:buFont typeface="Trebuchet MS"/>
              <a:buNone/>
            </a:pPr>
            <a:r>
              <a:rPr lang="en-US" sz="1600" b="1">
                <a:solidFill>
                  <a:srgbClr val="8A4E00"/>
                </a:solidFill>
                <a:latin typeface="Trebuchet MS"/>
                <a:ea typeface="Trebuchet MS"/>
                <a:cs typeface="Trebuchet MS"/>
                <a:sym typeface="Trebuchet MS"/>
              </a:rPr>
              <a:t>Les flux</a:t>
            </a:r>
            <a:endParaRPr lang="fr-FR"/>
          </a:p>
          <a:p>
            <a:pPr algn="ctr">
              <a:buSzPts val="1600"/>
            </a:pPr>
            <a:r>
              <a:rPr lang="en-US" sz="1600" b="1">
                <a:solidFill>
                  <a:srgbClr val="8A4E00"/>
                </a:solidFill>
                <a:latin typeface="Trebuchet MS"/>
                <a:ea typeface="Calibri"/>
                <a:cs typeface="Calibri"/>
              </a:rPr>
              <a:t>Le Comment ?</a:t>
            </a:r>
            <a:endParaRPr lang="en-US" sz="1600" b="1" dirty="0">
              <a:solidFill>
                <a:srgbClr val="8A4E00"/>
              </a:solidFill>
              <a:latin typeface="Trebuchet MS"/>
              <a:ea typeface="Calibri"/>
              <a:cs typeface="Calibri"/>
            </a:endParaRPr>
          </a:p>
        </p:txBody>
      </p:sp>
      <p:sp>
        <p:nvSpPr>
          <p:cNvPr id="119" name="Google Shape;119;p8"/>
          <p:cNvSpPr/>
          <p:nvPr/>
        </p:nvSpPr>
        <p:spPr>
          <a:xfrm>
            <a:off x="6199632" y="1828800"/>
            <a:ext cx="237744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Comment elle circule : qui transmet quoi, à qui, à quel moment, par quel canal.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8"/>
          <p:cNvSpPr/>
          <p:nvPr/>
        </p:nvSpPr>
        <p:spPr>
          <a:xfrm>
            <a:off x="365760" y="3566160"/>
            <a:ext cx="8412480" cy="640080"/>
          </a:xfrm>
          <a:prstGeom prst="roundRect">
            <a:avLst>
              <a:gd name="adj" fmla="val 11429"/>
            </a:avLst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8"/>
          <p:cNvSpPr/>
          <p:nvPr/>
        </p:nvSpPr>
        <p:spPr>
          <a:xfrm>
            <a:off x="548640" y="3621024"/>
            <a:ext cx="2011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1000"/>
              <a:buFont typeface="Calibri"/>
              <a:buNone/>
            </a:pPr>
            <a:r>
              <a:rPr lang="en-US" sz="10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La cartographie révèle :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8"/>
          <p:cNvSpPr/>
          <p:nvPr/>
        </p:nvSpPr>
        <p:spPr>
          <a:xfrm>
            <a:off x="2606040" y="3648456"/>
            <a:ext cx="1417320" cy="23774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50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1000"/>
              <a:buFont typeface="Calibri"/>
              <a:buNone/>
            </a:pPr>
            <a:r>
              <a:rPr lang="en-US" sz="10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Où ça bloque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8"/>
          <p:cNvSpPr/>
          <p:nvPr/>
        </p:nvSpPr>
        <p:spPr>
          <a:xfrm>
            <a:off x="4160520" y="3648456"/>
            <a:ext cx="1417320" cy="23774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50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1000"/>
              <a:buFont typeface="Calibri"/>
              <a:buNone/>
            </a:pPr>
            <a:r>
              <a:rPr lang="en-US" sz="10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Où ça frictionne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8"/>
          <p:cNvSpPr/>
          <p:nvPr/>
        </p:nvSpPr>
        <p:spPr>
          <a:xfrm>
            <a:off x="5715000" y="3648456"/>
            <a:ext cx="1417320" cy="237744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50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1000"/>
              <a:buFont typeface="Calibri"/>
              <a:buNone/>
            </a:pPr>
            <a:r>
              <a:rPr lang="en-US" sz="10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Où le volume explose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8"/>
          <p:cNvSpPr/>
          <p:nvPr/>
        </p:nvSpPr>
        <p:spPr>
          <a:xfrm>
            <a:off x="7269475" y="3648447"/>
            <a:ext cx="1417200" cy="3657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50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1000"/>
              <a:buFont typeface="Calibri"/>
              <a:buNone/>
            </a:pPr>
            <a:r>
              <a:rPr lang="en-US" sz="10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Quoi automatiser en premier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6" name="Google Shape;126;p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9"/>
          <p:cNvSpPr/>
          <p:nvPr/>
        </p:nvSpPr>
        <p:spPr>
          <a:xfrm>
            <a:off x="365760" y="16459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SECTION II  ·  L'AUDIT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9"/>
          <p:cNvSpPr/>
          <p:nvPr/>
        </p:nvSpPr>
        <p:spPr>
          <a:xfrm>
            <a:off x="365760" y="384048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2200"/>
              <a:buFont typeface="Trebuchet MS"/>
              <a:buNone/>
            </a:pPr>
            <a:r>
              <a:rPr lang="en-US" sz="22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Quantifier le ROI triple avant de coder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9"/>
          <p:cNvSpPr/>
          <p:nvPr/>
        </p:nvSpPr>
        <p:spPr>
          <a:xfrm>
            <a:off x="365760" y="1051560"/>
            <a:ext cx="2651760" cy="2377440"/>
          </a:xfrm>
          <a:prstGeom prst="roundRect">
            <a:avLst>
              <a:gd name="adj" fmla="val 3077"/>
            </a:avLst>
          </a:prstGeom>
          <a:solidFill>
            <a:srgbClr val="EEF3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9"/>
          <p:cNvSpPr/>
          <p:nvPr/>
        </p:nvSpPr>
        <p:spPr>
          <a:xfrm>
            <a:off x="530352" y="11430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2600"/>
              <a:buFont typeface="Arial Black"/>
              <a:buNone/>
            </a:pPr>
            <a:r>
              <a:rPr lang="en-US" sz="2600" b="1">
                <a:solidFill>
                  <a:srgbClr val="185FA5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9"/>
          <p:cNvSpPr/>
          <p:nvPr/>
        </p:nvSpPr>
        <p:spPr>
          <a:xfrm>
            <a:off x="530352" y="1572768"/>
            <a:ext cx="237744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400"/>
              <a:buFont typeface="Trebuchet MS"/>
              <a:buNone/>
            </a:pPr>
            <a:r>
              <a:rPr lang="en-US" sz="14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ROI économique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9"/>
          <p:cNvSpPr/>
          <p:nvPr/>
        </p:nvSpPr>
        <p:spPr>
          <a:xfrm>
            <a:off x="530352" y="1920240"/>
            <a:ext cx="237744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>
              <a:lnSpc>
                <a:spcPct val="135000"/>
              </a:lnSpc>
              <a:buClr>
                <a:srgbClr val="1E293B"/>
              </a:buClr>
              <a:buSzPts val="1100"/>
            </a:pP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Temps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gagné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/ jour ×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salaire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horaire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moyen ×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jours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travaillés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/ an x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nombre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personnes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concernées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 = retour direct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en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€.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100"/>
              <a:buFont typeface="Calibri"/>
              <a:buNone/>
            </a:pP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Une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équation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simple :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quantifiée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avant le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projet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10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vérifiée</a:t>
            </a:r>
            <a:r>
              <a:rPr lang="en-US" sz="110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après la prod.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9"/>
          <p:cNvSpPr/>
          <p:nvPr/>
        </p:nvSpPr>
        <p:spPr>
          <a:xfrm>
            <a:off x="3200400" y="1051560"/>
            <a:ext cx="2651760" cy="2377440"/>
          </a:xfrm>
          <a:prstGeom prst="roundRect">
            <a:avLst>
              <a:gd name="adj" fmla="val 3077"/>
            </a:avLst>
          </a:prstGeom>
          <a:solidFill>
            <a:srgbClr val="FCEBEB"/>
          </a:solidFill>
          <a:ln w="9525" cap="flat" cmpd="sng">
            <a:solidFill>
              <a:srgbClr val="F7C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" name="Google Shape;139;p9"/>
          <p:cNvSpPr/>
          <p:nvPr/>
        </p:nvSpPr>
        <p:spPr>
          <a:xfrm>
            <a:off x="3364992" y="11430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32D2D"/>
              </a:buClr>
              <a:buSzPts val="2600"/>
              <a:buFont typeface="Arial Black"/>
              <a:buNone/>
            </a:pPr>
            <a:r>
              <a:rPr lang="en-US" sz="2600" b="1">
                <a:solidFill>
                  <a:srgbClr val="A32D2D"/>
                </a:solidFill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9"/>
          <p:cNvSpPr/>
          <p:nvPr/>
        </p:nvSpPr>
        <p:spPr>
          <a:xfrm>
            <a:off x="3364992" y="1572768"/>
            <a:ext cx="237744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400"/>
              <a:buFont typeface="Trebuchet MS"/>
              <a:buNone/>
            </a:pPr>
            <a:r>
              <a:rPr lang="en-US" sz="14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ROI opérationnel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9"/>
          <p:cNvSpPr/>
          <p:nvPr/>
        </p:nvSpPr>
        <p:spPr>
          <a:xfrm>
            <a:off x="3364992" y="1920240"/>
            <a:ext cx="237744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Des process plus solides : bien paramétré, l’agent ne fait pas d’erreurs là où l’humain est faillible.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Et ces technologies ne font que s’améliorer.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9"/>
          <p:cNvSpPr/>
          <p:nvPr/>
        </p:nvSpPr>
        <p:spPr>
          <a:xfrm>
            <a:off x="6035040" y="1051560"/>
            <a:ext cx="2651760" cy="2377440"/>
          </a:xfrm>
          <a:prstGeom prst="roundRect">
            <a:avLst>
              <a:gd name="adj" fmla="val 3077"/>
            </a:avLst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9"/>
          <p:cNvSpPr/>
          <p:nvPr/>
        </p:nvSpPr>
        <p:spPr>
          <a:xfrm>
            <a:off x="6199632" y="11430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2600"/>
              <a:buFont typeface="Arial Black"/>
              <a:buNone/>
            </a:pPr>
            <a:r>
              <a:rPr lang="en-US" sz="2600" b="1">
                <a:solidFill>
                  <a:srgbClr val="0F6E56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9"/>
          <p:cNvSpPr/>
          <p:nvPr/>
        </p:nvSpPr>
        <p:spPr>
          <a:xfrm>
            <a:off x="6199632" y="1572768"/>
            <a:ext cx="237744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400"/>
              <a:buFont typeface="Trebuchet MS"/>
              <a:buNone/>
            </a:pPr>
            <a:r>
              <a:rPr lang="en-US" sz="14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ROI stratégique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9"/>
          <p:cNvSpPr/>
          <p:nvPr/>
        </p:nvSpPr>
        <p:spPr>
          <a:xfrm>
            <a:off x="6199632" y="1920240"/>
            <a:ext cx="237744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Le plus sous-estimé : se libérer des tâches à faible valeur pour se concentrer sur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l’humain, la stratégie, la négociation. Prendre de la hauteur, et du temps pour soi.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9"/>
          <p:cNvSpPr/>
          <p:nvPr/>
        </p:nvSpPr>
        <p:spPr>
          <a:xfrm>
            <a:off x="365760" y="3547872"/>
            <a:ext cx="8412480" cy="658368"/>
          </a:xfrm>
          <a:prstGeom prst="rect">
            <a:avLst/>
          </a:prstGeom>
          <a:solidFill>
            <a:srgbClr val="EEF3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9"/>
          <p:cNvSpPr/>
          <p:nvPr/>
        </p:nvSpPr>
        <p:spPr>
          <a:xfrm>
            <a:off x="548640" y="3602736"/>
            <a:ext cx="164592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1000"/>
              <a:buFont typeface="Calibri"/>
              <a:buNone/>
            </a:pPr>
            <a:r>
              <a:rPr lang="en-US" sz="1000" b="1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Message clé :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9"/>
          <p:cNvSpPr/>
          <p:nvPr/>
        </p:nvSpPr>
        <p:spPr>
          <a:xfrm>
            <a:off x="2194560" y="3602736"/>
            <a:ext cx="640080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Trebuchet MS"/>
              <a:buNone/>
            </a:pPr>
            <a:r>
              <a:rPr lang="en-US" sz="1200" i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"Un audit de quelques jours évite des mois de dev sur un projet qui ne sert à rien."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9" name="Google Shape;149;p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2E6E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0"/>
          <p:cNvSpPr/>
          <p:nvPr/>
        </p:nvSpPr>
        <p:spPr>
          <a:xfrm>
            <a:off x="0" y="0"/>
            <a:ext cx="73152" cy="4572000"/>
          </a:xfrm>
          <a:prstGeom prst="rect">
            <a:avLst/>
          </a:prstGeom>
          <a:solidFill>
            <a:srgbClr val="FFAF3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0"/>
          <p:cNvSpPr/>
          <p:nvPr/>
        </p:nvSpPr>
        <p:spPr>
          <a:xfrm>
            <a:off x="182880" y="822960"/>
            <a:ext cx="109728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AF36"/>
              </a:buClr>
              <a:buSzPts val="6400"/>
              <a:buFont typeface="Arial Black"/>
              <a:buNone/>
            </a:pPr>
            <a:r>
              <a:rPr lang="en-US" sz="6400" b="1">
                <a:solidFill>
                  <a:srgbClr val="FFAF36"/>
                </a:solidFill>
                <a:latin typeface="Arial Black"/>
                <a:ea typeface="Arial Black"/>
                <a:cs typeface="Arial Black"/>
                <a:sym typeface="Arial Black"/>
              </a:rPr>
              <a:t>III</a:t>
            </a:r>
            <a:endParaRPr sz="6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0"/>
          <p:cNvSpPr/>
          <p:nvPr/>
        </p:nvSpPr>
        <p:spPr>
          <a:xfrm>
            <a:off x="1371600" y="1005840"/>
            <a:ext cx="73152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lang="en-US" sz="28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Le testing : prouver que ça tient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9" name="Google Shape;159;p1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11"/>
          <p:cNvSpPr/>
          <p:nvPr/>
        </p:nvSpPr>
        <p:spPr>
          <a:xfrm>
            <a:off x="365760" y="16459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SECTION III  ·  LE TESTING  ·  Julien Van Quackebeke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11"/>
          <p:cNvSpPr/>
          <p:nvPr/>
        </p:nvSpPr>
        <p:spPr>
          <a:xfrm>
            <a:off x="365760" y="384048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2100"/>
              <a:buFont typeface="Trebuchet MS"/>
              <a:buNone/>
            </a:pPr>
            <a:r>
              <a:rPr lang="en-US" sz="21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Un agent IA ne se teste pas comme un logiciel classique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11"/>
          <p:cNvSpPr/>
          <p:nvPr/>
        </p:nvSpPr>
        <p:spPr>
          <a:xfrm>
            <a:off x="365760" y="1051560"/>
            <a:ext cx="4114800" cy="2423160"/>
          </a:xfrm>
          <a:prstGeom prst="roundRect">
            <a:avLst>
              <a:gd name="adj" fmla="val 3019"/>
            </a:avLst>
          </a:prstGeom>
          <a:solidFill>
            <a:srgbClr val="EEF3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11"/>
          <p:cNvSpPr/>
          <p:nvPr/>
        </p:nvSpPr>
        <p:spPr>
          <a:xfrm>
            <a:off x="548640" y="1143000"/>
            <a:ext cx="374904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400"/>
              <a:buFont typeface="Trebuchet MS"/>
              <a:buNone/>
            </a:pPr>
            <a:r>
              <a:rPr lang="en-US" sz="1400" b="1">
                <a:solidFill>
                  <a:srgbClr val="6B7280"/>
                </a:solidFill>
                <a:latin typeface="Trebuchet MS"/>
                <a:ea typeface="Trebuchet MS"/>
                <a:cs typeface="Trebuchet MS"/>
                <a:sym typeface="Trebuchet MS"/>
              </a:rPr>
              <a:t>Logiciel classique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11"/>
          <p:cNvSpPr/>
          <p:nvPr/>
        </p:nvSpPr>
        <p:spPr>
          <a:xfrm>
            <a:off x="548640" y="1554480"/>
            <a:ext cx="374904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150"/>
              <a:buFont typeface="Calibri"/>
              <a:buChar char="•"/>
            </a:pPr>
            <a:r>
              <a:rPr lang="en-US" sz="115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Déterministe : 2+2 = toujours 4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1"/>
          <p:cNvSpPr/>
          <p:nvPr/>
        </p:nvSpPr>
        <p:spPr>
          <a:xfrm>
            <a:off x="548640" y="2121408"/>
            <a:ext cx="374904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150"/>
              <a:buFont typeface="Calibri"/>
              <a:buChar char="•"/>
            </a:pPr>
            <a:r>
              <a:rPr lang="en-US" sz="115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Résultat identique à chaque exécution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1"/>
          <p:cNvSpPr/>
          <p:nvPr/>
        </p:nvSpPr>
        <p:spPr>
          <a:xfrm>
            <a:off x="548640" y="2688336"/>
            <a:ext cx="374904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150"/>
              <a:buFont typeface="Calibri"/>
              <a:buChar char="•"/>
            </a:pPr>
            <a:r>
              <a:rPr lang="en-US" sz="115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Tests binaires : pass / fail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1"/>
          <p:cNvSpPr/>
          <p:nvPr/>
        </p:nvSpPr>
        <p:spPr>
          <a:xfrm>
            <a:off x="4754880" y="1051560"/>
            <a:ext cx="4114800" cy="2423160"/>
          </a:xfrm>
          <a:prstGeom prst="roundRect">
            <a:avLst>
              <a:gd name="adj" fmla="val 3019"/>
            </a:avLst>
          </a:prstGeom>
          <a:solidFill>
            <a:srgbClr val="EEF3FB"/>
          </a:solidFill>
          <a:ln w="9525" cap="flat" cmpd="sng">
            <a:solidFill>
              <a:srgbClr val="B5D4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11"/>
          <p:cNvSpPr/>
          <p:nvPr/>
        </p:nvSpPr>
        <p:spPr>
          <a:xfrm>
            <a:off x="4937760" y="1143000"/>
            <a:ext cx="3749040" cy="329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1400"/>
              <a:buFont typeface="Trebuchet MS"/>
              <a:buNone/>
            </a:pPr>
            <a:r>
              <a:rPr lang="en-US" sz="1400" b="1">
                <a:solidFill>
                  <a:srgbClr val="185FA5"/>
                </a:solidFill>
                <a:latin typeface="Trebuchet MS"/>
                <a:ea typeface="Trebuchet MS"/>
                <a:cs typeface="Trebuchet MS"/>
                <a:sym typeface="Trebuchet MS"/>
              </a:rPr>
              <a:t>Agent IA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1"/>
          <p:cNvSpPr/>
          <p:nvPr/>
        </p:nvSpPr>
        <p:spPr>
          <a:xfrm>
            <a:off x="4937760" y="1554480"/>
            <a:ext cx="374904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150"/>
              <a:buFont typeface="Calibri"/>
              <a:buChar char="•"/>
            </a:pPr>
            <a:r>
              <a:rPr lang="en-US" sz="115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Non-déterministe : réponses différentes à chaque appel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11"/>
          <p:cNvSpPr/>
          <p:nvPr/>
        </p:nvSpPr>
        <p:spPr>
          <a:xfrm>
            <a:off x="4937760" y="2121408"/>
            <a:ext cx="374904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150"/>
              <a:buFont typeface="Calibri"/>
              <a:buChar char="•"/>
            </a:pPr>
            <a:r>
              <a:rPr lang="en-US" sz="115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Parfois meilleur, parfois faux… mais toujours confiant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11"/>
          <p:cNvSpPr/>
          <p:nvPr/>
        </p:nvSpPr>
        <p:spPr>
          <a:xfrm>
            <a:off x="4937760" y="2688336"/>
            <a:ext cx="374904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150"/>
              <a:buFont typeface="Calibri"/>
              <a:buChar char="•"/>
            </a:pPr>
            <a:r>
              <a:rPr lang="en-US" sz="115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Tests qualitatifs : on évalue le raisonnement</a:t>
            </a:r>
            <a:endParaRPr sz="1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11"/>
          <p:cNvSpPr/>
          <p:nvPr/>
        </p:nvSpPr>
        <p:spPr>
          <a:xfrm>
            <a:off x="365760" y="3593592"/>
            <a:ext cx="8412480" cy="640080"/>
          </a:xfrm>
          <a:prstGeom prst="rect">
            <a:avLst/>
          </a:prstGeom>
          <a:solidFill>
            <a:srgbClr val="FFF8E7"/>
          </a:solidFill>
          <a:ln w="12700" cap="flat" cmpd="sng">
            <a:solidFill>
              <a:srgbClr val="FAC7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1"/>
          <p:cNvSpPr/>
          <p:nvPr/>
        </p:nvSpPr>
        <p:spPr>
          <a:xfrm>
            <a:off x="502920" y="363931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A4E00"/>
              </a:buClr>
              <a:buSzPts val="2000"/>
              <a:buFont typeface="Calibri"/>
              <a:buNone/>
            </a:pPr>
            <a:r>
              <a:rPr lang="en-US" sz="2000">
                <a:solidFill>
                  <a:srgbClr val="8A4E00"/>
                </a:solidFill>
                <a:latin typeface="Calibri"/>
                <a:ea typeface="Calibri"/>
                <a:cs typeface="Calibri"/>
                <a:sym typeface="Calibri"/>
              </a:rPr>
              <a:t>⚠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1"/>
          <p:cNvSpPr/>
          <p:nvPr/>
        </p:nvSpPr>
        <p:spPr>
          <a:xfrm>
            <a:off x="1005840" y="3639312"/>
            <a:ext cx="758952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On ne teste pas la bonne réponse : on teste la qualité du raisonnement. C'est le vrai défi du testing d'agents IA en 2026.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1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2C94F1-AEDB-0F01-0574-A1E63972F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F0EF844-3CB3-67FA-5392-BBA84740369F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F437F74-D665-F888-73A0-CF566FD56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6404"/>
            <a:ext cx="9144000" cy="5236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43364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4A48B0D-788C-614B-EF3A-1E7643B102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9426"/>
            <a:ext cx="9447845" cy="5084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792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2"/>
          <p:cNvSpPr/>
          <p:nvPr/>
        </p:nvSpPr>
        <p:spPr>
          <a:xfrm>
            <a:off x="365760" y="16459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SECTION III  ·  LE TESTING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2"/>
          <p:cNvSpPr/>
          <p:nvPr/>
        </p:nvSpPr>
        <p:spPr>
          <a:xfrm>
            <a:off x="365760" y="384048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2200"/>
              <a:buFont typeface="Trebuchet MS"/>
              <a:buNone/>
            </a:pPr>
            <a:r>
              <a:rPr lang="en-US" sz="22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La stratégie de test en 4 niveaux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12"/>
          <p:cNvSpPr/>
          <p:nvPr/>
        </p:nvSpPr>
        <p:spPr>
          <a:xfrm>
            <a:off x="365760" y="1024128"/>
            <a:ext cx="8412480" cy="749808"/>
          </a:xfrm>
          <a:prstGeom prst="roundRect">
            <a:avLst>
              <a:gd name="adj" fmla="val 9756"/>
            </a:avLst>
          </a:prstGeom>
          <a:solidFill>
            <a:srgbClr val="EEF3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12"/>
          <p:cNvSpPr/>
          <p:nvPr/>
        </p:nvSpPr>
        <p:spPr>
          <a:xfrm>
            <a:off x="502920" y="1097280"/>
            <a:ext cx="50292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2400"/>
              <a:buFont typeface="Arial Black"/>
              <a:buNone/>
            </a:pPr>
            <a:r>
              <a:rPr lang="en-US" sz="2400" b="1">
                <a:solidFill>
                  <a:srgbClr val="185FA5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12"/>
          <p:cNvSpPr/>
          <p:nvPr/>
        </p:nvSpPr>
        <p:spPr>
          <a:xfrm>
            <a:off x="1078992" y="1078992"/>
            <a:ext cx="7315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50"/>
              <a:buFont typeface="Calibri"/>
              <a:buNone/>
            </a:pPr>
            <a:r>
              <a:rPr lang="en-US" sz="125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Happy path : comportements attendus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2"/>
          <p:cNvSpPr/>
          <p:nvPr/>
        </p:nvSpPr>
        <p:spPr>
          <a:xfrm>
            <a:off x="1078992" y="1353312"/>
            <a:ext cx="73152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Les cas normaux écrits dans les specs. Nécessaire, mais largement insuffisant à lui seul.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12"/>
          <p:cNvSpPr/>
          <p:nvPr/>
        </p:nvSpPr>
        <p:spPr>
          <a:xfrm>
            <a:off x="365760" y="1847088"/>
            <a:ext cx="8412480" cy="749808"/>
          </a:xfrm>
          <a:prstGeom prst="roundRect">
            <a:avLst>
              <a:gd name="adj" fmla="val 9756"/>
            </a:avLst>
          </a:prstGeom>
          <a:solidFill>
            <a:srgbClr val="FAEEDA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12"/>
          <p:cNvSpPr/>
          <p:nvPr/>
        </p:nvSpPr>
        <p:spPr>
          <a:xfrm>
            <a:off x="502920" y="1920240"/>
            <a:ext cx="50292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A5000"/>
              </a:buClr>
              <a:buSzPts val="2400"/>
              <a:buFont typeface="Arial Black"/>
              <a:buNone/>
            </a:pPr>
            <a:r>
              <a:rPr lang="en-US" sz="2400" b="1">
                <a:solidFill>
                  <a:srgbClr val="8A5000"/>
                </a:solidFill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12"/>
          <p:cNvSpPr/>
          <p:nvPr/>
        </p:nvSpPr>
        <p:spPr>
          <a:xfrm>
            <a:off x="1078992" y="1901952"/>
            <a:ext cx="7315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50"/>
              <a:buFont typeface="Calibri"/>
              <a:buNone/>
            </a:pPr>
            <a:r>
              <a:rPr lang="en-US" sz="125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Cas limites &amp; adversariaux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2"/>
          <p:cNvSpPr/>
          <p:nvPr/>
        </p:nvSpPr>
        <p:spPr>
          <a:xfrm>
            <a:off x="1078992" y="2176272"/>
            <a:ext cx="73152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Inputs ambigus, prompts détournés. Ex : agent de relance, le client répond qu'il est en liquidation judiciaire. Escalade-t-il ?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2"/>
          <p:cNvSpPr/>
          <p:nvPr/>
        </p:nvSpPr>
        <p:spPr>
          <a:xfrm>
            <a:off x="365760" y="2670048"/>
            <a:ext cx="8412480" cy="749808"/>
          </a:xfrm>
          <a:prstGeom prst="roundRect">
            <a:avLst>
              <a:gd name="adj" fmla="val 9756"/>
            </a:avLst>
          </a:prstGeom>
          <a:solidFill>
            <a:srgbClr val="FBEAF0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12"/>
          <p:cNvSpPr/>
          <p:nvPr/>
        </p:nvSpPr>
        <p:spPr>
          <a:xfrm>
            <a:off x="502920" y="2743200"/>
            <a:ext cx="50292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A2040"/>
              </a:buClr>
              <a:buSzPts val="2400"/>
              <a:buFont typeface="Arial Black"/>
              <a:buNone/>
            </a:pPr>
            <a:r>
              <a:rPr lang="en-US" sz="2400" b="1">
                <a:solidFill>
                  <a:srgbClr val="7A2040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2"/>
          <p:cNvSpPr/>
          <p:nvPr/>
        </p:nvSpPr>
        <p:spPr>
          <a:xfrm>
            <a:off x="1078992" y="2724912"/>
            <a:ext cx="7315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50"/>
              <a:buFont typeface="Calibri"/>
              <a:buNone/>
            </a:pPr>
            <a:r>
              <a:rPr lang="en-US" sz="125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Dérive dans le temps : régression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12"/>
          <p:cNvSpPr/>
          <p:nvPr/>
        </p:nvSpPr>
        <p:spPr>
          <a:xfrm>
            <a:off x="1078992" y="2999232"/>
            <a:ext cx="73152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Un agent qui marche à J+0 peut régresser à J+30. Modèle mis à jour, données changées, prompt « optimisé » en prod.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2"/>
          <p:cNvSpPr/>
          <p:nvPr/>
        </p:nvSpPr>
        <p:spPr>
          <a:xfrm>
            <a:off x="365760" y="3493008"/>
            <a:ext cx="8412480" cy="749808"/>
          </a:xfrm>
          <a:prstGeom prst="roundRect">
            <a:avLst>
              <a:gd name="adj" fmla="val 9756"/>
            </a:avLst>
          </a:prstGeom>
          <a:solidFill>
            <a:srgbClr val="FCEBE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12"/>
          <p:cNvSpPr/>
          <p:nvPr/>
        </p:nvSpPr>
        <p:spPr>
          <a:xfrm>
            <a:off x="502920" y="3566160"/>
            <a:ext cx="50292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32D2D"/>
              </a:buClr>
              <a:buSzPts val="2400"/>
              <a:buFont typeface="Arial Black"/>
              <a:buNone/>
            </a:pPr>
            <a:r>
              <a:rPr lang="en-US" sz="2400" b="1">
                <a:solidFill>
                  <a:srgbClr val="A32D2D"/>
                </a:solidFill>
                <a:latin typeface="Arial Black"/>
                <a:ea typeface="Arial Black"/>
                <a:cs typeface="Arial Black"/>
                <a:sym typeface="Arial Black"/>
              </a:rPr>
              <a:t>4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2"/>
          <p:cNvSpPr/>
          <p:nvPr/>
        </p:nvSpPr>
        <p:spPr>
          <a:xfrm>
            <a:off x="1078992" y="3547872"/>
            <a:ext cx="73152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50"/>
              <a:buFont typeface="Calibri"/>
              <a:buNone/>
            </a:pPr>
            <a:r>
              <a:rPr lang="en-US" sz="125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Hallucinations sur vos données</a:t>
            </a:r>
            <a:endParaRPr sz="12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12"/>
          <p:cNvSpPr/>
          <p:nvPr/>
        </p:nvSpPr>
        <p:spPr>
          <a:xfrm>
            <a:off x="1078992" y="3822192"/>
            <a:ext cx="731520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Le risque le plus sous-estimé. L'agent invente des faits avec une assurance totale. Sur des données client, c'est une faute professionnelle.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4" name="Google Shape;204;p1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3"/>
          <p:cNvSpPr/>
          <p:nvPr/>
        </p:nvSpPr>
        <p:spPr>
          <a:xfrm>
            <a:off x="365760" y="16459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SECTION III  ·  LE TESTING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13"/>
          <p:cNvSpPr/>
          <p:nvPr/>
        </p:nvSpPr>
        <p:spPr>
          <a:xfrm>
            <a:off x="365760" y="384048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2200"/>
              <a:buFont typeface="Trebuchet MS"/>
              <a:buNone/>
            </a:pPr>
            <a:r>
              <a:rPr lang="en-US" sz="22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3 pièges à absolument éviter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13"/>
          <p:cNvSpPr/>
          <p:nvPr/>
        </p:nvSpPr>
        <p:spPr>
          <a:xfrm>
            <a:off x="365760" y="1005840"/>
            <a:ext cx="2697480" cy="3246120"/>
          </a:xfrm>
          <a:prstGeom prst="roundRect">
            <a:avLst>
              <a:gd name="adj" fmla="val 2712"/>
            </a:avLst>
          </a:prstGeom>
          <a:solidFill>
            <a:srgbClr val="FCEBEB"/>
          </a:solidFill>
          <a:ln w="9525" cap="flat" cmpd="sng">
            <a:solidFill>
              <a:srgbClr val="F7C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13"/>
          <p:cNvSpPr/>
          <p:nvPr/>
        </p:nvSpPr>
        <p:spPr>
          <a:xfrm>
            <a:off x="530352" y="1078992"/>
            <a:ext cx="4572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32D2D"/>
              </a:buClr>
              <a:buSzPts val="2200"/>
              <a:buFont typeface="Arial Black"/>
              <a:buNone/>
            </a:pPr>
            <a:r>
              <a:rPr lang="en-US" sz="2200" b="1">
                <a:solidFill>
                  <a:srgbClr val="A32D2D"/>
                </a:solidFill>
                <a:latin typeface="Arial Black"/>
                <a:ea typeface="Arial Black"/>
                <a:cs typeface="Arial Black"/>
                <a:sym typeface="Arial Black"/>
              </a:rPr>
              <a:t>1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3"/>
          <p:cNvSpPr/>
          <p:nvPr/>
        </p:nvSpPr>
        <p:spPr>
          <a:xfrm>
            <a:off x="530352" y="1508760"/>
            <a:ext cx="23774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Tester avec des données de dev uniquement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13"/>
          <p:cNvSpPr/>
          <p:nvPr/>
        </p:nvSpPr>
        <p:spPr>
          <a:xfrm>
            <a:off x="530352" y="2011680"/>
            <a:ext cx="237744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Les vraies anomalies apparaissent avec les vraies données : noms mal orthographiés, cas exotiques, formats inattendus.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13"/>
          <p:cNvSpPr/>
          <p:nvPr/>
        </p:nvSpPr>
        <p:spPr>
          <a:xfrm>
            <a:off x="530352" y="2980944"/>
            <a:ext cx="2377440" cy="1097280"/>
          </a:xfrm>
          <a:prstGeom prst="rect">
            <a:avLst/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3"/>
          <p:cNvSpPr/>
          <p:nvPr/>
        </p:nvSpPr>
        <p:spPr>
          <a:xfrm>
            <a:off x="621792" y="3017520"/>
            <a:ext cx="219456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900"/>
              <a:buFont typeface="Calibri"/>
              <a:buNone/>
            </a:pPr>
            <a:r>
              <a:rPr lang="en-US" sz="9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À faire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3"/>
          <p:cNvSpPr/>
          <p:nvPr/>
        </p:nvSpPr>
        <p:spPr>
          <a:xfrm>
            <a:off x="621792" y="3255264"/>
            <a:ext cx="219456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085041"/>
                </a:solidFill>
                <a:latin typeface="Calibri"/>
                <a:ea typeface="Calibri"/>
                <a:cs typeface="Calibri"/>
                <a:sym typeface="Calibri"/>
              </a:rPr>
              <a:t>Inclure un échantillon de données de production réelles dans chaque campagne de test.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13"/>
          <p:cNvSpPr/>
          <p:nvPr/>
        </p:nvSpPr>
        <p:spPr>
          <a:xfrm>
            <a:off x="3246120" y="1005840"/>
            <a:ext cx="2697480" cy="3246120"/>
          </a:xfrm>
          <a:prstGeom prst="roundRect">
            <a:avLst>
              <a:gd name="adj" fmla="val 2712"/>
            </a:avLst>
          </a:prstGeom>
          <a:solidFill>
            <a:srgbClr val="FCEBEB"/>
          </a:solidFill>
          <a:ln w="9525" cap="flat" cmpd="sng">
            <a:solidFill>
              <a:srgbClr val="F7C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13"/>
          <p:cNvSpPr/>
          <p:nvPr/>
        </p:nvSpPr>
        <p:spPr>
          <a:xfrm>
            <a:off x="3410712" y="1078992"/>
            <a:ext cx="4572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32D2D"/>
              </a:buClr>
              <a:buSzPts val="2200"/>
              <a:buFont typeface="Arial Black"/>
              <a:buNone/>
            </a:pPr>
            <a:r>
              <a:rPr lang="en-US" sz="2200" b="1">
                <a:solidFill>
                  <a:srgbClr val="A32D2D"/>
                </a:solidFill>
                <a:latin typeface="Arial Black"/>
                <a:ea typeface="Arial Black"/>
                <a:cs typeface="Arial Black"/>
                <a:sym typeface="Arial Black"/>
              </a:rPr>
              <a:t>2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3"/>
          <p:cNvSpPr/>
          <p:nvPr/>
        </p:nvSpPr>
        <p:spPr>
          <a:xfrm>
            <a:off x="3410712" y="1508760"/>
            <a:ext cx="23774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Confondre « ça répond » avec « ça répond bien »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13"/>
          <p:cNvSpPr/>
          <p:nvPr/>
        </p:nvSpPr>
        <p:spPr>
          <a:xfrm>
            <a:off x="3410712" y="2011680"/>
            <a:ext cx="237744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Un agent fluide peut être faux 30% du temps. La forme ne garantit pas le fond : c'est précisément ça qui est dangereux.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13"/>
          <p:cNvSpPr/>
          <p:nvPr/>
        </p:nvSpPr>
        <p:spPr>
          <a:xfrm>
            <a:off x="3410712" y="2980944"/>
            <a:ext cx="2377440" cy="1097280"/>
          </a:xfrm>
          <a:prstGeom prst="rect">
            <a:avLst/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3"/>
          <p:cNvSpPr/>
          <p:nvPr/>
        </p:nvSpPr>
        <p:spPr>
          <a:xfrm>
            <a:off x="3502152" y="3017520"/>
            <a:ext cx="219456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900"/>
              <a:buFont typeface="Calibri"/>
              <a:buNone/>
            </a:pPr>
            <a:r>
              <a:rPr lang="en-US" sz="9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À faire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3"/>
          <p:cNvSpPr/>
          <p:nvPr/>
        </p:nvSpPr>
        <p:spPr>
          <a:xfrm>
            <a:off x="3502152" y="3255264"/>
            <a:ext cx="219456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085041"/>
                </a:solidFill>
                <a:latin typeface="Calibri"/>
                <a:ea typeface="Calibri"/>
                <a:cs typeface="Calibri"/>
                <a:sym typeface="Calibri"/>
              </a:rPr>
              <a:t>Définir des critères de qualité métier, pas seulement techniques.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13"/>
          <p:cNvSpPr/>
          <p:nvPr/>
        </p:nvSpPr>
        <p:spPr>
          <a:xfrm>
            <a:off x="6126480" y="1005840"/>
            <a:ext cx="2697480" cy="3246120"/>
          </a:xfrm>
          <a:prstGeom prst="roundRect">
            <a:avLst>
              <a:gd name="adj" fmla="val 2712"/>
            </a:avLst>
          </a:prstGeom>
          <a:solidFill>
            <a:srgbClr val="FCEBEB"/>
          </a:solidFill>
          <a:ln w="9525" cap="flat" cmpd="sng">
            <a:solidFill>
              <a:srgbClr val="F7C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13"/>
          <p:cNvSpPr/>
          <p:nvPr/>
        </p:nvSpPr>
        <p:spPr>
          <a:xfrm>
            <a:off x="6291072" y="1078992"/>
            <a:ext cx="4572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32D2D"/>
              </a:buClr>
              <a:buSzPts val="2200"/>
              <a:buFont typeface="Arial Black"/>
              <a:buNone/>
            </a:pPr>
            <a:r>
              <a:rPr lang="en-US" sz="2200" b="1">
                <a:solidFill>
                  <a:srgbClr val="A32D2D"/>
                </a:solidFill>
                <a:latin typeface="Arial Black"/>
                <a:ea typeface="Arial Black"/>
                <a:cs typeface="Arial Black"/>
                <a:sym typeface="Arial Black"/>
              </a:rPr>
              <a:t>3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3"/>
          <p:cNvSpPr/>
          <p:nvPr/>
        </p:nvSpPr>
        <p:spPr>
          <a:xfrm>
            <a:off x="6291072" y="1508760"/>
            <a:ext cx="23774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Calibri"/>
              <a:buNone/>
            </a:pPr>
            <a:r>
              <a:rPr lang="en-US" sz="1200" b="1" dirty="0" err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Définir</a:t>
            </a:r>
            <a:r>
              <a:rPr lang="en-US" sz="1200" b="1" dirty="0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 les </a:t>
            </a:r>
            <a:r>
              <a:rPr lang="en-US" sz="1200" b="1" dirty="0" err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critères</a:t>
            </a:r>
            <a:r>
              <a:rPr lang="en-US" sz="1200" b="1" dirty="0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1" dirty="0" err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d’acceptance</a:t>
            </a:r>
            <a:r>
              <a:rPr lang="en-US" sz="1200" b="1" dirty="0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 et KPI après le dev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13"/>
          <p:cNvSpPr/>
          <p:nvPr/>
        </p:nvSpPr>
        <p:spPr>
          <a:xfrm>
            <a:off x="6291072" y="2011680"/>
            <a:ext cx="237744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050"/>
              <a:buFont typeface="Calibri"/>
              <a:buNone/>
            </a:pPr>
            <a:r>
              <a:rPr lang="en-US" sz="105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On </a:t>
            </a:r>
            <a:r>
              <a:rPr lang="en-US" sz="105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déploie</a:t>
            </a:r>
            <a:r>
              <a:rPr lang="en-US" sz="105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05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puis</a:t>
            </a:r>
            <a:r>
              <a:rPr lang="en-US" sz="105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on se </a:t>
            </a:r>
            <a:r>
              <a:rPr lang="en-US" sz="105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demande</a:t>
            </a:r>
            <a:r>
              <a:rPr lang="en-US" sz="105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« </a:t>
            </a:r>
            <a:r>
              <a:rPr lang="en-US" sz="105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c'est</a:t>
            </a:r>
            <a:r>
              <a:rPr lang="en-US" sz="105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bien </a:t>
            </a:r>
            <a:r>
              <a:rPr lang="en-US" sz="105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ça</a:t>
            </a:r>
            <a:r>
              <a:rPr lang="en-US" sz="105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? » </a:t>
            </a:r>
            <a:r>
              <a:rPr lang="en-US" sz="105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C'est</a:t>
            </a:r>
            <a:r>
              <a:rPr lang="en-US" sz="105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la faute la plus </a:t>
            </a:r>
            <a:r>
              <a:rPr lang="en-US" sz="105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fréquente</a:t>
            </a:r>
            <a:r>
              <a:rPr lang="en-US" sz="105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5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observée</a:t>
            </a:r>
            <a:r>
              <a:rPr lang="en-US" sz="105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sur le terrain.</a:t>
            </a:r>
            <a:endParaRPr sz="10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13"/>
          <p:cNvSpPr/>
          <p:nvPr/>
        </p:nvSpPr>
        <p:spPr>
          <a:xfrm>
            <a:off x="6291072" y="2980944"/>
            <a:ext cx="2377440" cy="1097280"/>
          </a:xfrm>
          <a:prstGeom prst="rect">
            <a:avLst/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3"/>
          <p:cNvSpPr/>
          <p:nvPr/>
        </p:nvSpPr>
        <p:spPr>
          <a:xfrm>
            <a:off x="6382512" y="3017520"/>
            <a:ext cx="219456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900"/>
              <a:buFont typeface="Calibri"/>
              <a:buNone/>
            </a:pPr>
            <a:r>
              <a:rPr lang="en-US" sz="9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À faire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3"/>
          <p:cNvSpPr/>
          <p:nvPr/>
        </p:nvSpPr>
        <p:spPr>
          <a:xfrm>
            <a:off x="6382512" y="3255264"/>
            <a:ext cx="219456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085041"/>
                </a:solidFill>
                <a:latin typeface="Calibri"/>
                <a:ea typeface="Calibri"/>
                <a:cs typeface="Calibri"/>
                <a:sym typeface="Calibri"/>
              </a:rPr>
              <a:t>Score min, taux d'hallucination max, temps de réponse : avant d'écrire une ligne de code.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3" name="Google Shape;233;p13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4"/>
          <p:cNvSpPr/>
          <p:nvPr/>
        </p:nvSpPr>
        <p:spPr>
          <a:xfrm>
            <a:off x="365760" y="16459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SECTION III  ·  LE TESTING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4"/>
          <p:cNvSpPr/>
          <p:nvPr/>
        </p:nvSpPr>
        <p:spPr>
          <a:xfrm>
            <a:off x="365760" y="384048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2200"/>
              <a:buFont typeface="Trebuchet MS"/>
              <a:buNone/>
            </a:pPr>
            <a:r>
              <a:rPr lang="en-US" sz="22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Bonnes pratiques éprouvées en 2026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4"/>
          <p:cNvSpPr/>
          <p:nvPr/>
        </p:nvSpPr>
        <p:spPr>
          <a:xfrm>
            <a:off x="365760" y="1005840"/>
            <a:ext cx="4160520" cy="987552"/>
          </a:xfrm>
          <a:prstGeom prst="roundRect">
            <a:avLst>
              <a:gd name="adj" fmla="val 7407"/>
            </a:avLst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4"/>
          <p:cNvSpPr/>
          <p:nvPr/>
        </p:nvSpPr>
        <p:spPr>
          <a:xfrm>
            <a:off x="502920" y="1078992"/>
            <a:ext cx="3200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1600"/>
              <a:buFont typeface="Calibri"/>
              <a:buNone/>
            </a:pPr>
            <a:r>
              <a:rPr lang="en-US" sz="16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4"/>
          <p:cNvSpPr/>
          <p:nvPr/>
        </p:nvSpPr>
        <p:spPr>
          <a:xfrm>
            <a:off x="822960" y="1060704"/>
            <a:ext cx="356616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Golden dataset annoté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4"/>
          <p:cNvSpPr/>
          <p:nvPr/>
        </p:nvSpPr>
        <p:spPr>
          <a:xfrm>
            <a:off x="822960" y="1335024"/>
            <a:ext cx="356616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Calibri"/>
              <a:buNone/>
            </a:pPr>
            <a:r>
              <a:rPr lang="en-US" sz="1050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Jeu de </a:t>
            </a:r>
            <a:r>
              <a:rPr lang="en-US" sz="1050" dirty="0" err="1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cas</a:t>
            </a:r>
            <a:r>
              <a:rPr lang="en-US" sz="1050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050" dirty="0" err="1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référence</a:t>
            </a:r>
            <a:r>
              <a:rPr lang="en-US" sz="1050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50" dirty="0" err="1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annoté</a:t>
            </a:r>
            <a:r>
              <a:rPr lang="en-US" sz="1050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 par les experts métier, </a:t>
            </a:r>
            <a:r>
              <a:rPr lang="en-US" sz="1050" dirty="0" err="1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repassé</a:t>
            </a:r>
            <a:r>
              <a:rPr lang="en-US" sz="1050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 à </a:t>
            </a:r>
            <a:r>
              <a:rPr lang="en-US" sz="1050" dirty="0" err="1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chaque</a:t>
            </a:r>
            <a:r>
              <a:rPr lang="en-US" sz="1050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50" dirty="0" err="1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évolution</a:t>
            </a:r>
            <a:r>
              <a:rPr lang="en-US" sz="1050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050" dirty="0" err="1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l'agent</a:t>
            </a:r>
            <a:r>
              <a:rPr lang="en-US" sz="1050" dirty="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0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14"/>
          <p:cNvSpPr/>
          <p:nvPr/>
        </p:nvSpPr>
        <p:spPr>
          <a:xfrm>
            <a:off x="4709160" y="1005840"/>
            <a:ext cx="4160520" cy="987552"/>
          </a:xfrm>
          <a:prstGeom prst="roundRect">
            <a:avLst>
              <a:gd name="adj" fmla="val 7407"/>
            </a:avLst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14"/>
          <p:cNvSpPr/>
          <p:nvPr/>
        </p:nvSpPr>
        <p:spPr>
          <a:xfrm>
            <a:off x="4846320" y="1078992"/>
            <a:ext cx="3200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1600"/>
              <a:buFont typeface="Calibri"/>
              <a:buNone/>
            </a:pPr>
            <a:r>
              <a:rPr lang="en-US" sz="16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4"/>
          <p:cNvSpPr/>
          <p:nvPr/>
        </p:nvSpPr>
        <p:spPr>
          <a:xfrm>
            <a:off x="5166360" y="1060704"/>
            <a:ext cx="356616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LLM-as-a-judge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14"/>
          <p:cNvSpPr/>
          <p:nvPr/>
        </p:nvSpPr>
        <p:spPr>
          <a:xfrm>
            <a:off x="5166360" y="1335024"/>
            <a:ext cx="356616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Un second modèle comme évaluateur automatique avec une grille définie par des humains. Indispensable à 10 000+ réponses.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4"/>
          <p:cNvSpPr/>
          <p:nvPr/>
        </p:nvSpPr>
        <p:spPr>
          <a:xfrm>
            <a:off x="365760" y="2103120"/>
            <a:ext cx="4160520" cy="987552"/>
          </a:xfrm>
          <a:prstGeom prst="roundRect">
            <a:avLst>
              <a:gd name="adj" fmla="val 7407"/>
            </a:avLst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4"/>
          <p:cNvSpPr/>
          <p:nvPr/>
        </p:nvSpPr>
        <p:spPr>
          <a:xfrm>
            <a:off x="502920" y="2176272"/>
            <a:ext cx="3200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1600"/>
              <a:buFont typeface="Calibri"/>
              <a:buNone/>
            </a:pPr>
            <a:r>
              <a:rPr lang="en-US" sz="16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14"/>
          <p:cNvSpPr/>
          <p:nvPr/>
        </p:nvSpPr>
        <p:spPr>
          <a:xfrm>
            <a:off x="822960" y="2157984"/>
            <a:ext cx="356616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Monitoring en production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4"/>
          <p:cNvSpPr/>
          <p:nvPr/>
        </p:nvSpPr>
        <p:spPr>
          <a:xfrm>
            <a:off x="822960" y="2432304"/>
            <a:ext cx="356616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Taux de refus, longueur anormale, feedbacks négatifs. L'agent s'observe comme un système vivant.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4"/>
          <p:cNvSpPr/>
          <p:nvPr/>
        </p:nvSpPr>
        <p:spPr>
          <a:xfrm>
            <a:off x="4709160" y="2103120"/>
            <a:ext cx="4160520" cy="987552"/>
          </a:xfrm>
          <a:prstGeom prst="roundRect">
            <a:avLst>
              <a:gd name="adj" fmla="val 7407"/>
            </a:avLst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4"/>
          <p:cNvSpPr/>
          <p:nvPr/>
        </p:nvSpPr>
        <p:spPr>
          <a:xfrm>
            <a:off x="4846320" y="2176272"/>
            <a:ext cx="3200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1600"/>
              <a:buFont typeface="Calibri"/>
              <a:buNone/>
            </a:pPr>
            <a:r>
              <a:rPr lang="en-US" sz="16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14"/>
          <p:cNvSpPr/>
          <p:nvPr/>
        </p:nvSpPr>
        <p:spPr>
          <a:xfrm>
            <a:off x="5166360" y="2157984"/>
            <a:ext cx="356616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Testing dans la CI/CD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4"/>
          <p:cNvSpPr/>
          <p:nvPr/>
        </p:nvSpPr>
        <p:spPr>
          <a:xfrm>
            <a:off x="5166360" y="2432304"/>
            <a:ext cx="356616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Chaque modification de prompt ou MAJ de modèle déclenche la suite de tests. Pas de déploiement sans feu vert qualité.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4"/>
          <p:cNvSpPr/>
          <p:nvPr/>
        </p:nvSpPr>
        <p:spPr>
          <a:xfrm>
            <a:off x="365760" y="3200400"/>
            <a:ext cx="8412480" cy="987552"/>
          </a:xfrm>
          <a:prstGeom prst="roundRect">
            <a:avLst>
              <a:gd name="adj" fmla="val 7407"/>
            </a:avLst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4"/>
          <p:cNvSpPr/>
          <p:nvPr/>
        </p:nvSpPr>
        <p:spPr>
          <a:xfrm>
            <a:off x="502920" y="3273552"/>
            <a:ext cx="3200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1600"/>
              <a:buFont typeface="Calibri"/>
              <a:buNone/>
            </a:pPr>
            <a:r>
              <a:rPr lang="en-US" sz="16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14"/>
          <p:cNvSpPr/>
          <p:nvPr/>
        </p:nvSpPr>
        <p:spPr>
          <a:xfrm>
            <a:off x="822960" y="3255264"/>
            <a:ext cx="781812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Revues humaines métier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4"/>
          <p:cNvSpPr/>
          <p:nvPr/>
        </p:nvSpPr>
        <p:spPr>
          <a:xfrm>
            <a:off x="822960" y="3529584"/>
            <a:ext cx="781812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Le testing ne peut pas être fait que par des techs. Les utilisateurs finaux valident la qualité « métier-correct ». Sessions planifiées dès le début.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61" name="Google Shape;261;p14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E884647-E99B-FE71-082A-082F3E1797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814" y="571080"/>
            <a:ext cx="8803265" cy="3852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51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ED94F370-4002-26DC-F1BC-E0AD8C402A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4" y="579349"/>
            <a:ext cx="8974358" cy="3910875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77389FF-54FC-BAFD-2992-FD4E8BAF4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0433" y="0"/>
            <a:ext cx="2682472" cy="47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50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2E6E"/>
        </a:solid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15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FAF3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5"/>
          <p:cNvSpPr/>
          <p:nvPr/>
        </p:nvSpPr>
        <p:spPr>
          <a:xfrm>
            <a:off x="914400" y="1097280"/>
            <a:ext cx="7315200" cy="2194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Trebuchet MS"/>
              <a:buNone/>
            </a:pPr>
            <a:r>
              <a:rPr lang="en-US" sz="22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"Mettre un agent IA en prod sans testing structuré, c'est livrer une voiture sans l'avoir jamais conduite. Ni même regardé si elle avait des freins."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5"/>
          <p:cNvSpPr/>
          <p:nvPr/>
        </p:nvSpPr>
        <p:spPr>
          <a:xfrm>
            <a:off x="914400" y="3383280"/>
            <a:ext cx="7315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AF36"/>
              </a:buClr>
              <a:buSzPts val="1100"/>
              <a:buFont typeface="Calibri"/>
              <a:buNone/>
            </a:pPr>
            <a:r>
              <a:rPr lang="en-US" sz="1100" i="1">
                <a:solidFill>
                  <a:srgbClr val="FFAF36"/>
                </a:solidFill>
                <a:latin typeface="Calibri"/>
                <a:ea typeface="Calibri"/>
                <a:cs typeface="Calibri"/>
                <a:sym typeface="Calibri"/>
              </a:rPr>
              <a:t>Julien Van Quackebeke  ·  All4Test  ·  AzurTech Summer 2026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0" name="Google Shape;270;p15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2E6E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6"/>
          <p:cNvSpPr/>
          <p:nvPr/>
        </p:nvSpPr>
        <p:spPr>
          <a:xfrm>
            <a:off x="0" y="0"/>
            <a:ext cx="73152" cy="4572000"/>
          </a:xfrm>
          <a:prstGeom prst="rect">
            <a:avLst/>
          </a:prstGeom>
          <a:solidFill>
            <a:srgbClr val="FFAF3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6"/>
          <p:cNvSpPr/>
          <p:nvPr/>
        </p:nvSpPr>
        <p:spPr>
          <a:xfrm>
            <a:off x="182880" y="822960"/>
            <a:ext cx="109728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AF36"/>
              </a:buClr>
              <a:buSzPts val="6400"/>
              <a:buFont typeface="Arial Black"/>
              <a:buNone/>
            </a:pPr>
            <a:r>
              <a:rPr lang="en-US" sz="6400" b="1">
                <a:solidFill>
                  <a:srgbClr val="FFAF36"/>
                </a:solidFill>
                <a:latin typeface="Arial Black"/>
                <a:ea typeface="Arial Black"/>
                <a:cs typeface="Arial Black"/>
                <a:sym typeface="Arial Black"/>
              </a:rPr>
              <a:t>IV</a:t>
            </a:r>
            <a:endParaRPr sz="6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6"/>
          <p:cNvSpPr/>
          <p:nvPr/>
        </p:nvSpPr>
        <p:spPr>
          <a:xfrm>
            <a:off x="1371600" y="1005840"/>
            <a:ext cx="73152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lang="en-US" sz="28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À faire / À éviter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p16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7"/>
          <p:cNvSpPr/>
          <p:nvPr/>
        </p:nvSpPr>
        <p:spPr>
          <a:xfrm>
            <a:off x="365760" y="16459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SECTION IV  ·  À FAIRE / À ÉVITER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7" name="Google Shape;287;p17"/>
          <p:cNvSpPr/>
          <p:nvPr/>
        </p:nvSpPr>
        <p:spPr>
          <a:xfrm>
            <a:off x="365760" y="384048"/>
            <a:ext cx="82296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2000"/>
              <a:buFont typeface="Trebuchet MS"/>
              <a:buNone/>
            </a:pPr>
            <a:r>
              <a:rPr lang="en-US" sz="2000" b="1" dirty="0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Les </a:t>
            </a:r>
            <a:r>
              <a:rPr lang="en-US" sz="2000" b="1" dirty="0" err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règles</a:t>
            </a:r>
            <a:r>
              <a:rPr lang="en-US" sz="2000" b="1" dirty="0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 du terrain </a:t>
            </a:r>
            <a:endParaRPr sz="20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7"/>
          <p:cNvSpPr/>
          <p:nvPr/>
        </p:nvSpPr>
        <p:spPr>
          <a:xfrm>
            <a:off x="365760" y="896112"/>
            <a:ext cx="4114800" cy="786384"/>
          </a:xfrm>
          <a:prstGeom prst="rect">
            <a:avLst/>
          </a:prstGeom>
          <a:solidFill>
            <a:srgbClr val="FCEBEB"/>
          </a:solidFill>
          <a:ln w="9525" cap="flat" cmpd="sng">
            <a:solidFill>
              <a:srgbClr val="F7C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7"/>
          <p:cNvSpPr/>
          <p:nvPr/>
        </p:nvSpPr>
        <p:spPr>
          <a:xfrm>
            <a:off x="530352" y="941832"/>
            <a:ext cx="379476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32D2D"/>
              </a:buClr>
              <a:buSzPts val="850"/>
              <a:buFont typeface="Calibri"/>
              <a:buNone/>
            </a:pPr>
            <a:r>
              <a:rPr lang="en-US" sz="850" b="1">
                <a:solidFill>
                  <a:srgbClr val="A32D2D"/>
                </a:solidFill>
                <a:latin typeface="Calibri"/>
                <a:ea typeface="Calibri"/>
                <a:cs typeface="Calibri"/>
                <a:sym typeface="Calibri"/>
              </a:rPr>
              <a:t>À éviter · Emile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17"/>
          <p:cNvSpPr/>
          <p:nvPr/>
        </p:nvSpPr>
        <p:spPr>
          <a:xfrm>
            <a:off x="530352" y="1143000"/>
            <a:ext cx="37947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01313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501313"/>
                </a:solidFill>
                <a:latin typeface="Calibri"/>
                <a:ea typeface="Calibri"/>
                <a:cs typeface="Calibri"/>
                <a:sym typeface="Calibri"/>
              </a:rPr>
              <a:t>Démarrer par la techno (« on veut faire de l'IA ») plutôt que par le problème métier.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17"/>
          <p:cNvSpPr/>
          <p:nvPr/>
        </p:nvSpPr>
        <p:spPr>
          <a:xfrm>
            <a:off x="4663440" y="896112"/>
            <a:ext cx="4114800" cy="786384"/>
          </a:xfrm>
          <a:prstGeom prst="rect">
            <a:avLst/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7"/>
          <p:cNvSpPr/>
          <p:nvPr/>
        </p:nvSpPr>
        <p:spPr>
          <a:xfrm>
            <a:off x="4828032" y="941832"/>
            <a:ext cx="379476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850"/>
              <a:buFont typeface="Calibri"/>
              <a:buNone/>
            </a:pPr>
            <a:r>
              <a:rPr lang="en-US" sz="85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À faire · Emile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3" name="Google Shape;293;p17"/>
          <p:cNvSpPr/>
          <p:nvPr/>
        </p:nvSpPr>
        <p:spPr>
          <a:xfrm>
            <a:off x="4828032" y="1143000"/>
            <a:ext cx="37947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085041"/>
                </a:solidFill>
                <a:latin typeface="Calibri"/>
                <a:ea typeface="Calibri"/>
                <a:cs typeface="Calibri"/>
                <a:sym typeface="Calibri"/>
              </a:rPr>
              <a:t>Partir d'un irritant chiffré. « On passe 3h/jour à relancer des impayés à la main. »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17"/>
          <p:cNvSpPr/>
          <p:nvPr/>
        </p:nvSpPr>
        <p:spPr>
          <a:xfrm>
            <a:off x="365760" y="1773936"/>
            <a:ext cx="4114800" cy="786384"/>
          </a:xfrm>
          <a:prstGeom prst="rect">
            <a:avLst/>
          </a:prstGeom>
          <a:solidFill>
            <a:srgbClr val="FCEBEB"/>
          </a:solidFill>
          <a:ln w="9525" cap="flat" cmpd="sng">
            <a:solidFill>
              <a:srgbClr val="F7C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17"/>
          <p:cNvSpPr/>
          <p:nvPr/>
        </p:nvSpPr>
        <p:spPr>
          <a:xfrm>
            <a:off x="530352" y="1819656"/>
            <a:ext cx="379476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32D2D"/>
              </a:buClr>
              <a:buSzPts val="850"/>
              <a:buFont typeface="Calibri"/>
              <a:buNone/>
            </a:pPr>
            <a:r>
              <a:rPr lang="en-US" sz="850" b="1">
                <a:solidFill>
                  <a:srgbClr val="A32D2D"/>
                </a:solidFill>
                <a:latin typeface="Calibri"/>
                <a:ea typeface="Calibri"/>
                <a:cs typeface="Calibri"/>
                <a:sym typeface="Calibri"/>
              </a:rPr>
              <a:t>À éviter · Julien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17"/>
          <p:cNvSpPr/>
          <p:nvPr/>
        </p:nvSpPr>
        <p:spPr>
          <a:xfrm>
            <a:off x="530352" y="2020824"/>
            <a:ext cx="37947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01313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501313"/>
                </a:solidFill>
                <a:latin typeface="Calibri"/>
                <a:ea typeface="Calibri"/>
                <a:cs typeface="Calibri"/>
                <a:sym typeface="Calibri"/>
              </a:rPr>
              <a:t>Déployer sans jeu de tests ni mesure de qualité : « on verra bien en prod ».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7"/>
          <p:cNvSpPr/>
          <p:nvPr/>
        </p:nvSpPr>
        <p:spPr>
          <a:xfrm>
            <a:off x="4663440" y="1773936"/>
            <a:ext cx="4114800" cy="786384"/>
          </a:xfrm>
          <a:prstGeom prst="rect">
            <a:avLst/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17"/>
          <p:cNvSpPr/>
          <p:nvPr/>
        </p:nvSpPr>
        <p:spPr>
          <a:xfrm>
            <a:off x="4828032" y="1819656"/>
            <a:ext cx="379476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850"/>
              <a:buFont typeface="Calibri"/>
              <a:buNone/>
            </a:pPr>
            <a:r>
              <a:rPr lang="en-US" sz="85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À faire · Julien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17"/>
          <p:cNvSpPr/>
          <p:nvPr/>
        </p:nvSpPr>
        <p:spPr>
          <a:xfrm>
            <a:off x="4828032" y="2020824"/>
            <a:ext cx="37947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085041"/>
                </a:solidFill>
                <a:latin typeface="Calibri"/>
                <a:ea typeface="Calibri"/>
                <a:cs typeface="Calibri"/>
                <a:sym typeface="Calibri"/>
              </a:rPr>
              <a:t>Définir les critères de réussite AVANT le dev : score min, taux hallucination max, temps de réponse.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0" name="Google Shape;300;p17"/>
          <p:cNvSpPr/>
          <p:nvPr/>
        </p:nvSpPr>
        <p:spPr>
          <a:xfrm>
            <a:off x="365760" y="2651760"/>
            <a:ext cx="4114800" cy="786384"/>
          </a:xfrm>
          <a:prstGeom prst="rect">
            <a:avLst/>
          </a:prstGeom>
          <a:solidFill>
            <a:srgbClr val="FCEBEB"/>
          </a:solidFill>
          <a:ln w="9525" cap="flat" cmpd="sng">
            <a:solidFill>
              <a:srgbClr val="F7C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17"/>
          <p:cNvSpPr/>
          <p:nvPr/>
        </p:nvSpPr>
        <p:spPr>
          <a:xfrm>
            <a:off x="530352" y="2697480"/>
            <a:ext cx="379476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32D2D"/>
              </a:buClr>
              <a:buSzPts val="850"/>
              <a:buFont typeface="Calibri"/>
              <a:buNone/>
            </a:pPr>
            <a:r>
              <a:rPr lang="en-US" sz="850" b="1">
                <a:solidFill>
                  <a:srgbClr val="A32D2D"/>
                </a:solidFill>
                <a:latin typeface="Calibri"/>
                <a:ea typeface="Calibri"/>
                <a:cs typeface="Calibri"/>
                <a:sym typeface="Calibri"/>
              </a:rPr>
              <a:t>À éviter · Emile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Google Shape;302;p17"/>
          <p:cNvSpPr/>
          <p:nvPr/>
        </p:nvSpPr>
        <p:spPr>
          <a:xfrm>
            <a:off x="530352" y="2898648"/>
            <a:ext cx="37947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01313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501313"/>
                </a:solidFill>
                <a:latin typeface="Calibri"/>
                <a:ea typeface="Calibri"/>
                <a:cs typeface="Calibri"/>
                <a:sym typeface="Calibri"/>
              </a:rPr>
              <a:t>Viser la V3 dès le jour 1. Commencer trop gros, c’est le meilleur moyen de ne jamais livrer.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7"/>
          <p:cNvSpPr/>
          <p:nvPr/>
        </p:nvSpPr>
        <p:spPr>
          <a:xfrm>
            <a:off x="4663440" y="2651760"/>
            <a:ext cx="4114800" cy="786384"/>
          </a:xfrm>
          <a:prstGeom prst="rect">
            <a:avLst/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4" name="Google Shape;304;p17"/>
          <p:cNvSpPr/>
          <p:nvPr/>
        </p:nvSpPr>
        <p:spPr>
          <a:xfrm>
            <a:off x="4828032" y="2697480"/>
            <a:ext cx="379476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850"/>
              <a:buFont typeface="Calibri"/>
              <a:buNone/>
            </a:pPr>
            <a:r>
              <a:rPr lang="en-US" sz="85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À faire · Emile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7"/>
          <p:cNvSpPr/>
          <p:nvPr/>
        </p:nvSpPr>
        <p:spPr>
          <a:xfrm>
            <a:off x="4828032" y="2898648"/>
            <a:ext cx="37947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085041"/>
                </a:solidFill>
                <a:latin typeface="Calibri"/>
                <a:ea typeface="Calibri"/>
                <a:cs typeface="Calibri"/>
                <a:sym typeface="Calibri"/>
              </a:rPr>
              <a:t>Itératif et incrémental : auditer toute la boîte, déployer par paliers. V1, preuve de concept, puis montée en puissance.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7"/>
          <p:cNvSpPr/>
          <p:nvPr/>
        </p:nvSpPr>
        <p:spPr>
          <a:xfrm>
            <a:off x="365760" y="3529584"/>
            <a:ext cx="4114800" cy="786384"/>
          </a:xfrm>
          <a:prstGeom prst="rect">
            <a:avLst/>
          </a:prstGeom>
          <a:solidFill>
            <a:srgbClr val="FCEBEB"/>
          </a:solidFill>
          <a:ln w="9525" cap="flat" cmpd="sng">
            <a:solidFill>
              <a:srgbClr val="F7C1C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7"/>
          <p:cNvSpPr/>
          <p:nvPr/>
        </p:nvSpPr>
        <p:spPr>
          <a:xfrm>
            <a:off x="530352" y="3575304"/>
            <a:ext cx="379476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32D2D"/>
              </a:buClr>
              <a:buSzPts val="850"/>
              <a:buFont typeface="Calibri"/>
              <a:buNone/>
            </a:pPr>
            <a:r>
              <a:rPr lang="en-US" sz="850" b="1">
                <a:solidFill>
                  <a:srgbClr val="A32D2D"/>
                </a:solidFill>
                <a:latin typeface="Calibri"/>
                <a:ea typeface="Calibri"/>
                <a:cs typeface="Calibri"/>
                <a:sym typeface="Calibri"/>
              </a:rPr>
              <a:t>À éviter · Julien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7"/>
          <p:cNvSpPr/>
          <p:nvPr/>
        </p:nvSpPr>
        <p:spPr>
          <a:xfrm>
            <a:off x="530352" y="3776472"/>
            <a:ext cx="37947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501313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501313"/>
                </a:solidFill>
                <a:latin typeface="Calibri"/>
                <a:ea typeface="Calibri"/>
                <a:cs typeface="Calibri"/>
                <a:sym typeface="Calibri"/>
              </a:rPr>
              <a:t>Considérer la mise en prod comme la fin du projet. Un agent dérive dans le temps.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7"/>
          <p:cNvSpPr/>
          <p:nvPr/>
        </p:nvSpPr>
        <p:spPr>
          <a:xfrm>
            <a:off x="4663440" y="3529584"/>
            <a:ext cx="4114800" cy="786384"/>
          </a:xfrm>
          <a:prstGeom prst="rect">
            <a:avLst/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7"/>
          <p:cNvSpPr/>
          <p:nvPr/>
        </p:nvSpPr>
        <p:spPr>
          <a:xfrm>
            <a:off x="4828032" y="3575304"/>
            <a:ext cx="379476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850"/>
              <a:buFont typeface="Calibri"/>
              <a:buNone/>
            </a:pPr>
            <a:r>
              <a:rPr lang="en-US" sz="85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À faire · Julien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7"/>
          <p:cNvSpPr/>
          <p:nvPr/>
        </p:nvSpPr>
        <p:spPr>
          <a:xfrm>
            <a:off x="4828032" y="3776472"/>
            <a:ext cx="37947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085041"/>
                </a:solidFill>
                <a:latin typeface="Calibri"/>
                <a:ea typeface="Calibri"/>
                <a:cs typeface="Calibri"/>
                <a:sym typeface="Calibri"/>
              </a:rPr>
              <a:t>Monitorer en continu. Le testing ne s'arrête pas au go-live : c'est un processus permanent.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2" name="Google Shape;312;p17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2E6E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8"/>
          <p:cNvSpPr/>
          <p:nvPr/>
        </p:nvSpPr>
        <p:spPr>
          <a:xfrm>
            <a:off x="0" y="0"/>
            <a:ext cx="73152" cy="4572000"/>
          </a:xfrm>
          <a:prstGeom prst="rect">
            <a:avLst/>
          </a:prstGeom>
          <a:solidFill>
            <a:srgbClr val="FFAF3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18"/>
          <p:cNvSpPr/>
          <p:nvPr/>
        </p:nvSpPr>
        <p:spPr>
          <a:xfrm>
            <a:off x="182880" y="822960"/>
            <a:ext cx="109728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AF36"/>
              </a:buClr>
              <a:buSzPts val="6400"/>
              <a:buFont typeface="Arial Black"/>
              <a:buNone/>
            </a:pPr>
            <a:r>
              <a:rPr lang="en-US" sz="6400" b="1">
                <a:solidFill>
                  <a:srgbClr val="FFAF36"/>
                </a:solidFill>
                <a:latin typeface="Arial Black"/>
                <a:ea typeface="Arial Black"/>
                <a:cs typeface="Arial Black"/>
                <a:sym typeface="Arial Black"/>
              </a:rPr>
              <a:t>V</a:t>
            </a:r>
            <a:endParaRPr sz="6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8"/>
          <p:cNvSpPr/>
          <p:nvPr/>
        </p:nvSpPr>
        <p:spPr>
          <a:xfrm>
            <a:off x="1371600" y="1005840"/>
            <a:ext cx="73152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lang="en-US" sz="28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2 cas d'usage concrets + ROI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2" name="Google Shape;322;p18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9"/>
          <p:cNvSpPr/>
          <p:nvPr/>
        </p:nvSpPr>
        <p:spPr>
          <a:xfrm>
            <a:off x="365760" y="16459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SECTION V  ·  CAS D'USAGE 1 / 2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9"/>
          <p:cNvSpPr/>
          <p:nvPr/>
        </p:nvSpPr>
        <p:spPr>
          <a:xfrm>
            <a:off x="365760" y="384048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2200"/>
              <a:buFont typeface="Trebuchet MS"/>
              <a:buNone/>
            </a:pPr>
            <a:r>
              <a:rPr lang="en-US" sz="22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Gestion automatisée des impayés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9"/>
          <p:cNvSpPr/>
          <p:nvPr/>
        </p:nvSpPr>
        <p:spPr>
          <a:xfrm>
            <a:off x="365760" y="886968"/>
            <a:ext cx="82296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-US" sz="1100" i="1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Un agent qui orchestre les relances : emails personnalisés, escalade progressive, suivi des paiements.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1" name="Google Shape;331;p19"/>
          <p:cNvSpPr/>
          <p:nvPr/>
        </p:nvSpPr>
        <p:spPr>
          <a:xfrm>
            <a:off x="365760" y="1234440"/>
            <a:ext cx="4114800" cy="2377440"/>
          </a:xfrm>
          <a:prstGeom prst="rect">
            <a:avLst/>
          </a:prstGeom>
          <a:solidFill>
            <a:srgbClr val="EEF3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9"/>
          <p:cNvSpPr/>
          <p:nvPr/>
        </p:nvSpPr>
        <p:spPr>
          <a:xfrm>
            <a:off x="548640" y="1298448"/>
            <a:ext cx="374904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900"/>
              <a:buFont typeface="Calibri"/>
              <a:buNone/>
            </a:pPr>
            <a:r>
              <a:rPr lang="en-US" sz="900" b="1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CADRAGE · Emile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9"/>
          <p:cNvSpPr/>
          <p:nvPr/>
        </p:nvSpPr>
        <p:spPr>
          <a:xfrm>
            <a:off x="548640" y="1527048"/>
            <a:ext cx="3749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Pourquoi c'est un bon cas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9"/>
          <p:cNvSpPr/>
          <p:nvPr/>
        </p:nvSpPr>
        <p:spPr>
          <a:xfrm>
            <a:off x="548640" y="1810512"/>
            <a:ext cx="374904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050"/>
              <a:buFont typeface="Calibri"/>
              <a:buChar char="•"/>
            </a:pPr>
            <a:r>
              <a:rPr lang="en-US" sz="105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Répétitif : chaque facture en retard suit le même processus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9"/>
          <p:cNvSpPr/>
          <p:nvPr/>
        </p:nvSpPr>
        <p:spPr>
          <a:xfrm>
            <a:off x="548640" y="2249424"/>
            <a:ext cx="374904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050"/>
              <a:buFont typeface="Calibri"/>
              <a:buChar char="•"/>
            </a:pPr>
            <a:r>
              <a:rPr lang="en-US" sz="105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Chiffrable : le DSO (délai moyen d’encaissement) est un KPI précis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9"/>
          <p:cNvSpPr/>
          <p:nvPr/>
        </p:nvSpPr>
        <p:spPr>
          <a:xfrm>
            <a:off x="548640" y="2688336"/>
            <a:ext cx="374904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050"/>
              <a:buFont typeface="Calibri"/>
              <a:buChar char="•"/>
            </a:pPr>
            <a:r>
              <a:rPr lang="en-US" sz="105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Douloureux : impact direct sur la trésorerie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9"/>
          <p:cNvSpPr/>
          <p:nvPr/>
        </p:nvSpPr>
        <p:spPr>
          <a:xfrm>
            <a:off x="548640" y="3127248"/>
            <a:ext cx="374904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indent="-342900">
              <a:lnSpc>
                <a:spcPct val="120000"/>
              </a:lnSpc>
              <a:buClr>
                <a:srgbClr val="1E293B"/>
              </a:buClr>
              <a:buSzPts val="1050"/>
              <a:buFont typeface="Calibri"/>
              <a:buChar char="•"/>
            </a:pPr>
            <a:r>
              <a:rPr lang="en-US" sz="105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Règles</a:t>
            </a:r>
            <a:r>
              <a:rPr lang="en-US" sz="105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5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claires</a:t>
            </a:r>
            <a:r>
              <a:rPr lang="en-US" sz="105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: escalade J+30, J+60, J+90 </a:t>
            </a:r>
            <a:r>
              <a:rPr lang="en-US" sz="105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mais</a:t>
            </a:r>
            <a:r>
              <a:rPr lang="en-US" sz="105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5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aussi</a:t>
            </a:r>
            <a:r>
              <a:rPr lang="en-US" sz="1050" dirty="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lang="en-US" sz="1050" dirty="0" err="1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prévention</a:t>
            </a:r>
            <a:endParaRPr sz="1050" dirty="0" err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9"/>
          <p:cNvSpPr/>
          <p:nvPr/>
        </p:nvSpPr>
        <p:spPr>
          <a:xfrm>
            <a:off x="4663440" y="1234440"/>
            <a:ext cx="4114800" cy="2377440"/>
          </a:xfrm>
          <a:prstGeom prst="rect">
            <a:avLst/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9" name="Google Shape;339;p19"/>
          <p:cNvSpPr/>
          <p:nvPr/>
        </p:nvSpPr>
        <p:spPr>
          <a:xfrm>
            <a:off x="4846320" y="1298448"/>
            <a:ext cx="374904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900"/>
              <a:buFont typeface="Calibri"/>
              <a:buNone/>
            </a:pPr>
            <a:r>
              <a:rPr lang="en-US" sz="9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TESTING · Julien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9"/>
          <p:cNvSpPr/>
          <p:nvPr/>
        </p:nvSpPr>
        <p:spPr>
          <a:xfrm>
            <a:off x="4846320" y="1527048"/>
            <a:ext cx="3749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Ce qu'on valide avant la prod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9"/>
          <p:cNvSpPr/>
          <p:nvPr/>
        </p:nvSpPr>
        <p:spPr>
          <a:xfrm>
            <a:off x="4846320" y="1810512"/>
            <a:ext cx="374904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050"/>
              <a:buFont typeface="Calibri"/>
              <a:buChar char="•"/>
            </a:pPr>
            <a:r>
              <a:rPr lang="en-US" sz="1050">
                <a:solidFill>
                  <a:srgbClr val="085041"/>
                </a:solidFill>
                <a:latin typeface="Calibri"/>
                <a:ea typeface="Calibri"/>
                <a:cs typeface="Calibri"/>
                <a:sym typeface="Calibri"/>
              </a:rPr>
              <a:t>Valider le ton des relances : éviter l'email agressif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9"/>
          <p:cNvSpPr/>
          <p:nvPr/>
        </p:nvSpPr>
        <p:spPr>
          <a:xfrm>
            <a:off x="4846320" y="2249424"/>
            <a:ext cx="374904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050"/>
              <a:buFont typeface="Calibri"/>
              <a:buChar char="•"/>
            </a:pPr>
            <a:r>
              <a:rPr lang="en-US" sz="1050">
                <a:solidFill>
                  <a:srgbClr val="085041"/>
                </a:solidFill>
                <a:latin typeface="Calibri"/>
                <a:ea typeface="Calibri"/>
                <a:cs typeface="Calibri"/>
                <a:sym typeface="Calibri"/>
              </a:rPr>
              <a:t>Tester les cas limites : paiement partiel, litige, liquidation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9"/>
          <p:cNvSpPr/>
          <p:nvPr/>
        </p:nvSpPr>
        <p:spPr>
          <a:xfrm>
            <a:off x="4846320" y="2688336"/>
            <a:ext cx="374904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050"/>
              <a:buFont typeface="Calibri"/>
              <a:buChar char="•"/>
            </a:pPr>
            <a:r>
              <a:rPr lang="en-US" sz="1050">
                <a:solidFill>
                  <a:srgbClr val="085041"/>
                </a:solidFill>
                <a:latin typeface="Calibri"/>
                <a:ea typeface="Calibri"/>
                <a:cs typeface="Calibri"/>
                <a:sym typeface="Calibri"/>
              </a:rPr>
              <a:t>Vérifier l'escalade automatique vers un humain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9"/>
          <p:cNvSpPr/>
          <p:nvPr/>
        </p:nvSpPr>
        <p:spPr>
          <a:xfrm>
            <a:off x="4846320" y="3127248"/>
            <a:ext cx="374904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050"/>
              <a:buFont typeface="Calibri"/>
              <a:buChar char="•"/>
            </a:pPr>
            <a:r>
              <a:rPr lang="en-US" sz="1050">
                <a:solidFill>
                  <a:srgbClr val="085041"/>
                </a:solidFill>
                <a:latin typeface="Calibri"/>
                <a:ea typeface="Calibri"/>
                <a:cs typeface="Calibri"/>
                <a:sym typeface="Calibri"/>
              </a:rPr>
              <a:t>Régression : les règles tiennent après MAJ du modèle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9"/>
          <p:cNvSpPr/>
          <p:nvPr/>
        </p:nvSpPr>
        <p:spPr>
          <a:xfrm>
            <a:off x="365760" y="3703320"/>
            <a:ext cx="8412480" cy="512064"/>
          </a:xfrm>
          <a:prstGeom prst="rect">
            <a:avLst/>
          </a:prstGeom>
          <a:solidFill>
            <a:srgbClr val="FAEEDA"/>
          </a:solidFill>
          <a:ln w="9525" cap="flat" cmpd="sng">
            <a:solidFill>
              <a:srgbClr val="FAC7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9"/>
          <p:cNvSpPr/>
          <p:nvPr/>
        </p:nvSpPr>
        <p:spPr>
          <a:xfrm>
            <a:off x="548640" y="3767328"/>
            <a:ext cx="1371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A4E00"/>
              </a:buClr>
              <a:buSzPts val="950"/>
              <a:buFont typeface="Calibri"/>
              <a:buNone/>
            </a:pPr>
            <a:r>
              <a:rPr lang="en-US" sz="950" b="1">
                <a:solidFill>
                  <a:srgbClr val="8A4E00"/>
                </a:solidFill>
                <a:latin typeface="Calibri"/>
                <a:ea typeface="Calibri"/>
                <a:cs typeface="Calibri"/>
                <a:sym typeface="Calibri"/>
              </a:rPr>
              <a:t>ROI attendu :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9"/>
          <p:cNvSpPr/>
          <p:nvPr/>
        </p:nvSpPr>
        <p:spPr>
          <a:xfrm>
            <a:off x="2011680" y="3794760"/>
            <a:ext cx="1554480" cy="228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50" cap="flat" cmpd="sng">
            <a:solidFill>
              <a:srgbClr val="FAC7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A4E00"/>
              </a:buClr>
              <a:buSzPts val="950"/>
              <a:buFont typeface="Calibri"/>
              <a:buNone/>
            </a:pPr>
            <a:r>
              <a:rPr lang="en-US" sz="950">
                <a:solidFill>
                  <a:srgbClr val="8A4E00"/>
                </a:solidFill>
                <a:latin typeface="Calibri"/>
                <a:ea typeface="Calibri"/>
                <a:cs typeface="Calibri"/>
                <a:sym typeface="Calibri"/>
              </a:rPr>
              <a:t>DSO amélioré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9"/>
          <p:cNvSpPr/>
          <p:nvPr/>
        </p:nvSpPr>
        <p:spPr>
          <a:xfrm>
            <a:off x="3657600" y="3794760"/>
            <a:ext cx="1554480" cy="228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50" cap="flat" cmpd="sng">
            <a:solidFill>
              <a:srgbClr val="FAC7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A4E00"/>
              </a:buClr>
              <a:buSzPts val="950"/>
              <a:buFont typeface="Calibri"/>
              <a:buNone/>
            </a:pPr>
            <a:r>
              <a:rPr lang="en-US" sz="950">
                <a:solidFill>
                  <a:srgbClr val="8A4E00"/>
                </a:solidFill>
                <a:latin typeface="Calibri"/>
                <a:ea typeface="Calibri"/>
                <a:cs typeface="Calibri"/>
                <a:sym typeface="Calibri"/>
              </a:rPr>
              <a:t>Recouvrement plus rapide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9"/>
          <p:cNvSpPr/>
          <p:nvPr/>
        </p:nvSpPr>
        <p:spPr>
          <a:xfrm>
            <a:off x="5303520" y="3794760"/>
            <a:ext cx="1554480" cy="228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50" cap="flat" cmpd="sng">
            <a:solidFill>
              <a:srgbClr val="FAC7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A4E00"/>
              </a:buClr>
              <a:buSzPts val="950"/>
              <a:buFont typeface="Calibri"/>
              <a:buNone/>
            </a:pPr>
            <a:r>
              <a:rPr lang="en-US" sz="950">
                <a:solidFill>
                  <a:srgbClr val="8A4E00"/>
                </a:solidFill>
                <a:latin typeface="Calibri"/>
                <a:ea typeface="Calibri"/>
                <a:cs typeface="Calibri"/>
                <a:sym typeface="Calibri"/>
              </a:rPr>
              <a:t>Zéro relance oubliée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9"/>
          <p:cNvSpPr/>
          <p:nvPr/>
        </p:nvSpPr>
        <p:spPr>
          <a:xfrm>
            <a:off x="6949440" y="3794760"/>
            <a:ext cx="1554480" cy="228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50" cap="flat" cmpd="sng">
            <a:solidFill>
              <a:srgbClr val="FAC7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A4E00"/>
              </a:buClr>
              <a:buSzPts val="950"/>
              <a:buFont typeface="Calibri"/>
              <a:buNone/>
            </a:pPr>
            <a:r>
              <a:rPr lang="en-US" sz="950">
                <a:solidFill>
                  <a:srgbClr val="8A4E00"/>
                </a:solidFill>
                <a:latin typeface="Calibri"/>
                <a:ea typeface="Calibri"/>
                <a:cs typeface="Calibri"/>
                <a:sym typeface="Calibri"/>
              </a:rPr>
              <a:t>Équipes libérées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1" name="Google Shape;351;p19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0"/>
          <p:cNvSpPr/>
          <p:nvPr/>
        </p:nvSpPr>
        <p:spPr>
          <a:xfrm>
            <a:off x="365760" y="16459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SECTION V  ·  CAS D'USAGE 2 / 2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0"/>
          <p:cNvSpPr/>
          <p:nvPr/>
        </p:nvSpPr>
        <p:spPr>
          <a:xfrm>
            <a:off x="365760" y="384048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2200"/>
              <a:buFont typeface="Trebuchet MS"/>
              <a:buNone/>
            </a:pPr>
            <a:r>
              <a:rPr lang="en-US" sz="22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Customer Success agentique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0"/>
          <p:cNvSpPr/>
          <p:nvPr/>
        </p:nvSpPr>
        <p:spPr>
          <a:xfrm>
            <a:off x="365760" y="886968"/>
            <a:ext cx="822960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-US" sz="1100" i="1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Nurturing qui croise actualité client, interactions passées et CRM pour générer des communications à forte valeur.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0"/>
          <p:cNvSpPr/>
          <p:nvPr/>
        </p:nvSpPr>
        <p:spPr>
          <a:xfrm>
            <a:off x="365760" y="1234440"/>
            <a:ext cx="4114800" cy="2377440"/>
          </a:xfrm>
          <a:prstGeom prst="rect">
            <a:avLst/>
          </a:prstGeom>
          <a:solidFill>
            <a:srgbClr val="EEF3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20"/>
          <p:cNvSpPr/>
          <p:nvPr/>
        </p:nvSpPr>
        <p:spPr>
          <a:xfrm>
            <a:off x="548640" y="1298448"/>
            <a:ext cx="374904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900"/>
              <a:buFont typeface="Calibri"/>
              <a:buNone/>
            </a:pPr>
            <a:r>
              <a:rPr lang="en-US" sz="900" b="1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CADRAGE · Emile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20"/>
          <p:cNvSpPr/>
          <p:nvPr/>
        </p:nvSpPr>
        <p:spPr>
          <a:xfrm>
            <a:off x="548640" y="1527048"/>
            <a:ext cx="3749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Pourquoi c'est un bon cas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3" name="Google Shape;363;p20"/>
          <p:cNvSpPr/>
          <p:nvPr/>
        </p:nvSpPr>
        <p:spPr>
          <a:xfrm>
            <a:off x="548640" y="1828800"/>
            <a:ext cx="374904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050"/>
              <a:buFont typeface="Calibri"/>
              <a:buChar char="•"/>
            </a:pPr>
            <a:r>
              <a:rPr lang="en-US" sz="105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Volume élevé : chaque CSM gère des dizaines de comptes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20"/>
          <p:cNvSpPr/>
          <p:nvPr/>
        </p:nvSpPr>
        <p:spPr>
          <a:xfrm>
            <a:off x="548640" y="2359152"/>
            <a:ext cx="374904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050"/>
              <a:buFont typeface="Calibri"/>
              <a:buChar char="•"/>
            </a:pPr>
            <a:r>
              <a:rPr lang="en-US" sz="105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Données riches : CRM + interactions + historique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20"/>
          <p:cNvSpPr/>
          <p:nvPr/>
        </p:nvSpPr>
        <p:spPr>
          <a:xfrm>
            <a:off x="548640" y="2889504"/>
            <a:ext cx="374904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1050"/>
              <a:buFont typeface="Calibri"/>
              <a:buChar char="•"/>
            </a:pPr>
            <a:r>
              <a:rPr lang="en-US" sz="105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ROI mesurable : rétention, NPS (score de recommandation client), temps libéré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0"/>
          <p:cNvSpPr/>
          <p:nvPr/>
        </p:nvSpPr>
        <p:spPr>
          <a:xfrm>
            <a:off x="4663440" y="1234440"/>
            <a:ext cx="4114800" cy="2377440"/>
          </a:xfrm>
          <a:prstGeom prst="rect">
            <a:avLst/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20"/>
          <p:cNvSpPr/>
          <p:nvPr/>
        </p:nvSpPr>
        <p:spPr>
          <a:xfrm>
            <a:off x="4846320" y="1298448"/>
            <a:ext cx="374904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900"/>
              <a:buFont typeface="Calibri"/>
              <a:buNone/>
            </a:pPr>
            <a:r>
              <a:rPr lang="en-US" sz="9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TESTING · Julien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20"/>
          <p:cNvSpPr/>
          <p:nvPr/>
        </p:nvSpPr>
        <p:spPr>
          <a:xfrm>
            <a:off x="4846320" y="1527048"/>
            <a:ext cx="3749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200"/>
              <a:buFont typeface="Calibri"/>
              <a:buNone/>
            </a:pPr>
            <a:r>
              <a:rPr lang="en-US" sz="1200" b="1">
                <a:solidFill>
                  <a:srgbClr val="3D2E6E"/>
                </a:solidFill>
                <a:latin typeface="Calibri"/>
                <a:ea typeface="Calibri"/>
                <a:cs typeface="Calibri"/>
                <a:sym typeface="Calibri"/>
              </a:rPr>
              <a:t>Ce qu'on valide avant la prod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20"/>
          <p:cNvSpPr/>
          <p:nvPr/>
        </p:nvSpPr>
        <p:spPr>
          <a:xfrm>
            <a:off x="4846320" y="1810512"/>
            <a:ext cx="374904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050"/>
              <a:buFont typeface="Calibri"/>
              <a:buChar char="•"/>
            </a:pPr>
            <a:r>
              <a:rPr lang="en-US" sz="1050">
                <a:solidFill>
                  <a:srgbClr val="085041"/>
                </a:solidFill>
                <a:latin typeface="Calibri"/>
                <a:ea typeface="Calibri"/>
                <a:cs typeface="Calibri"/>
                <a:sym typeface="Calibri"/>
              </a:rPr>
              <a:t>Vérifier la pertinence et factualité sur chaque client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20"/>
          <p:cNvSpPr/>
          <p:nvPr/>
        </p:nvSpPr>
        <p:spPr>
          <a:xfrm>
            <a:off x="4846320" y="2249424"/>
            <a:ext cx="374904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050"/>
              <a:buFont typeface="Calibri"/>
              <a:buChar char="•"/>
            </a:pPr>
            <a:r>
              <a:rPr lang="en-US" sz="1050">
                <a:solidFill>
                  <a:srgbClr val="085041"/>
                </a:solidFill>
                <a:latin typeface="Calibri"/>
                <a:ea typeface="Calibri"/>
                <a:cs typeface="Calibri"/>
                <a:sym typeface="Calibri"/>
              </a:rPr>
              <a:t>Détecter les hallucinations : chiffres inventés, événements inexistants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20"/>
          <p:cNvSpPr/>
          <p:nvPr/>
        </p:nvSpPr>
        <p:spPr>
          <a:xfrm>
            <a:off x="4846320" y="2688336"/>
            <a:ext cx="374904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050"/>
              <a:buFont typeface="Calibri"/>
              <a:buChar char="•"/>
            </a:pPr>
            <a:r>
              <a:rPr lang="en-US" sz="1050">
                <a:solidFill>
                  <a:srgbClr val="085041"/>
                </a:solidFill>
                <a:latin typeface="Calibri"/>
                <a:ea typeface="Calibri"/>
                <a:cs typeface="Calibri"/>
                <a:sym typeface="Calibri"/>
              </a:rPr>
              <a:t>Garantir la cohérence de marque à travers tous les messages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20"/>
          <p:cNvSpPr/>
          <p:nvPr/>
        </p:nvSpPr>
        <p:spPr>
          <a:xfrm>
            <a:off x="4846320" y="3127248"/>
            <a:ext cx="3749040" cy="402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42900" marR="0" lvl="0" indent="-3429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050"/>
              <a:buFont typeface="Calibri"/>
              <a:buChar char="•"/>
            </a:pPr>
            <a:r>
              <a:rPr lang="en-US" sz="1050">
                <a:solidFill>
                  <a:srgbClr val="085041"/>
                </a:solidFill>
                <a:latin typeface="Calibri"/>
                <a:ea typeface="Calibri"/>
                <a:cs typeface="Calibri"/>
                <a:sym typeface="Calibri"/>
              </a:rPr>
              <a:t>Revue humaine d'un échantillon avant chaque envoi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20"/>
          <p:cNvSpPr/>
          <p:nvPr/>
        </p:nvSpPr>
        <p:spPr>
          <a:xfrm>
            <a:off x="365760" y="3703320"/>
            <a:ext cx="8412480" cy="512064"/>
          </a:xfrm>
          <a:prstGeom prst="rect">
            <a:avLst/>
          </a:prstGeom>
          <a:solidFill>
            <a:srgbClr val="FAEEDA"/>
          </a:solidFill>
          <a:ln w="9525" cap="flat" cmpd="sng">
            <a:solidFill>
              <a:srgbClr val="FAC7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20"/>
          <p:cNvSpPr/>
          <p:nvPr/>
        </p:nvSpPr>
        <p:spPr>
          <a:xfrm>
            <a:off x="548640" y="3767328"/>
            <a:ext cx="1371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A4E00"/>
              </a:buClr>
              <a:buSzPts val="950"/>
              <a:buFont typeface="Calibri"/>
              <a:buNone/>
            </a:pPr>
            <a:r>
              <a:rPr lang="en-US" sz="950" b="1">
                <a:solidFill>
                  <a:srgbClr val="8A4E00"/>
                </a:solidFill>
                <a:latin typeface="Calibri"/>
                <a:ea typeface="Calibri"/>
                <a:cs typeface="Calibri"/>
                <a:sym typeface="Calibri"/>
              </a:rPr>
              <a:t>ROI attendu :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20"/>
          <p:cNvSpPr/>
          <p:nvPr/>
        </p:nvSpPr>
        <p:spPr>
          <a:xfrm>
            <a:off x="2011680" y="3794760"/>
            <a:ext cx="1920240" cy="228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50" cap="flat" cmpd="sng">
            <a:solidFill>
              <a:srgbClr val="FAC7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A4E00"/>
              </a:buClr>
              <a:buSzPts val="950"/>
              <a:buFont typeface="Calibri"/>
              <a:buNone/>
            </a:pPr>
            <a:r>
              <a:rPr lang="en-US" sz="950">
                <a:solidFill>
                  <a:srgbClr val="8A4E00"/>
                </a:solidFill>
                <a:latin typeface="Calibri"/>
                <a:ea typeface="Calibri"/>
                <a:cs typeface="Calibri"/>
                <a:sym typeface="Calibri"/>
              </a:rPr>
              <a:t>Rétention améliorée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20"/>
          <p:cNvSpPr/>
          <p:nvPr/>
        </p:nvSpPr>
        <p:spPr>
          <a:xfrm>
            <a:off x="4114800" y="3794760"/>
            <a:ext cx="1920240" cy="228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50" cap="flat" cmpd="sng">
            <a:solidFill>
              <a:srgbClr val="FAC7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A4E00"/>
              </a:buClr>
              <a:buSzPts val="950"/>
              <a:buFont typeface="Calibri"/>
              <a:buNone/>
            </a:pPr>
            <a:r>
              <a:rPr lang="en-US" sz="950">
                <a:solidFill>
                  <a:srgbClr val="8A4E00"/>
                </a:solidFill>
                <a:latin typeface="Calibri"/>
                <a:ea typeface="Calibri"/>
                <a:cs typeface="Calibri"/>
                <a:sym typeface="Calibri"/>
              </a:rPr>
              <a:t>Temps CSM libéré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20"/>
          <p:cNvSpPr/>
          <p:nvPr/>
        </p:nvSpPr>
        <p:spPr>
          <a:xfrm>
            <a:off x="6217920" y="3794760"/>
            <a:ext cx="1920240" cy="228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0150" cap="flat" cmpd="sng">
            <a:solidFill>
              <a:srgbClr val="FAC77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A4E00"/>
              </a:buClr>
              <a:buSzPts val="950"/>
              <a:buFont typeface="Calibri"/>
              <a:buNone/>
            </a:pPr>
            <a:r>
              <a:rPr lang="en-US" sz="950">
                <a:solidFill>
                  <a:srgbClr val="8A4E00"/>
                </a:solidFill>
                <a:latin typeface="Calibri"/>
                <a:ea typeface="Calibri"/>
                <a:cs typeface="Calibri"/>
                <a:sym typeface="Calibri"/>
              </a:rPr>
              <a:t>Personnalisation à grande échelle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8" name="Google Shape;378;p20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2E6E"/>
        </a:solidFill>
        <a:effectLst/>
      </p:bgPr>
    </p:bg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1"/>
          <p:cNvSpPr/>
          <p:nvPr/>
        </p:nvSpPr>
        <p:spPr>
          <a:xfrm>
            <a:off x="0" y="0"/>
            <a:ext cx="73152" cy="4572000"/>
          </a:xfrm>
          <a:prstGeom prst="rect">
            <a:avLst/>
          </a:prstGeom>
          <a:solidFill>
            <a:srgbClr val="FFAF3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5" name="Google Shape;385;p21"/>
          <p:cNvSpPr/>
          <p:nvPr/>
        </p:nvSpPr>
        <p:spPr>
          <a:xfrm>
            <a:off x="182880" y="822960"/>
            <a:ext cx="109728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AF36"/>
              </a:buClr>
              <a:buSzPts val="6400"/>
              <a:buFont typeface="Arial Black"/>
              <a:buNone/>
            </a:pPr>
            <a:r>
              <a:rPr lang="en-US" sz="6400" b="1">
                <a:solidFill>
                  <a:srgbClr val="FFAF36"/>
                </a:solidFill>
                <a:latin typeface="Arial Black"/>
                <a:ea typeface="Arial Black"/>
                <a:cs typeface="Arial Black"/>
                <a:sym typeface="Arial Black"/>
              </a:rPr>
              <a:t>VI</a:t>
            </a:r>
            <a:endParaRPr sz="6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21"/>
          <p:cNvSpPr/>
          <p:nvPr/>
        </p:nvSpPr>
        <p:spPr>
          <a:xfrm>
            <a:off x="1371600" y="1005840"/>
            <a:ext cx="7315200" cy="73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Trebuchet MS"/>
              <a:buNone/>
            </a:pPr>
            <a:r>
              <a:rPr lang="en-US" sz="2800" b="1">
                <a:solidFill>
                  <a:srgbClr val="FFFFFF"/>
                </a:solidFill>
                <a:latin typeface="Trebuchet MS"/>
                <a:ea typeface="Trebuchet MS"/>
                <a:cs typeface="Trebuchet MS"/>
                <a:sym typeface="Trebuchet MS"/>
              </a:rPr>
              <a:t>Clôture &amp; ouverture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1"/>
          <p:cNvSpPr/>
          <p:nvPr/>
        </p:nvSpPr>
        <p:spPr>
          <a:xfrm>
            <a:off x="1371600" y="1828800"/>
            <a:ext cx="73152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400"/>
              <a:buFont typeface="Calibri"/>
              <a:buNone/>
            </a:pPr>
            <a:r>
              <a:rPr lang="en-US" sz="1400">
                <a:solidFill>
                  <a:srgbClr val="CCCCCC"/>
                </a:solidFill>
                <a:latin typeface="Calibri"/>
                <a:ea typeface="Calibri"/>
                <a:cs typeface="Calibri"/>
                <a:sym typeface="Calibri"/>
              </a:rPr>
              <a:t>2 min · Emile + Julien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88" name="Google Shape;388;p21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2"/>
          <p:cNvSpPr/>
          <p:nvPr/>
        </p:nvSpPr>
        <p:spPr>
          <a:xfrm>
            <a:off x="365760" y="16459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SECTION VI  ·  CLÔTURE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5" name="Google Shape;395;p22"/>
          <p:cNvSpPr/>
          <p:nvPr/>
        </p:nvSpPr>
        <p:spPr>
          <a:xfrm>
            <a:off x="365760" y="384048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2200"/>
              <a:buFont typeface="Trebuchet MS"/>
              <a:buNone/>
            </a:pPr>
            <a:r>
              <a:rPr lang="en-US" sz="22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La méthode en 2 leviers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22"/>
          <p:cNvSpPr/>
          <p:nvPr/>
        </p:nvSpPr>
        <p:spPr>
          <a:xfrm>
            <a:off x="365760" y="1024128"/>
            <a:ext cx="4114800" cy="2468880"/>
          </a:xfrm>
          <a:prstGeom prst="rect">
            <a:avLst/>
          </a:prstGeom>
          <a:solidFill>
            <a:srgbClr val="EEF3FB"/>
          </a:solidFill>
          <a:ln w="19050" cap="flat" cmpd="sng">
            <a:solidFill>
              <a:srgbClr val="B5D4F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7" name="Google Shape;397;p22"/>
          <p:cNvSpPr/>
          <p:nvPr/>
        </p:nvSpPr>
        <p:spPr>
          <a:xfrm>
            <a:off x="548640" y="1097280"/>
            <a:ext cx="374904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850"/>
              <a:buFont typeface="Calibri"/>
              <a:buNone/>
            </a:pPr>
            <a:r>
              <a:rPr lang="en-US" sz="850" b="1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LEVIER 1  ·  Emile  ·  Codito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22"/>
          <p:cNvSpPr/>
          <p:nvPr/>
        </p:nvSpPr>
        <p:spPr>
          <a:xfrm>
            <a:off x="548640" y="1353312"/>
            <a:ext cx="37490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2600"/>
              <a:buFont typeface="Arial Black"/>
              <a:buNone/>
            </a:pPr>
            <a:r>
              <a:rPr lang="en-US" sz="2600" b="1">
                <a:solidFill>
                  <a:srgbClr val="3D2E6E"/>
                </a:solidFill>
                <a:latin typeface="Arial Black"/>
                <a:ea typeface="Arial Black"/>
                <a:cs typeface="Arial Black"/>
                <a:sym typeface="Arial Black"/>
              </a:rPr>
              <a:t>L'audit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22"/>
          <p:cNvSpPr/>
          <p:nvPr/>
        </p:nvSpPr>
        <p:spPr>
          <a:xfrm>
            <a:off x="548640" y="1865376"/>
            <a:ext cx="3749040" cy="150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Choisir le bon workflow. Quantifier le ROI avant d'écrire une ligne de code. La Trinité de l'Information pour identifier où se cache la vraie valeur.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22"/>
          <p:cNvSpPr/>
          <p:nvPr/>
        </p:nvSpPr>
        <p:spPr>
          <a:xfrm>
            <a:off x="4663440" y="1024128"/>
            <a:ext cx="4114800" cy="2468880"/>
          </a:xfrm>
          <a:prstGeom prst="rect">
            <a:avLst/>
          </a:prstGeom>
          <a:solidFill>
            <a:srgbClr val="E1F5EE"/>
          </a:solidFill>
          <a:ln w="19050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1" name="Google Shape;401;p22"/>
          <p:cNvSpPr/>
          <p:nvPr/>
        </p:nvSpPr>
        <p:spPr>
          <a:xfrm>
            <a:off x="4846320" y="1097280"/>
            <a:ext cx="374904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850"/>
              <a:buFont typeface="Calibri"/>
              <a:buNone/>
            </a:pPr>
            <a:r>
              <a:rPr lang="en-US" sz="85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LEVIER 2  ·  Julien  ·  All4Test</a:t>
            </a:r>
            <a:endParaRPr sz="8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2" name="Google Shape;402;p22"/>
          <p:cNvSpPr/>
          <p:nvPr/>
        </p:nvSpPr>
        <p:spPr>
          <a:xfrm>
            <a:off x="4846320" y="1353312"/>
            <a:ext cx="37490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2600"/>
              <a:buFont typeface="Arial Black"/>
              <a:buNone/>
            </a:pPr>
            <a:r>
              <a:rPr lang="en-US" sz="2600" b="1">
                <a:solidFill>
                  <a:srgbClr val="3D2E6E"/>
                </a:solidFill>
                <a:latin typeface="Arial Black"/>
                <a:ea typeface="Arial Black"/>
                <a:cs typeface="Arial Black"/>
                <a:sym typeface="Arial Black"/>
              </a:rPr>
              <a:t>Le testing</a:t>
            </a:r>
            <a:endParaRPr sz="2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2"/>
          <p:cNvSpPr/>
          <p:nvPr/>
        </p:nvSpPr>
        <p:spPr>
          <a:xfrm>
            <a:off x="4846320" y="1865376"/>
            <a:ext cx="3749040" cy="1508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Prouver que ça marche. 4 niveaux de test, golden dataset, monitoring continu. Un agent sans testing, c'est une voiture sans freins.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22"/>
          <p:cNvSpPr/>
          <p:nvPr/>
        </p:nvSpPr>
        <p:spPr>
          <a:xfrm>
            <a:off x="365760" y="3611880"/>
            <a:ext cx="8412480" cy="603504"/>
          </a:xfrm>
          <a:prstGeom prst="rect">
            <a:avLst/>
          </a:prstGeom>
          <a:solidFill>
            <a:srgbClr val="3D2E6E"/>
          </a:solidFill>
          <a:ln w="12700" cap="flat" cmpd="sng">
            <a:solidFill>
              <a:srgbClr val="3D2E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2"/>
          <p:cNvSpPr/>
          <p:nvPr/>
        </p:nvSpPr>
        <p:spPr>
          <a:xfrm>
            <a:off x="548640" y="3639312"/>
            <a:ext cx="8046720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AF36"/>
              </a:buClr>
              <a:buSzPts val="1500"/>
              <a:buFont typeface="Trebuchet MS"/>
              <a:buNone/>
            </a:pPr>
            <a:r>
              <a:rPr lang="en-US" sz="1500" b="1">
                <a:solidFill>
                  <a:srgbClr val="FFAF36"/>
                </a:solidFill>
                <a:latin typeface="Trebuchet MS"/>
                <a:ea typeface="Trebuchet MS"/>
                <a:cs typeface="Trebuchet MS"/>
                <a:sym typeface="Trebuchet MS"/>
              </a:rPr>
              <a:t>Choisir le bon workflow (audit) + prouver qu'il marche (testing) = les 5%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6" name="Google Shape;406;p22" descr="preencoded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23"/>
          <p:cNvSpPr/>
          <p:nvPr/>
        </p:nvSpPr>
        <p:spPr>
          <a:xfrm>
            <a:off x="365760" y="164592"/>
            <a:ext cx="82296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85FA5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185FA5"/>
                </a:solidFill>
                <a:latin typeface="Calibri"/>
                <a:ea typeface="Calibri"/>
                <a:cs typeface="Calibri"/>
                <a:sym typeface="Calibri"/>
              </a:rPr>
              <a:t>SECTION VI  ·  CLÔTURE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23"/>
          <p:cNvSpPr/>
          <p:nvPr/>
        </p:nvSpPr>
        <p:spPr>
          <a:xfrm>
            <a:off x="365760" y="384048"/>
            <a:ext cx="82296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2200"/>
              <a:buFont typeface="Trebuchet MS"/>
              <a:buNone/>
            </a:pPr>
            <a:r>
              <a:rPr lang="en-US" sz="22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Merci, retrouvons-nous au networking !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23"/>
          <p:cNvSpPr/>
          <p:nvPr/>
        </p:nvSpPr>
        <p:spPr>
          <a:xfrm>
            <a:off x="365760" y="1005840"/>
            <a:ext cx="2926080" cy="2926080"/>
          </a:xfrm>
          <a:prstGeom prst="roundRect">
            <a:avLst>
              <a:gd name="adj" fmla="val 2500"/>
            </a:avLst>
          </a:prstGeom>
          <a:solidFill>
            <a:srgbClr val="EEF3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23"/>
          <p:cNvSpPr/>
          <p:nvPr/>
        </p:nvSpPr>
        <p:spPr>
          <a:xfrm>
            <a:off x="365760" y="1005840"/>
            <a:ext cx="2926080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AAAAAA"/>
              </a:buClr>
              <a:buSzPts val="2200"/>
              <a:buFont typeface="Calibri"/>
              <a:buNone/>
            </a:pPr>
            <a:r>
              <a:rPr lang="en-US" sz="2200">
                <a:solidFill>
                  <a:srgbClr val="AAAAAA"/>
                </a:solidFill>
                <a:latin typeface="Calibri"/>
                <a:ea typeface="Calibri"/>
                <a:cs typeface="Calibri"/>
                <a:sym typeface="Calibri"/>
              </a:rPr>
              <a:t>[ QR Code ]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23"/>
          <p:cNvSpPr/>
          <p:nvPr/>
        </p:nvSpPr>
        <p:spPr>
          <a:xfrm>
            <a:off x="457200" y="3154680"/>
            <a:ext cx="27432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Scannez pour accéder au mémo méthode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000"/>
              <a:buFont typeface="Calibri"/>
              <a:buNone/>
            </a:pPr>
            <a:r>
              <a:rPr lang="en-US" sz="10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audit + testing + donner votre avis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23"/>
          <p:cNvSpPr/>
          <p:nvPr/>
        </p:nvSpPr>
        <p:spPr>
          <a:xfrm>
            <a:off x="3474720" y="1005840"/>
            <a:ext cx="5303520" cy="1170432"/>
          </a:xfrm>
          <a:prstGeom prst="rect">
            <a:avLst/>
          </a:prstGeom>
          <a:solidFill>
            <a:srgbClr val="E1F5EE"/>
          </a:solidFill>
          <a:ln w="9525" cap="flat" cmpd="sng">
            <a:solidFill>
              <a:srgbClr val="9FE1C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3"/>
          <p:cNvSpPr/>
          <p:nvPr/>
        </p:nvSpPr>
        <p:spPr>
          <a:xfrm>
            <a:off x="3657600" y="1060704"/>
            <a:ext cx="493776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6E56"/>
              </a:buClr>
              <a:buSzPts val="1000"/>
              <a:buFont typeface="Calibri"/>
              <a:buNone/>
            </a:pPr>
            <a:r>
              <a:rPr lang="en-US" sz="1000" b="1">
                <a:solidFill>
                  <a:srgbClr val="0F6E56"/>
                </a:solidFill>
                <a:latin typeface="Calibri"/>
                <a:ea typeface="Calibri"/>
                <a:cs typeface="Calibri"/>
                <a:sym typeface="Calibri"/>
              </a:rPr>
              <a:t>Offre commune Codito × All4Test</a:t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23"/>
          <p:cNvSpPr/>
          <p:nvPr/>
        </p:nvSpPr>
        <p:spPr>
          <a:xfrm>
            <a:off x="3657600" y="1353312"/>
            <a:ext cx="4937760" cy="749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200"/>
              <a:buFont typeface="Trebuchet MS"/>
              <a:buNone/>
            </a:pPr>
            <a:r>
              <a:rPr lang="en-US" sz="1200" i="1">
                <a:solidFill>
                  <a:srgbClr val="085041"/>
                </a:solidFill>
                <a:latin typeface="Trebuchet MS"/>
                <a:ea typeface="Trebuchet MS"/>
                <a:cs typeface="Trebuchet MS"/>
                <a:sym typeface="Trebuchet MS"/>
              </a:rPr>
              <a:t>"De l'audit à la prod, on couvre toute la chaîne.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85041"/>
              </a:buClr>
              <a:buSzPts val="1200"/>
              <a:buFont typeface="Trebuchet MS"/>
              <a:buNone/>
            </a:pPr>
            <a:r>
              <a:rPr lang="en-US" sz="1200" i="1">
                <a:solidFill>
                  <a:srgbClr val="085041"/>
                </a:solidFill>
                <a:latin typeface="Trebuchet MS"/>
                <a:ea typeface="Trebuchet MS"/>
                <a:cs typeface="Trebuchet MS"/>
                <a:sym typeface="Trebuchet MS"/>
              </a:rPr>
              <a:t>On est là cet après-midi au networking."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23"/>
          <p:cNvSpPr/>
          <p:nvPr/>
        </p:nvSpPr>
        <p:spPr>
          <a:xfrm>
            <a:off x="3474720" y="2304288"/>
            <a:ext cx="5303520" cy="1600200"/>
          </a:xfrm>
          <a:prstGeom prst="rect">
            <a:avLst/>
          </a:prstGeom>
          <a:solidFill>
            <a:srgbClr val="EEF3FB"/>
          </a:solidFill>
          <a:ln w="9525" cap="flat" cmpd="sng">
            <a:solidFill>
              <a:srgbClr val="D1D5D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0" name="Google Shape;420;p23"/>
          <p:cNvSpPr/>
          <p:nvPr/>
        </p:nvSpPr>
        <p:spPr>
          <a:xfrm>
            <a:off x="3657600" y="2395728"/>
            <a:ext cx="49377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400"/>
              <a:buFont typeface="Trebuchet MS"/>
              <a:buNone/>
            </a:pPr>
            <a:r>
              <a:rPr lang="en-US" sz="14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Emile Chalmé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1" name="Google Shape;421;p23"/>
          <p:cNvSpPr/>
          <p:nvPr/>
        </p:nvSpPr>
        <p:spPr>
          <a:xfrm>
            <a:off x="3657600" y="2670048"/>
            <a:ext cx="493776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Codito Ergo Sum  ·  emile@codito-ergo-sum.com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2" name="Google Shape;422;p23"/>
          <p:cNvSpPr/>
          <p:nvPr/>
        </p:nvSpPr>
        <p:spPr>
          <a:xfrm>
            <a:off x="3474720" y="2962656"/>
            <a:ext cx="5303520" cy="9144"/>
          </a:xfrm>
          <a:prstGeom prst="rect">
            <a:avLst/>
          </a:prstGeom>
          <a:solidFill>
            <a:srgbClr val="D1D5D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p23"/>
          <p:cNvSpPr/>
          <p:nvPr/>
        </p:nvSpPr>
        <p:spPr>
          <a:xfrm>
            <a:off x="3657600" y="3035808"/>
            <a:ext cx="49377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D2E6E"/>
              </a:buClr>
              <a:buSzPts val="1400"/>
              <a:buFont typeface="Trebuchet MS"/>
              <a:buNone/>
            </a:pPr>
            <a:r>
              <a:rPr lang="en-US" sz="1400" b="1">
                <a:solidFill>
                  <a:srgbClr val="3D2E6E"/>
                </a:solidFill>
                <a:latin typeface="Trebuchet MS"/>
                <a:ea typeface="Trebuchet MS"/>
                <a:cs typeface="Trebuchet MS"/>
                <a:sym typeface="Trebuchet MS"/>
              </a:rPr>
              <a:t>Julien Van Quackebeke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4" name="Google Shape;424;p23"/>
          <p:cNvSpPr/>
          <p:nvPr/>
        </p:nvSpPr>
        <p:spPr>
          <a:xfrm>
            <a:off x="3657600" y="3310128"/>
            <a:ext cx="493776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00"/>
              <a:buFont typeface="Calibri"/>
              <a:buNone/>
            </a:pPr>
            <a:r>
              <a:rPr lang="en-US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All4Test  ·  UPskill4it    </a:t>
            </a:r>
            <a:r>
              <a:rPr lang="en-US" sz="11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julien@all4test.com</a:t>
            </a:r>
            <a:r>
              <a:rPr lang="en-US" sz="1100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25" name="Google Shape;425;p23" descr="preencoded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4572000"/>
            <a:ext cx="9144000" cy="57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 descr="Une image contenant motif, Graphique, capture d’écran, art">
            <a:extLst>
              <a:ext uri="{FF2B5EF4-FFF2-40B4-BE49-F238E27FC236}">
                <a16:creationId xmlns:a16="http://schemas.microsoft.com/office/drawing/2014/main" id="{A8D47EC5-1022-EB34-7281-A43E61FB53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097" y="1237462"/>
            <a:ext cx="1794795" cy="179951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32bc827-21a8-46ee-b264-b49578575baa">
      <Terms xmlns="http://schemas.microsoft.com/office/infopath/2007/PartnerControls"/>
    </lcf76f155ced4ddcb4097134ff3c332f>
    <lien xmlns="a32bc827-21a8-46ee-b264-b49578575baa">
      <Url xsi:nil="true"/>
      <Description xsi:nil="true"/>
    </lien>
    <TaxCatchAll xmlns="e2364019-f50e-4bac-90c4-3ae5ae97898c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D3A259FA45AD42823378B8D72AD0E4" ma:contentTypeVersion="20" ma:contentTypeDescription="Crée un document." ma:contentTypeScope="" ma:versionID="4881fba22eea557dd9cb5596a3d0a4b0">
  <xsd:schema xmlns:xsd="http://www.w3.org/2001/XMLSchema" xmlns:xs="http://www.w3.org/2001/XMLSchema" xmlns:p="http://schemas.microsoft.com/office/2006/metadata/properties" xmlns:ns2="e2364019-f50e-4bac-90c4-3ae5ae97898c" xmlns:ns3="a32bc827-21a8-46ee-b264-b49578575baa" targetNamespace="http://schemas.microsoft.com/office/2006/metadata/properties" ma:root="true" ma:fieldsID="23e9a6164eee0e4816b82c39ac7cdb95" ns2:_="" ns3:_="">
    <xsd:import namespace="e2364019-f50e-4bac-90c4-3ae5ae97898c"/>
    <xsd:import namespace="a32bc827-21a8-46ee-b264-b49578575baa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lie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4019-f50e-4bac-90c4-3ae5ae97898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019d3b6-f683-4e64-b4bc-aef3968ac4be}" ma:internalName="TaxCatchAll" ma:showField="CatchAllData" ma:web="e2364019-f50e-4bac-90c4-3ae5ae9789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2bc827-21a8-46ee-b264-b49578575b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49071263-3c80-461d-8359-fb76bde0ee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ien" ma:index="26" nillable="true" ma:displayName="lien" ma:format="Hyperlink" ma:internalName="lien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C56D7F5-65C2-4948-B617-F5C21D871448}">
  <ds:schemaRefs>
    <ds:schemaRef ds:uri="http://schemas.microsoft.com/office/2006/metadata/properties"/>
    <ds:schemaRef ds:uri="http://schemas.microsoft.com/office/infopath/2007/PartnerControls"/>
    <ds:schemaRef ds:uri="a32bc827-21a8-46ee-b264-b49578575baa"/>
    <ds:schemaRef ds:uri="e2364019-f50e-4bac-90c4-3ae5ae97898c"/>
  </ds:schemaRefs>
</ds:datastoreItem>
</file>

<file path=customXml/itemProps2.xml><?xml version="1.0" encoding="utf-8"?>
<ds:datastoreItem xmlns:ds="http://schemas.openxmlformats.org/officeDocument/2006/customXml" ds:itemID="{E53EB7EC-6628-4BCA-B6FE-D990B127F31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18D0505-4590-41AF-9EC3-4296D5A162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364019-f50e-4bac-90c4-3ae5ae97898c"/>
    <ds:schemaRef ds:uri="a32bc827-21a8-46ee-b264-b49578575b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1820</Words>
  <Application>Microsoft Office PowerPoint</Application>
  <PresentationFormat>Affichage à l'écran (16:9)</PresentationFormat>
  <Paragraphs>258</Paragraphs>
  <Slides>28</Slides>
  <Notes>21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5" baseType="lpstr">
      <vt:lpstr>Arial</vt:lpstr>
      <vt:lpstr>Trebuchet MS</vt:lpstr>
      <vt:lpstr>Helvetica Neue Thin</vt:lpstr>
      <vt:lpstr>Arial Black</vt:lpstr>
      <vt:lpstr>Calibri</vt:lpstr>
      <vt:lpstr>Helvetica Neue</vt:lpstr>
      <vt:lpstr>Office Theme</vt:lpstr>
      <vt:lpstr>Présentation PowerPoint</vt:lpstr>
      <vt:lpstr>E-learning &amp; E-coaching sur l’AI et la QA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Julien VQ</dc:creator>
  <cp:lastModifiedBy>Julien VAN QUACKEBEKE</cp:lastModifiedBy>
  <cp:revision>41</cp:revision>
  <dcterms:modified xsi:type="dcterms:W3CDTF">2026-07-02T07:57:08Z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0x01010008D3A259FA45AD42823378B8D72AD0E4</vt:lpwstr>
  </property>
  <property fmtid="{D5CDD505-2E9C-101B-9397-08002B2CF9AE}" pid="3" name="MediaServiceImageTags">
    <vt:lpwstr/>
  </property>
</Properties>
</file>